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9" r:id="rId6"/>
  </p:sldMasterIdLst>
  <p:notesMasterIdLst>
    <p:notesMasterId r:id="rId15"/>
  </p:notesMasterIdLst>
  <p:sldIdLst>
    <p:sldId id="258" r:id="rId7"/>
    <p:sldId id="259" r:id="rId8"/>
    <p:sldId id="256" r:id="rId9"/>
    <p:sldId id="261" r:id="rId10"/>
    <p:sldId id="260" r:id="rId11"/>
    <p:sldId id="264" r:id="rId12"/>
    <p:sldId id="26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261" autoAdjust="0"/>
  </p:normalViewPr>
  <p:slideViewPr>
    <p:cSldViewPr>
      <p:cViewPr>
        <p:scale>
          <a:sx n="54" d="100"/>
          <a:sy n="54" d="100"/>
        </p:scale>
        <p:origin x="-18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9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14" Type="http://schemas.openxmlformats.org/officeDocument/2006/relationships/slide" Target="slides/slide8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313A2-8B07-41BE-9CC8-77BD268B6C3F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72573-A5ED-4F4E-8E44-285C82170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was a</a:t>
            </a:r>
            <a:r>
              <a:rPr lang="en-US" baseline="0" dirty="0" smtClean="0"/>
              <a:t> clear, sunny day in </a:t>
            </a:r>
            <a:r>
              <a:rPr lang="en-US" dirty="0" smtClean="0"/>
              <a:t>March of 2012.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Craig Dietrich </a:t>
            </a:r>
            <a:r>
              <a:rPr lang="en-US" dirty="0" smtClean="0"/>
              <a:t>wiped the crumbs from his fingers before answering the phone in his Salt Lake City office. It was lunch-time, but</a:t>
            </a:r>
            <a:r>
              <a:rPr lang="en-US" baseline="0" dirty="0" smtClean="0"/>
              <a:t> as usual Craig sat at his desk, working, &amp; eating the sandwich he had packed the night before.</a:t>
            </a:r>
          </a:p>
          <a:p>
            <a:endParaRPr lang="en-US" baseline="0" dirty="0" smtClean="0"/>
          </a:p>
          <a:p>
            <a:r>
              <a:rPr lang="en-US" dirty="0" smtClean="0"/>
              <a:t>When he heard the voice</a:t>
            </a:r>
            <a:r>
              <a:rPr lang="en-US" baseline="0" dirty="0" smtClean="0"/>
              <a:t> of the Department’s Deputy Director, he sat up a little straighter.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 Centers for Disease Control &amp; Prevention (CDC) just called the UT Department of </a:t>
            </a:r>
            <a:r>
              <a:rPr lang="en-US" baseline="0" dirty="0" smtClean="0"/>
              <a:t>Health. . .they were concerned </a:t>
            </a:r>
            <a:r>
              <a:rPr lang="en-US" baseline="0" dirty="0" smtClean="0"/>
              <a:t>after hearing from </a:t>
            </a:r>
            <a:r>
              <a:rPr lang="en-US" dirty="0" smtClean="0"/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health clinic </a:t>
            </a:r>
            <a:r>
              <a:rPr lang="en-US" dirty="0" smtClean="0"/>
              <a:t>that </a:t>
            </a:r>
            <a:r>
              <a:rPr lang="en-US" dirty="0" smtClean="0"/>
              <a:t>people in UT had thallium poisoning.</a:t>
            </a:r>
          </a:p>
          <a:p>
            <a:endParaRPr lang="en-US" dirty="0" smtClean="0"/>
          </a:p>
          <a:p>
            <a:r>
              <a:rPr lang="en-US" sz="1050" dirty="0" smtClean="0"/>
              <a:t>[Photo: http://www.flickr.com/photos/utahimages/6326105264/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72573-A5ED-4F4E-8E44-285C82170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Thallium, a bluish-white metal, is found in trace amounts in the earth's crust.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colors here result from layers of thallium oxide.</a:t>
            </a:r>
            <a:r>
              <a:rPr lang="en-US" dirty="0" smtClean="0"/>
              <a:t> In its pure form, thallium is odorless and tasteless. </a:t>
            </a:r>
          </a:p>
          <a:p>
            <a:endParaRPr lang="en-US" dirty="0" smtClean="0"/>
          </a:p>
          <a:p>
            <a:r>
              <a:rPr lang="en-US" dirty="0" smtClean="0"/>
              <a:t>It’s used mostly in electronic manufacturing. In the past, it was obtained as a by-product from smelting other metals; however, it has not been produced in the United States since 1984. 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it’s odorless and tasteless and because it is toxic,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thallium was used in a few murders before people caught on to its characteristic symptoms,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includes hair loss, nausea, and numbness in the fingers &amp; toes.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toxicologist, Craig knew much of this but couldn’t imagine why folks in UT would be poisoned. It takes a lot of thallium to develop these symptoms. And by the time someone has these symptoms, Craig says, there is not a lot of hope for recovery.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[Photo: http://periodictable.com/Elements/081/]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72573-A5ED-4F4E-8E44-285C82170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his typically methodical way, he began to collect more information.</a:t>
            </a:r>
          </a:p>
          <a:p>
            <a:endParaRPr lang="en-US" dirty="0" smtClean="0"/>
          </a:p>
          <a:p>
            <a:r>
              <a:rPr lang="en-US" dirty="0" smtClean="0"/>
              <a:t>He found out that during routine </a:t>
            </a:r>
            <a:r>
              <a:rPr lang="en-US" dirty="0" smtClean="0"/>
              <a:t>testing, </a:t>
            </a:r>
            <a:r>
              <a:rPr lang="en-US" dirty="0" smtClean="0"/>
              <a:t>a new well (connected to the drinking water distribution system in Traverse Mountain) was found to be contaminated with thallium.  </a:t>
            </a:r>
          </a:p>
          <a:p>
            <a:endParaRPr lang="en-US" dirty="0" smtClean="0"/>
          </a:p>
          <a:p>
            <a:r>
              <a:rPr lang="en-US" dirty="0" smtClean="0"/>
              <a:t>Traverse</a:t>
            </a:r>
            <a:r>
              <a:rPr lang="en-US" baseline="0" dirty="0" smtClean="0"/>
              <a:t> Mountain is a relatively new incorporated area not far from Salt Lake City. </a:t>
            </a:r>
          </a:p>
          <a:p>
            <a:endParaRPr lang="en-US" baseline="0" dirty="0" smtClean="0"/>
          </a:p>
          <a:p>
            <a:r>
              <a:rPr lang="en-US" sz="1050" baseline="0" dirty="0" smtClean="0"/>
              <a:t>[Photos: http://www.zillow.com/homedetails/Traverse-Mountain-Lehi-UT-84063/2146968102_zpid/ and http://www.ballventures.com/property/lehi-pointe-lehi-utah.html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72573-A5ED-4F4E-8E44-285C82170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well was disconnected and the pipes were flushed, but the flushing caused more thallium to come out of the pipes, causing huge spikes of </a:t>
            </a:r>
            <a:r>
              <a:rPr lang="en-US" dirty="0" smtClean="0"/>
              <a:t>the contaminant in </a:t>
            </a:r>
            <a:r>
              <a:rPr lang="en-US" dirty="0" smtClean="0"/>
              <a:t>the drinking water.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ater department </a:t>
            </a:r>
            <a:r>
              <a:rPr lang="en-US" baseline="0" dirty="0" smtClean="0"/>
              <a:t>sent a notice to drinking water recipients telling them of the situation.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flushing continued for weeks before the thallium fell back to background levels.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1050" dirty="0" smtClean="0"/>
              <a:t>[Photo: http://www.abc4.com/content/news/top_stories/story/Traverse-Mountain-residents-say-theyve-been/VRXQVtLZJ0WM2GjqyWnvqA.cspx]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72573-A5ED-4F4E-8E44-285C82170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Needless to say the media covered the </a:t>
            </a:r>
            <a:r>
              <a:rPr lang="en-US" baseline="0" dirty="0" smtClean="0"/>
              <a:t>story. </a:t>
            </a:r>
            <a:r>
              <a:rPr lang="en-US" baseline="0" dirty="0" smtClean="0"/>
              <a:t>. .and it just so happened that around the same time </a:t>
            </a:r>
            <a:r>
              <a:rPr lang="en-US" baseline="0" dirty="0" smtClean="0"/>
              <a:t>a </a:t>
            </a:r>
            <a:r>
              <a:rPr lang="en-US" baseline="0" dirty="0" smtClean="0"/>
              <a:t>local health clinic </a:t>
            </a:r>
            <a:r>
              <a:rPr lang="en-US" baseline="0" dirty="0" smtClean="0"/>
              <a:t>saw a </a:t>
            </a:r>
            <a:r>
              <a:rPr lang="en-US" baseline="0" dirty="0" smtClean="0"/>
              <a:t>few patients with odd symptoms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health clinic director worried the symptoms might</a:t>
            </a:r>
            <a:r>
              <a:rPr lang="en-US" baseline="0" dirty="0" smtClean="0"/>
              <a:t> be connected to the exposure and called the CDC’s Emergency Operations Center.</a:t>
            </a:r>
          </a:p>
          <a:p>
            <a:endParaRPr lang="en-US" baseline="0" dirty="0" smtClean="0"/>
          </a:p>
          <a:p>
            <a:r>
              <a:rPr lang="en-US" dirty="0" smtClean="0"/>
              <a:t>This brings</a:t>
            </a:r>
            <a:r>
              <a:rPr lang="en-US" baseline="0" dirty="0" smtClean="0"/>
              <a:t> our story </a:t>
            </a:r>
            <a:r>
              <a:rPr lang="en-US" dirty="0" smtClean="0"/>
              <a:t>back to Craig, whose lunch was so abruptly cut short. Given the </a:t>
            </a:r>
            <a:r>
              <a:rPr lang="en-US" dirty="0" smtClean="0"/>
              <a:t>symptoms, </a:t>
            </a:r>
            <a:r>
              <a:rPr lang="en-US" dirty="0" smtClean="0"/>
              <a:t>Craig</a:t>
            </a:r>
            <a:r>
              <a:rPr lang="en-US" baseline="0" dirty="0" smtClean="0"/>
              <a:t> felt fairly certain that the patients were not suffering from thallium poisoning. </a:t>
            </a:r>
          </a:p>
          <a:p>
            <a:endParaRPr lang="en-US" baseline="0" dirty="0" smtClean="0"/>
          </a:p>
          <a:p>
            <a:r>
              <a:rPr lang="en-US" dirty="0" smtClean="0"/>
              <a:t>As a toxicologist,</a:t>
            </a:r>
            <a:r>
              <a:rPr lang="en-US" baseline="0" dirty="0" smtClean="0"/>
              <a:t> Craig lives by the idea that the “dose makes the poison”, so he turned his attention to doing a dose reconstruction to figure out how much thallium people had absorbed over time. This was important b</a:t>
            </a:r>
            <a:r>
              <a:rPr lang="en-US" dirty="0" smtClean="0"/>
              <a:t>ecause testing for thallium only occurs</a:t>
            </a:r>
            <a:r>
              <a:rPr lang="en-US" baseline="0" dirty="0" smtClean="0"/>
              <a:t> every three years and </a:t>
            </a:r>
            <a:r>
              <a:rPr lang="en-US" dirty="0" smtClean="0"/>
              <a:t>residents worried that they had been chronically exposed over the last three years. </a:t>
            </a:r>
            <a:r>
              <a:rPr lang="en-US" baseline="0" dirty="0" smtClean="0"/>
              <a:t>Fortunately, </a:t>
            </a:r>
            <a:r>
              <a:rPr lang="en-US" baseline="0" dirty="0" smtClean="0"/>
              <a:t>the doses were low enough not to be a concern toxicologically.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Citizens were also upset about potential thallium-contaminated soil being used for gardens</a:t>
            </a:r>
            <a:r>
              <a:rPr lang="en-US" baseline="0" dirty="0" smtClean="0"/>
              <a:t> &amp; </a:t>
            </a:r>
            <a:r>
              <a:rPr lang="en-US" dirty="0" smtClean="0"/>
              <a:t>vegetation,</a:t>
            </a:r>
            <a:r>
              <a:rPr lang="en-US" baseline="0" dirty="0" smtClean="0"/>
              <a:t> especially since they use untreated water for watering gardens.</a:t>
            </a:r>
            <a:r>
              <a:rPr lang="en-US" dirty="0" smtClean="0"/>
              <a:t> So Craig </a:t>
            </a:r>
            <a:r>
              <a:rPr lang="en-US" baseline="0" dirty="0" smtClean="0"/>
              <a:t>called</a:t>
            </a:r>
            <a:r>
              <a:rPr lang="en-US" dirty="0" smtClean="0"/>
              <a:t> the Utah Unified</a:t>
            </a:r>
            <a:r>
              <a:rPr lang="en-US" baseline="0" dirty="0" smtClean="0"/>
              <a:t> State Laboratories</a:t>
            </a:r>
            <a:r>
              <a:rPr lang="en-US" dirty="0" smtClean="0"/>
              <a:t> to do additional testing on the soil.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72573-A5ED-4F4E-8E44-285C82170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0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Specifically, he </a:t>
            </a:r>
            <a:r>
              <a:rPr lang="en-US" dirty="0" smtClean="0"/>
              <a:t>contacted Dr. Sanwat Chaudhuri, a petite, soft-spoken chemist, </a:t>
            </a:r>
            <a:r>
              <a:rPr lang="en-US" dirty="0" smtClean="0"/>
              <a:t>who agreed </a:t>
            </a:r>
            <a:r>
              <a:rPr lang="en-US" dirty="0" smtClean="0"/>
              <a:t>to help immediately. </a:t>
            </a:r>
          </a:p>
          <a:p>
            <a:endParaRPr lang="en-US" dirty="0" smtClean="0"/>
          </a:p>
          <a:p>
            <a:r>
              <a:rPr lang="en-US" dirty="0" smtClean="0"/>
              <a:t>Fortunately, her laboratory had strong capabilities for analyzing elements due to funding from CDC for emergency preparedness &amp; response. As a level two lab in the Laboratory Response Network, UT owns two Inductive Coupling Plasma- Mass </a:t>
            </a:r>
            <a:r>
              <a:rPr lang="en-US" dirty="0" smtClean="0"/>
              <a:t>Spectrometers (ICP-MS </a:t>
            </a:r>
            <a:r>
              <a:rPr lang="en-US" dirty="0" smtClean="0"/>
              <a:t>for short).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equipment can be used to test not only for agents of chemical terrorism, but also for everyday metals that might lead to public health concerns, such as thallium.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86DBD-A56A-4B9B-A602-454C568A720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Sanwat told Craig  that there was only one problem:</a:t>
            </a:r>
            <a:r>
              <a:rPr lang="en-US" baseline="0" dirty="0" smtClean="0"/>
              <a:t> the level of thallium expected was lower than what the lab typically looked for.  </a:t>
            </a:r>
            <a:r>
              <a:rPr lang="en-US" baseline="0" dirty="0" smtClean="0"/>
              <a:t>Luckily, the </a:t>
            </a:r>
            <a:r>
              <a:rPr lang="en-US" baseline="0" dirty="0" smtClean="0"/>
              <a:t>lab had </a:t>
            </a:r>
            <a:r>
              <a:rPr lang="en-US" baseline="0" dirty="0" smtClean="0"/>
              <a:t>the expertise to detect </a:t>
            </a:r>
            <a:r>
              <a:rPr lang="en-US" baseline="0" dirty="0" smtClean="0"/>
              <a:t>the lower detection limits expected in these samples. </a:t>
            </a:r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scientists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worked on validating the desired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low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 level, while Craig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collection dates with the residents of Traverse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Mountain.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Ultimately</a:t>
            </a:r>
            <a:r>
              <a:rPr lang="en-US" dirty="0" smtClean="0"/>
              <a:t>,</a:t>
            </a:r>
            <a:r>
              <a:rPr lang="en-US" baseline="0" dirty="0" smtClean="0"/>
              <a:t> t</a:t>
            </a:r>
            <a:r>
              <a:rPr lang="en-US" dirty="0" smtClean="0"/>
              <a:t>he lab tested soil samples from 15 locations in Traverse Mountain. Laboratorians analyzed soil that was possibly </a:t>
            </a:r>
            <a:r>
              <a:rPr lang="en-US" dirty="0" smtClean="0"/>
              <a:t>contaminated, </a:t>
            </a:r>
            <a:r>
              <a:rPr lang="en-US" dirty="0" smtClean="0"/>
              <a:t>as well as soil that was not </a:t>
            </a:r>
            <a:r>
              <a:rPr lang="en-US" dirty="0" smtClean="0"/>
              <a:t>contaminated, </a:t>
            </a:r>
            <a:r>
              <a:rPr lang="en-US" dirty="0" smtClean="0"/>
              <a:t>in order to compare thallium levels. </a:t>
            </a:r>
          </a:p>
          <a:p>
            <a:endParaRPr lang="en-US" dirty="0" smtClean="0"/>
          </a:p>
          <a:p>
            <a:r>
              <a:rPr lang="en-US" dirty="0" smtClean="0"/>
              <a:t>Using</a:t>
            </a:r>
            <a:r>
              <a:rPr lang="en-US" baseline="0" dirty="0" smtClean="0"/>
              <a:t> the data generated from the lab, Craig was able to </a:t>
            </a:r>
            <a:r>
              <a:rPr lang="en-US" dirty="0" smtClean="0"/>
              <a:t>conclude that the soil did not pose </a:t>
            </a:r>
            <a:r>
              <a:rPr lang="en-US" dirty="0" smtClean="0"/>
              <a:t>a health </a:t>
            </a:r>
            <a:r>
              <a:rPr lang="en-US" dirty="0" smtClean="0"/>
              <a:t>hazard to the community.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72573-A5ED-4F4E-8E44-285C82170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Experts say when</a:t>
            </a:r>
            <a:r>
              <a:rPr lang="en-US" baseline="0" dirty="0" smtClean="0"/>
              <a:t> telling stories, you need to remember your audience is probably asking “So what?”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So here’s the what: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Overall, over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5700 </a:t>
            </a:r>
            <a:r>
              <a:rPr lang="en-US" dirty="0" smtClean="0"/>
              <a:t>people were impacted by the contaminated</a:t>
            </a:r>
            <a:r>
              <a:rPr lang="en-US" baseline="0" dirty="0" smtClean="0"/>
              <a:t> drinking water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Without government regulation and monitoring, this issue</a:t>
            </a:r>
            <a:r>
              <a:rPr lang="en-US" baseline="0" dirty="0" smtClean="0"/>
              <a:t> would not have been discovered.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Using laboratory</a:t>
            </a:r>
            <a:r>
              <a:rPr lang="en-US" baseline="0" dirty="0" smtClean="0"/>
              <a:t> results and </a:t>
            </a:r>
            <a:r>
              <a:rPr lang="en-US" baseline="0" dirty="0" smtClean="0"/>
              <a:t>the principles </a:t>
            </a:r>
            <a:r>
              <a:rPr lang="en-US" baseline="0" dirty="0" smtClean="0"/>
              <a:t>of toxicology, Craig (&amp; the UT Department of Health) was able to answer the questions of the community. . . and most importantly, to calm their fears.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only one of many examples of how PHLs keep our population healthy &amp; productive.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pPr marL="0" marR="0" indent="0" algn="l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here is the message: </a:t>
            </a:r>
            <a:r>
              <a:rPr lang="en-US" dirty="0" smtClean="0"/>
              <a:t>Public health laboratories protect our health through the monitoring of our drinking water</a:t>
            </a:r>
            <a:r>
              <a:rPr lang="en-US" dirty="0" smtClean="0"/>
              <a:t>. . </a:t>
            </a:r>
            <a:r>
              <a:rPr lang="en-US" smtClean="0"/>
              <a:t>. Go </a:t>
            </a:r>
            <a:r>
              <a:rPr lang="en-US" dirty="0" smtClean="0"/>
              <a:t>visit </a:t>
            </a:r>
            <a:r>
              <a:rPr lang="en-US" u="sng" dirty="0" smtClean="0"/>
              <a:t>your</a:t>
            </a:r>
            <a:r>
              <a:rPr lang="en-US" dirty="0" smtClean="0"/>
              <a:t> PHL. Listen to </a:t>
            </a:r>
            <a:r>
              <a:rPr lang="en-US" u="sng" dirty="0" smtClean="0"/>
              <a:t>their</a:t>
            </a:r>
            <a:r>
              <a:rPr lang="en-US" baseline="0" dirty="0" smtClean="0"/>
              <a:t> stories.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CB42-F00F-4088-B286-65BD61F28C1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PH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HL_logo_full_nobackground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963" y="5638800"/>
            <a:ext cx="2128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7772400" cy="1470025"/>
          </a:xfrm>
        </p:spPr>
        <p:txBody>
          <a:bodyPr/>
          <a:lstStyle>
            <a:lvl1pPr algn="l">
              <a:defRPr>
                <a:solidFill>
                  <a:srgbClr val="006F7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642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6F7C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7857-689C-4607-B60E-A35A62F133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37CC-AA4B-437D-A3A7-D200E0772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6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E5D0-8288-4B93-B6A8-F75D6FBAAC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AD99-99A5-4450-BAFD-F0FB3D647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7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1E71-E452-43A7-9022-423084A5CB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DB3A-36A2-4712-8EC4-0D29F04325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438400"/>
            <a:ext cx="4040188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5988" y="2438400"/>
            <a:ext cx="4041775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5988" y="4305300"/>
            <a:ext cx="4041775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0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dots ppt 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31520" y="2286000"/>
            <a:ext cx="7772400" cy="13620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cap="all" baseline="0">
                <a:solidFill>
                  <a:srgbClr val="00A0AF"/>
                </a:solidFill>
                <a:latin typeface="Franklin Gothic Demi" pitchFamily="34" charset="0"/>
              </a:defRPr>
            </a:lvl1pPr>
          </a:lstStyle>
          <a:p>
            <a:r>
              <a:rPr lang="en-US" sz="4000" dirty="0" smtClean="0"/>
              <a:t>Title in Caps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296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anner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dots ppt 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A0AF"/>
                </a:solidFill>
                <a:latin typeface="Franklin Gothic Medium" pitchFamily="34" charset="0"/>
              </a:defRPr>
            </a:lvl1pPr>
          </a:lstStyle>
          <a:p>
            <a:r>
              <a:rPr lang="en-US" sz="4000" b="1" dirty="0" smtClean="0"/>
              <a:t>Title</a:t>
            </a:r>
            <a:endParaRPr lang="en-US" sz="3200" b="1" dirty="0"/>
          </a:p>
        </p:txBody>
      </p:sp>
      <p:sp>
        <p:nvSpPr>
          <p:cNvPr id="9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6400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8018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A0AF"/>
                </a:solidFill>
                <a:latin typeface="Franklin Gothic Medium" pitchFamily="34" charset="0"/>
              </a:defRPr>
            </a:lvl1pPr>
          </a:lstStyle>
          <a:p>
            <a:r>
              <a:rPr lang="en-US" sz="4000" b="1" dirty="0" smtClean="0"/>
              <a:t>Title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833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slide withou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A0AF"/>
                </a:solidFill>
                <a:latin typeface="Franklin Gothic Medium" pitchFamily="34" charset="0"/>
              </a:defRPr>
            </a:lvl1pPr>
          </a:lstStyle>
          <a:p>
            <a:r>
              <a:rPr lang="en-US" sz="4000" b="1" dirty="0" smtClean="0"/>
              <a:t>Title</a:t>
            </a:r>
            <a:endParaRPr lang="en-US" sz="3200" b="1" dirty="0"/>
          </a:p>
        </p:txBody>
      </p:sp>
      <p:sp>
        <p:nvSpPr>
          <p:cNvPr id="9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6400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In collaboration with members, advances laboratory systems and practices, and promotes policies that support healthy communities.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Non-profit, 501(C)(3) organization.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S:\MARKETING\Images Logos\Logos\APHL_logo_name_colo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3548" y="5943600"/>
            <a:ext cx="1379452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331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out banner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A0AF"/>
                </a:solidFill>
                <a:latin typeface="Franklin Gothic Medium" pitchFamily="34" charset="0"/>
              </a:defRPr>
            </a:lvl1pPr>
          </a:lstStyle>
          <a:p>
            <a:r>
              <a:rPr lang="en-US" sz="4000" b="1" dirty="0" smtClean="0"/>
              <a:t>Title</a:t>
            </a:r>
            <a:endParaRPr lang="en-US" sz="3200" b="1" dirty="0"/>
          </a:p>
        </p:txBody>
      </p:sp>
      <p:sp>
        <p:nvSpPr>
          <p:cNvPr id="9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6400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In collaboration with members, advances laboratory systems and practices, and promotes policies that support healthy communities.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Non-profit, 501(C)(3) organization.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S:\MARKETING\Images Logos\Logos\APHL_logo_name_colo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3548" y="5943600"/>
            <a:ext cx="1379452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560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HL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HL_logo_acronym_hir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86400"/>
            <a:ext cx="12954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 userDrawn="1"/>
        </p:nvCxnSpPr>
        <p:spPr>
          <a:xfrm>
            <a:off x="-838200" y="6096000"/>
            <a:ext cx="8153400" cy="0"/>
          </a:xfrm>
          <a:prstGeom prst="line">
            <a:avLst/>
          </a:prstGeom>
          <a:ln>
            <a:solidFill>
              <a:srgbClr val="006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>
            <a:off x="0" y="1219200"/>
            <a:ext cx="8610600" cy="0"/>
          </a:xfrm>
          <a:prstGeom prst="line">
            <a:avLst/>
          </a:prstGeom>
          <a:ln w="19050">
            <a:solidFill>
              <a:srgbClr val="006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 userDrawn="1"/>
        </p:nvSpPr>
        <p:spPr>
          <a:xfrm>
            <a:off x="7264400" y="6353175"/>
            <a:ext cx="14986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6F7C"/>
                </a:solidFill>
              </a:rPr>
              <a:t>Analysis, Answers, Action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06F7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ED831-2217-4093-BEA3-96A29AF9CCB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2E95B-2E7C-41D7-812B-F74CE3B13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6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79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62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1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26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6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65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8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23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B74-20BD-493D-BAB8-5769609F5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1CF-1A17-416F-A3F7-CF5FB16E85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3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B9F2-BFE6-4F0F-ADBD-6092ABF43E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5454-3F9E-4FD1-A6CE-3C82D0ADB1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90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A0AF"/>
                </a:solidFill>
                <a:latin typeface="Franklin Gothic Medium" pitchFamily="34" charset="0"/>
              </a:defRPr>
            </a:lvl1pPr>
          </a:lstStyle>
          <a:p>
            <a:r>
              <a:rPr lang="en-US" sz="4000" b="1" dirty="0" smtClean="0"/>
              <a:t>Title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87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52F9-9278-4837-A619-A6C38A44F2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F3D9-6F46-4390-884B-898CC60D1C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9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A5BF-6ACE-4256-BA56-0C59C4C88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FEA6-E796-49E6-B2E7-C809954CC5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6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AA89-1C62-4234-85FB-C8DF7C38C1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08C6-6078-40F8-ADC7-CE7C6560D6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2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04F9-6039-4D80-A399-00759C7334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7C78-F21E-4976-AF14-85C35FE11D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6FBC-C7AD-4B94-86D5-D06391A0C9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67AF-208D-42D7-8207-C6BE4ACF96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CA4D-5BFB-48A2-91D1-A740374EFA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40E25-EBD4-47FD-ADA8-E4CB533A11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8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CED831-2217-4093-BEA3-96A29AF9CCB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E2E95B-2E7C-41D7-812B-F74CE3B13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3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8B74-20BD-493D-BAB8-5769609F55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41CF-1A17-416F-A3F7-CF5FB16E8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7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alt+lake+city&amp;source=images&amp;cd=&amp;cad=rja&amp;docid=5TPZBymS6AH8pM&amp;tbnid=vNmTtHN76xO2BM:&amp;ved=0CAUQjRw&amp;url=http://www.arrowmoving.net/areas-served/salt-lake-city&amp;ei=zpNlUZrnBoPg8wSvm4CYBg&amp;bvm=bv.44990110,d.eWU&amp;psig=AFQjCNHfDaxxRzZBzfjJyKLcgk--hEKLSA&amp;ust=136569777529869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hallium&amp;source=images&amp;cd=&amp;cad=rja&amp;docid=kegnsSzPe0bg0M&amp;tbnid=Ay12hLxXC6rDVM:&amp;ved=0CAUQjRw&amp;url=http://periodictable.com/Elements/081/&amp;ei=VJVlUZyxDoqc9QTSwoHoDw&amp;bvm=bv.44990110,d.eWU&amp;psig=AFQjCNHHPhzcGLvBa0sCL05IgVyo_vXCIg&amp;ust=13656981050907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traverse+mountain+UT&amp;source=images&amp;cd=&amp;cad=rja&amp;docid=QK2riA-HUEy17M&amp;tbnid=JxH9ekerNRGp0M:&amp;ved=0CAUQjRw&amp;url=http://www.ballventures.com/property/lehi-pointe-lehi-utah.html&amp;ei=m6NlUcaWMJHI9QTvpIDIDw&amp;bvm=bv.44990110,d.eWU&amp;psig=AFQjCNGaA1gGFPomSkJ2bCQC5i8nrKY2mA&amp;ust=136570189547394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verse+mountain+well&amp;source=images&amp;cd=&amp;cad=rja&amp;docid=Fd9YYdDkeb_l5M&amp;tbnid=Z9OsfsnK9JX38M:&amp;ved=0CAUQjRw&amp;url=http://www.abc4.com/content/news/top_stories/story/Traverse-Mountain-residents-say-theyve-been/VRXQVtLZJ0WM2GjqyWnvqA.cspx&amp;ei=B8NlUfTxG5Di8gTOuIGIDg&amp;bvm=bv.44990110,d.eWU&amp;psig=AFQjCNGXur1rrnXkUQgO7jT0e1Or5hGBtQ&amp;ust=136570988132367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Salt Lake City, UT</a:t>
            </a:r>
            <a:endParaRPr lang="en-US"/>
          </a:p>
        </p:txBody>
      </p:sp>
      <p:pic>
        <p:nvPicPr>
          <p:cNvPr id="1026" name="Picture 2" descr="http://www.arrowmoving.net/img/salt-lake-city-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282"/>
            <a:ext cx="9144000" cy="53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iodictable.com/Samples/081.5/s9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40651" y="381000"/>
            <a:ext cx="3603349" cy="2950200"/>
          </a:xfrm>
        </p:spPr>
        <p:txBody>
          <a:bodyPr/>
          <a:lstStyle/>
          <a:p>
            <a:pPr algn="ctr"/>
            <a:r>
              <a:rPr lang="en-US" smtClean="0"/>
              <a:t>Traverse Mountain, UT</a:t>
            </a:r>
            <a:endParaRPr lang="en-US"/>
          </a:p>
        </p:txBody>
      </p:sp>
      <p:pic>
        <p:nvPicPr>
          <p:cNvPr id="4100" name="Picture 4" descr="http://photos2.zillow.com/p_f/ISz2eovc1n1z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16565"/>
            <a:ext cx="5287616" cy="35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allventures.com/wwwroot/userfiles/properties/26/bv-lehi-pointe-lehi-utah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714624"/>
            <a:ext cx="55340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abc4.com/media/lib/5/b/2/5/b258aaba-434c-4eaa-98b0-fcd7046ac948/Stor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16510" r="13698" b="8098"/>
          <a:stretch/>
        </p:blipFill>
        <p:spPr bwMode="auto">
          <a:xfrm>
            <a:off x="304800" y="23191"/>
            <a:ext cx="8549550" cy="683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r="5512" b="10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90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an.latshaw\AppData\Local\Microsoft\Windows\Temporary Internet Files\Content.Outlook\15R55EXA\IMAG0225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1647"/>
            <a:ext cx="9144000" cy="51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4294967295"/>
          </p:nvPr>
        </p:nvSpPr>
        <p:spPr>
          <a:xfrm>
            <a:off x="990600" y="3657600"/>
            <a:ext cx="64008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Public health laboratories protect our health through the monitoring of our drinking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515997CB0546990B9821911254AF" ma:contentTypeVersion="25" ma:contentTypeDescription="Create a new document." ma:contentTypeScope="" ma:versionID="7eb8ef94f857e49f708fedbde209fca8">
  <xsd:schema xmlns:xsd="http://www.w3.org/2001/XMLSchema" xmlns:xs="http://www.w3.org/2001/XMLSchema" xmlns:p="http://schemas.microsoft.com/office/2006/metadata/properties" xmlns:ns1="http://schemas.microsoft.com/sharepoint/v3" xmlns:ns2="b8d4423e-d233-4bc9-97bc-d7574ce75186" targetNamespace="http://schemas.microsoft.com/office/2006/metadata/properties" ma:root="true" ma:fieldsID="dc9d42076f6c8e0d0ec43dbcf73cb2e6" ns1:_="" ns2:_="">
    <xsd:import namespace="http://schemas.microsoft.com/sharepoint/v3"/>
    <xsd:import namespace="b8d4423e-d233-4bc9-97bc-d7574ce751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/>
                <xsd:element ref="ns1:RatingCount" minOccurs="0"/>
                <xsd:element ref="ns2:Copyright" minOccurs="0"/>
                <xsd:element ref="ns2:Permissions" minOccurs="0"/>
                <xsd:element ref="ns1:LikesCount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>
      <xsd:simpleType>
        <xsd:restriction base="dms:Unknown"/>
      </xsd:simpleType>
    </xsd:element>
    <xsd:element name="RatingCount" ma:index="11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  <xsd:element name="LikesCount" ma:index="14" nillable="true" ma:displayName="Number of Likes" ma:internalName="Likes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423e-d233-4bc9-97bc-d7574ce75186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 ma:readOnly="false">
      <xsd:simpleType>
        <xsd:restriction base="dms:Note"/>
      </xsd:simpleType>
    </xsd:element>
    <xsd:element name="Metadata1" ma:index="6" nillable="true" ma:displayName="Categories" ma:description="Select at least one category that relates to your resource.&lt;br&gt;&lt;br&gt;Adding a category aids in the search of your resource." ma:list="{61941f64-2feb-4028-a951-3b5c001de6c7}" ma:internalName="Metadata1" ma:readOnly="false" ma:showField="Title" ma:web="81f67e4c-6aed-4aaa-86d1-aa3898cd5d42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7" nillable="true" ma:displayName="Topics" ma:description="Select one or more topics which relate to your resource.&lt;br&gt;&lt;br&gt;Assigning a topic to a resource allows you to &lt;br&gt;further define your resource." ma:list="{e62908a1-1960-4f5e-843f-21c192ab3536}" ma:internalName="Metadata2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8" ma:displayName="Geographical Location or Agency" ma:description="Select the agency or state where the resource is from." ma:list="{064f33b2-56c3-4a74-b5fe-4ad23400e58d}" ma:internalName="Metadata3" ma:readOnly="false" ma:showField="Title" ma:web="81f67e4c-6aed-4aaa-86d1-aa3898cd5d42">
      <xsd:simpleType>
        <xsd:restriction base="dms:Lookup"/>
      </xsd:simpleType>
    </xsd:element>
    <xsd:element name="Copyright" ma:index="12" nillable="true" ma:displayName="Copyright" ma:description="Please indicate the copyright status of the resource." ma:format="Dropdown" ma:internalName="Copyright" ma:readOnly="false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13" nillable="true" ma:displayName="Permissions" ma:description="Please indicate your preference regarding&lt;br&gt;who has permission to view the resource." ma:format="Dropdown" ma:internalName="Permissions" ma:readOnly="false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15" nillable="true" ma:displayName="Featured" ma:default="0" ma:internalName="Featured" ma:readOnly="false">
      <xsd:simpleType>
        <xsd:restriction base="dms:Boolean"/>
      </xsd:simpleType>
    </xsd:element>
    <xsd:element name="Published_x0020_Year" ma:index="16" nillable="true" ma:displayName="Published Year" ma:internalName="Published_x0020_Year" ma:readOnly="false">
      <xsd:simpleType>
        <xsd:restriction base="dms:Text">
          <xsd:maxLength value="255"/>
        </xsd:restriction>
      </xsd:simpleType>
    </xsd:element>
    <xsd:element name="Published_x0020_Month" ma:index="17" nillable="true" ma:displayName="Published Month" ma:default="Jan" ma:format="Dropdown" ma:internalName="Published_x0020_Month" ma:readOnly="false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18" nillable="true" ma:displayName="End Date" ma:format="DateOnly" ma:internalName="End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axOccurs="1" ma:index="5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Metadata2 xmlns="b8d4423e-d233-4bc9-97bc-d7574ce75186">
      <Value>15</Value>
      <Value>18</Value>
      <Value>20</Value>
      <Value>17</Value>
    </Metadata2>
    <Metadata3 xmlns="b8d4423e-d233-4bc9-97bc-d7574ce75186">54</Metadata3>
    <Metadata1 xmlns="b8d4423e-d233-4bc9-97bc-d7574ce75186">
      <Value>4</Value>
      <Value>8</Value>
      <Value>11</Value>
    </Metadata1>
    <Description0 xmlns="b8d4423e-d233-4bc9-97bc-d7574ce75186">The UT public health laboratory helps to calm concerns of 5,700 residents following contamination of their drinking water with thallium.</Description0>
    <Copyright xmlns="b8d4423e-d233-4bc9-97bc-d7574ce75186">There is no copyright associated with the document.</Copyright>
    <Permissions xmlns="b8d4423e-d233-4bc9-97bc-d7574ce75186">The document can be viewed by anyone.</Permissions>
    <Featured xmlns="b8d4423e-d233-4bc9-97bc-d7574ce75186">false</Featured>
    <Published_x0020_Year xmlns="b8d4423e-d233-4bc9-97bc-d7574ce75186" xsi:nil="true"/>
    <End_x0020_Date xmlns="b8d4423e-d233-4bc9-97bc-d7574ce75186" xsi:nil="true"/>
    <Published_x0020_Month xmlns="b8d4423e-d233-4bc9-97bc-d7574ce75186">Jan</Published_x0020_Month>
    <RatingCount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0E0EC527B554AB13806798E16CC3D" ma:contentTypeVersion="50" ma:contentTypeDescription="Create a new document." ma:contentTypeScope="" ma:versionID="9652002b3d3fef1c7d58a128ad095318">
  <xsd:schema xmlns:xsd="http://www.w3.org/2001/XMLSchema" xmlns:xs="http://www.w3.org/2001/XMLSchema" xmlns:p="http://schemas.microsoft.com/office/2006/metadata/properties" xmlns:ns1="http://schemas.microsoft.com/sharepoint/v3" xmlns:ns2="50f2c2bb-0164-486c-a94f-462cfe3e18e4" xmlns:ns3="18bd4c3f-a4f2-4e0b-a3e7-155bda212c1e" targetNamespace="http://schemas.microsoft.com/office/2006/metadata/properties" ma:root="true" ma:fieldsID="c245f9afc2b44e9d1faad81008d9108e" ns1:_="" ns2:_="" ns3:_="">
    <xsd:import namespace="http://schemas.microsoft.com/sharepoint/v3"/>
    <xsd:import namespace="50f2c2bb-0164-486c-a94f-462cfe3e18e4"/>
    <xsd:import namespace="18bd4c3f-a4f2-4e0b-a3e7-155bda212c1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/>
                <xsd:element ref="ns1:RatingCount" minOccurs="0"/>
                <xsd:element ref="ns3:_dlc_DocId" minOccurs="0"/>
                <xsd:element ref="ns3:_dlc_DocIdUrl" minOccurs="0"/>
                <xsd:element ref="ns3:_dlc_DocIdPersistId" minOccurs="0"/>
                <xsd:element ref="ns2:Copyright" minOccurs="0"/>
                <xsd:element ref="ns2:Permissions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internalName="PublishingStartDate">
      <xsd:simpleType>
        <xsd:restriction base="dms:Unknown"/>
      </xsd:simpleType>
    </xsd:element>
    <xsd:element name="PublishingExpirationDate" ma:index="3" nillable="true" ma:displayName="Scheduling End Date" ma:internalName="PublishingExpirationDate">
      <xsd:simpleType>
        <xsd:restriction base="dms:Unknown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1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2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3" nillable="true" ma:displayName="Number of Likes" ma:internalName="LikesCount">
      <xsd:simpleType>
        <xsd:restriction base="dms:Unknown"/>
      </xsd:simpleType>
    </xsd:element>
    <xsd:element name="LikedBy" ma:index="24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2c2bb-0164-486c-a94f-462cfe3e18e4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>
      <xsd:simpleType>
        <xsd:restriction base="dms:Note"/>
      </xsd:simpleType>
    </xsd:element>
    <xsd:element name="Metadata1" ma:index="5" nillable="true" ma:displayName="Categories" ma:description="Select at least one category that relates to your resource.&lt;br&gt;&lt;br&gt;Adding a category aids in the search of your resource." ma:list="{0374c4f2-e654-49ac-a18a-336fea91df26}" ma:internalName="Metadata1" ma:showField="Title" ma:web="020f1094-de47-4204-9234-97d7dea42b7a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6" nillable="true" ma:displayName="Topics" ma:description="Select one or more topics which relate to your resource.&lt;br&gt;&lt;br&gt;Assigning a topic to a resource allows you to &lt;br&gt;further define your resource." ma:list="{73bc9c00-e104-4369-be82-dad136c635d4}" ma:internalName="Metadata2" ma:showField="Title" ma:web="020f1094-de47-4204-9234-97d7dea42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7" ma:displayName="Geographical Location or Agency" ma:description="Select the agency or state where the resource is from." ma:list="{d9c0a659-4262-4020-8b9d-15b01283bc19}" ma:internalName="Metadata3" ma:showField="Title" ma:web="020f1094-de47-4204-9234-97d7dea42b7a">
      <xsd:simpleType>
        <xsd:restriction base="dms:Lookup"/>
      </xsd:simpleType>
    </xsd:element>
    <xsd:element name="Copyright" ma:index="19" nillable="true" ma:displayName="Copyright" ma:description="Please indicate the copyright status of the resource." ma:format="Dropdown" ma:internalName="Copyright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20" nillable="true" ma:displayName="Permissions" ma:description="Please indicate your preference regarding&lt;br&gt;who has permission to view the resource." ma:format="Dropdown" ma:internalName="Permissions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25" nillable="true" ma:displayName="Featured" ma:default="0" ma:internalName="Featured">
      <xsd:simpleType>
        <xsd:restriction base="dms:Boolean"/>
      </xsd:simpleType>
    </xsd:element>
    <xsd:element name="Published_x0020_Year" ma:index="26" nillable="true" ma:displayName="Published Year" ma:internalName="Published_x0020_Year">
      <xsd:simpleType>
        <xsd:restriction base="dms:Text">
          <xsd:maxLength value="255"/>
        </xsd:restriction>
      </xsd:simpleType>
    </xsd:element>
    <xsd:element name="Published_x0020_Month" ma:index="27" nillable="true" ma:displayName="Published Month" ma:default="Jan" ma:format="Dropdown" ma:internalName="Published_x0020_Month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28" nillable="true" ma:displayName="End Date" ma:format="DateOnly" ma:internalName="End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4c3f-a4f2-4e0b-a3e7-155bda212c1e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axOccurs="1" ma:index="8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C51FDF-59A8-4245-A65A-4C9E051019F9}"/>
</file>

<file path=customXml/itemProps2.xml><?xml version="1.0" encoding="utf-8"?>
<ds:datastoreItem xmlns:ds="http://schemas.openxmlformats.org/officeDocument/2006/customXml" ds:itemID="{F93B9922-E153-4216-B8D5-05E9DA07FC0B}"/>
</file>

<file path=customXml/itemProps3.xml><?xml version="1.0" encoding="utf-8"?>
<ds:datastoreItem xmlns:ds="http://schemas.openxmlformats.org/officeDocument/2006/customXml" ds:itemID="{B87EE95A-073A-4048-8272-566DAC62E6A2}"/>
</file>

<file path=customXml/itemProps4.xml><?xml version="1.0" encoding="utf-8"?>
<ds:datastoreItem xmlns:ds="http://schemas.openxmlformats.org/officeDocument/2006/customXml" ds:itemID="{091C4C0E-BCE3-4D8C-BA6D-901CB54BAB47}"/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1052</Words>
  <Application>Microsoft Office PowerPoint</Application>
  <PresentationFormat>On-screen Show (4:3)</PresentationFormat>
  <Paragraphs>80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Custom Design</vt:lpstr>
      <vt:lpstr>Office Theme</vt:lpstr>
      <vt:lpstr>Salt Lake City, UT</vt:lpstr>
      <vt:lpstr>PowerPoint Presentation</vt:lpstr>
      <vt:lpstr>Traverse Mountain, UT</vt:lpstr>
      <vt:lpstr>PowerPoint Presentation</vt:lpstr>
      <vt:lpstr>PowerPoint Presentation</vt:lpstr>
      <vt:lpstr>PowerPoint Presentation</vt:lpstr>
      <vt:lpstr>PowerPoint Presentation</vt:lpstr>
      <vt:lpstr>So what?</vt:lpstr>
    </vt:vector>
  </TitlesOfParts>
  <Company>Association Of Public Health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Thallium Story</dc:title>
  <dc:creator>Latshaw, Megan | APHL</dc:creator>
  <cp:keywords>LRN-C, chemistry, toxicology, community, environmental health</cp:keywords>
  <cp:lastModifiedBy>Latshaw, Megan | APHL</cp:lastModifiedBy>
  <cp:revision>34</cp:revision>
  <dcterms:created xsi:type="dcterms:W3CDTF">2013-03-26T17:36:13Z</dcterms:created>
  <dcterms:modified xsi:type="dcterms:W3CDTF">2013-06-28T14:52:53Z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53f3251f-b29a-49f7-b631-ad85d6aa6b07</vt:lpwstr>
  </property>
  <property fmtid="{D5CDD505-2E9C-101B-9397-08002B2CF9AE}" pid="3" name="ContentTypeId">
    <vt:lpwstr>0x0101000B0D515997CB0546990B9821911254AF</vt:lpwstr>
  </property>
  <property fmtid="{D5CDD505-2E9C-101B-9397-08002B2CF9AE}" pid="4" name="Page Title">
    <vt:lpwstr/>
  </property>
</Properties>
</file>