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5" r:id="rId3"/>
    <p:sldId id="302" r:id="rId4"/>
    <p:sldId id="259" r:id="rId5"/>
    <p:sldId id="303" r:id="rId6"/>
    <p:sldId id="305" r:id="rId7"/>
    <p:sldId id="306" r:id="rId8"/>
    <p:sldId id="307" r:id="rId9"/>
    <p:sldId id="304" r:id="rId10"/>
    <p:sldId id="324" r:id="rId11"/>
    <p:sldId id="298" r:id="rId12"/>
    <p:sldId id="309" r:id="rId13"/>
    <p:sldId id="314" r:id="rId14"/>
    <p:sldId id="320" r:id="rId15"/>
    <p:sldId id="310" r:id="rId16"/>
    <p:sldId id="319" r:id="rId17"/>
    <p:sldId id="321" r:id="rId18"/>
    <p:sldId id="322" r:id="rId19"/>
    <p:sldId id="323" r:id="rId20"/>
    <p:sldId id="325" r:id="rId21"/>
    <p:sldId id="326" r:id="rId22"/>
    <p:sldId id="318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8" autoAdjust="0"/>
    <p:restoredTop sz="9466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38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FEBB3A-BEC8-4B58-81F2-9A6FBD80902C}" type="datetimeFigureOut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4D240F-829A-4FEC-B8B4-DD849831B2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4819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266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9282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5401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8926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364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8831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1165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Any </a:t>
            </a:r>
            <a:r>
              <a:rPr lang="en-US" dirty="0" smtClean="0"/>
              <a:t>laboratory cannot send it PT samples  out to another lab for analysis.</a:t>
            </a:r>
          </a:p>
          <a:p>
            <a:endParaRPr lang="en-US" dirty="0" smtClean="0"/>
          </a:p>
          <a:p>
            <a:r>
              <a:rPr lang="en-US" dirty="0" smtClean="0"/>
              <a:t>PT referral is referred to as “IMPROPER REFERRAL” in  the  CLIA Law.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 smtClean="0"/>
              <a:t>Intentional”  </a:t>
            </a:r>
            <a:r>
              <a:rPr lang="en-US" dirty="0" smtClean="0"/>
              <a:t>mean in some court ruling:  “Intentionally referred” [as in “intentionally referred” its proficiency testing samples to another laboratory for analysis] requires not specific intent, but general intent, that is an intent to act.  Motive is irrelevant.</a:t>
            </a:r>
          </a:p>
          <a:p>
            <a:endParaRPr lang="en-US" b="1" dirty="0" smtClean="0"/>
          </a:p>
          <a:p>
            <a:r>
              <a:rPr lang="en-US" b="1" dirty="0" smtClean="0"/>
              <a:t>Strict penalties:  </a:t>
            </a:r>
            <a:r>
              <a:rPr lang="en-US" dirty="0" smtClean="0"/>
              <a:t>automatic REVOCATION of CLIA certificate, lab cannot test for one year, LD prohibited to direct lab for two years.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1207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0783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230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9295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058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416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12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B4216-73DC-4EF8-A4AD-1268B6D9E5C3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3D2B8-9DA0-4CD1-8975-7D9A65DFE249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BC0E0-2C90-4F1B-8B93-AE366F479BEC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812F4-AC63-494B-A3A0-CD12C487417F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46FE1-FB97-4173-83B3-2F5A4028E0C9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 b="1" baseline="0">
                <a:solidFill>
                  <a:schemeClr val="bg2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83C31-5E30-4A04-AF0E-45118F197D2E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D1A36-F86F-4368-9620-E974872188D3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4224-8395-4252-AF2D-8A4C3213B9A4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59090-85D3-4829-91AD-A3B6CEB6F8D7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54844-5CE7-47C5-BE7A-CE7B44EE7B4F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109D2-6ECB-4772-8685-F1A000089964}" type="datetime1">
              <a:rPr lang="en-US" smtClean="0"/>
              <a:pPr/>
              <a:t>07/11/2012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C2E2385-A29A-4978-BEAC-DCB2CC08A9D0}" type="datetime1">
              <a:rPr lang="en-US" smtClean="0"/>
              <a:pPr algn="r"/>
              <a:t>07/11/2012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773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CLIA Waived Testing for Physician Office Labs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7406640" cy="3276600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</a:rPr>
              <a:t>Doris Thompson, Ph.D., MT (ASCP)</a:t>
            </a:r>
          </a:p>
          <a:p>
            <a:r>
              <a:rPr lang="en-US" sz="3200" i="1" dirty="0" smtClean="0">
                <a:solidFill>
                  <a:schemeClr val="tx1"/>
                </a:solidFill>
              </a:rPr>
              <a:t>AK State Public Health Laboratories</a:t>
            </a:r>
          </a:p>
          <a:p>
            <a:r>
              <a:rPr lang="en-US" sz="3200" i="1" dirty="0" smtClean="0">
                <a:solidFill>
                  <a:schemeClr val="tx1"/>
                </a:solidFill>
              </a:rPr>
              <a:t>State CLIA Program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200" i="1" dirty="0" smtClean="0">
                <a:solidFill>
                  <a:schemeClr val="tx1"/>
                </a:solidFill>
              </a:rPr>
              <a:t>Francisca Lehr, M.S., MT (ASCP)</a:t>
            </a:r>
          </a:p>
          <a:p>
            <a:r>
              <a:rPr lang="en-US" sz="3200" i="1" dirty="0" smtClean="0">
                <a:solidFill>
                  <a:schemeClr val="tx1"/>
                </a:solidFill>
              </a:rPr>
              <a:t>CLIA Laboratory Surveyor and Consultant</a:t>
            </a:r>
          </a:p>
          <a:p>
            <a:r>
              <a:rPr lang="en-US" sz="3200" i="1" dirty="0" smtClean="0">
                <a:solidFill>
                  <a:schemeClr val="tx1"/>
                </a:solidFill>
              </a:rPr>
              <a:t>Region X CMS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How to find if your kit or test system is waived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CLIA Website</a:t>
            </a:r>
          </a:p>
          <a:p>
            <a:pPr algn="ctr">
              <a:buNone/>
            </a:pPr>
            <a:r>
              <a:rPr lang="en-US" dirty="0" smtClean="0"/>
              <a:t>http://www.cms.gov/clia/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FDA Websites</a:t>
            </a:r>
          </a:p>
          <a:p>
            <a:pPr algn="ctr">
              <a:buNone/>
            </a:pPr>
            <a:r>
              <a:rPr lang="en-US" dirty="0" smtClean="0"/>
              <a:t>http://www.accessdata.fda.gov/scripts/cdrh/cfdocs/cfClia/</a:t>
            </a:r>
          </a:p>
          <a:p>
            <a:pPr algn="ctr">
              <a:buNone/>
            </a:pPr>
            <a:r>
              <a:rPr lang="en-US" dirty="0" smtClean="0"/>
              <a:t>analyteswaived.cfm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http://www.accessdata.fda.gov/scripts/cdrh/cfdocs/cfCLIA/search.cfm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CLIA Requirements for Waived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98080" cy="5181600"/>
          </a:xfrm>
        </p:spPr>
        <p:txBody>
          <a:bodyPr/>
          <a:lstStyle/>
          <a:p>
            <a:r>
              <a:rPr lang="en-US" b="1" dirty="0" smtClean="0"/>
              <a:t>Enroll in the CLIA program</a:t>
            </a:r>
          </a:p>
          <a:p>
            <a:endParaRPr lang="en-US" b="1" dirty="0" smtClean="0"/>
          </a:p>
          <a:p>
            <a:r>
              <a:rPr lang="en-US" b="1" dirty="0" smtClean="0"/>
              <a:t>Follow manufacturer’s test instructions</a:t>
            </a:r>
          </a:p>
          <a:p>
            <a:endParaRPr lang="en-US" b="1" dirty="0" smtClean="0"/>
          </a:p>
          <a:p>
            <a:r>
              <a:rPr lang="en-US" b="1" dirty="0" smtClean="0"/>
              <a:t>Pay applicable certificate fees biennially</a:t>
            </a:r>
          </a:p>
          <a:p>
            <a:endParaRPr lang="en-US" b="1" dirty="0" smtClean="0"/>
          </a:p>
          <a:p>
            <a:r>
              <a:rPr lang="en-US" b="1" dirty="0" smtClean="0"/>
              <a:t>By the CLIA law, COW labs perform only tests that are determined by FDA or CDC to be so simple that there is little risk of error</a:t>
            </a:r>
          </a:p>
          <a:p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Manufacturer’s instructions or Package/Product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498080" cy="4800600"/>
          </a:xfrm>
        </p:spPr>
        <p:txBody>
          <a:bodyPr/>
          <a:lstStyle/>
          <a:p>
            <a:r>
              <a:rPr lang="en-US" b="1" dirty="0" smtClean="0"/>
              <a:t>You must have a current PI for waived tests</a:t>
            </a:r>
          </a:p>
          <a:p>
            <a:endParaRPr lang="en-US" b="1" dirty="0" smtClean="0"/>
          </a:p>
          <a:p>
            <a:r>
              <a:rPr lang="en-US" b="1" dirty="0" smtClean="0"/>
              <a:t>You must read the instructions in the PI</a:t>
            </a:r>
          </a:p>
          <a:p>
            <a:endParaRPr lang="en-US" b="1" dirty="0" smtClean="0"/>
          </a:p>
          <a:p>
            <a:r>
              <a:rPr lang="en-US" b="1" dirty="0" smtClean="0"/>
              <a:t>You must follow instructions in the PI explicitly</a:t>
            </a:r>
          </a:p>
          <a:p>
            <a:endParaRPr lang="en-US" b="1" dirty="0" smtClean="0"/>
          </a:p>
          <a:p>
            <a:r>
              <a:rPr lang="en-US" b="1" dirty="0" smtClean="0"/>
              <a:t>You must evaluate results and take appropriate action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Test procedure/Directions/Instructions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Follow exactly</a:t>
            </a:r>
          </a:p>
          <a:p>
            <a:endParaRPr lang="en-US" dirty="0" smtClean="0"/>
          </a:p>
          <a:p>
            <a:r>
              <a:rPr lang="en-US" b="1" dirty="0" smtClean="0"/>
              <a:t>Don’t modify</a:t>
            </a:r>
          </a:p>
          <a:p>
            <a:endParaRPr lang="en-US" dirty="0" smtClean="0"/>
          </a:p>
          <a:p>
            <a:r>
              <a:rPr lang="en-US" b="1" dirty="0" smtClean="0"/>
              <a:t>Adhere to timing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PI:  Focus on these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251192" cy="46482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Intended use		</a:t>
            </a:r>
            <a:r>
              <a:rPr lang="en-US" sz="2800" dirty="0" smtClean="0"/>
              <a:t>Procedural notes</a:t>
            </a:r>
            <a:r>
              <a:rPr lang="en-US" dirty="0" smtClean="0"/>
              <a:t>	  </a:t>
            </a:r>
          </a:p>
          <a:p>
            <a:pPr>
              <a:buNone/>
            </a:pPr>
            <a:r>
              <a:rPr lang="en-US" dirty="0" smtClean="0"/>
              <a:t>Product storage		Quality control</a:t>
            </a:r>
          </a:p>
          <a:p>
            <a:pPr>
              <a:buNone/>
            </a:pPr>
            <a:r>
              <a:rPr lang="en-US" dirty="0" smtClean="0"/>
              <a:t>Precautions/		Results/</a:t>
            </a:r>
          </a:p>
          <a:p>
            <a:pPr>
              <a:buNone/>
            </a:pPr>
            <a:r>
              <a:rPr lang="en-US" dirty="0" smtClean="0"/>
              <a:t> 	warnings			interpretation</a:t>
            </a:r>
          </a:p>
          <a:p>
            <a:pPr>
              <a:buNone/>
            </a:pPr>
            <a:r>
              <a:rPr lang="en-US" dirty="0" smtClean="0"/>
              <a:t>Patient preparation	Limitations</a:t>
            </a:r>
          </a:p>
          <a:p>
            <a:pPr>
              <a:buNone/>
            </a:pPr>
            <a:r>
              <a:rPr lang="en-US" dirty="0" smtClean="0"/>
              <a:t>Specimen collection	Expected results</a:t>
            </a:r>
          </a:p>
          <a:p>
            <a:pPr>
              <a:buNone/>
            </a:pPr>
            <a:r>
              <a:rPr lang="en-US" dirty="0" smtClean="0"/>
              <a:t>Test procedure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438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Regulatory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shall”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“must”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“test”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“do”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“perform”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“follow”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“require”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“always”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not regulatory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“should”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“recommend”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Good Laboratory Practices (GLPs)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498080" cy="4800600"/>
          </a:xfrm>
        </p:spPr>
        <p:txBody>
          <a:bodyPr/>
          <a:lstStyle/>
          <a:p>
            <a:r>
              <a:rPr lang="en-US" b="1" dirty="0" smtClean="0"/>
              <a:t>Important to understand the concept of GLP-Why?</a:t>
            </a:r>
          </a:p>
          <a:p>
            <a:endParaRPr lang="en-US" b="1" dirty="0" smtClean="0"/>
          </a:p>
          <a:p>
            <a:r>
              <a:rPr lang="en-US" b="1" dirty="0" smtClean="0"/>
              <a:t>Assure correct/quality test results</a:t>
            </a:r>
          </a:p>
          <a:p>
            <a:endParaRPr lang="en-US" b="1" dirty="0" smtClean="0"/>
          </a:p>
          <a:p>
            <a:r>
              <a:rPr lang="en-US" b="1" dirty="0" smtClean="0"/>
              <a:t>List of GLPs included in binder</a:t>
            </a:r>
          </a:p>
          <a:p>
            <a:endParaRPr lang="en-US" b="1" dirty="0" smtClean="0"/>
          </a:p>
          <a:p>
            <a:r>
              <a:rPr lang="en-US" b="1" dirty="0" smtClean="0"/>
              <a:t>Can you think of some?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Good Laboratory Practices for Waived Testing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435608" y="1447800"/>
            <a:ext cx="7022592" cy="473964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Document the name of the test, lot number, and expiration date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Routinely review incoming package inserts for changes and updates by the manufacturer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Testing personnel training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Laboratory Practices for Waived Testing-con’t.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498080" cy="4800600"/>
          </a:xfrm>
        </p:spPr>
        <p:txBody>
          <a:bodyPr/>
          <a:lstStyle/>
          <a:p>
            <a:r>
              <a:rPr lang="en-US" b="1" dirty="0" smtClean="0"/>
              <a:t>Policy/procedure for checking patient ID and documenting result in patient’s chart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Run quality controls, participate in proficiency testing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Instrument or device error codes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Initials of person who performed the tests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What would you like for us to cover in the presentation today?</a:t>
            </a:r>
          </a:p>
          <a:p>
            <a:endParaRPr lang="en-US" b="1" dirty="0" smtClean="0"/>
          </a:p>
          <a:p>
            <a:r>
              <a:rPr lang="en-US" b="1" dirty="0" smtClean="0"/>
              <a:t>Count:  reference lab, hospital, POL., large clinic, etc.</a:t>
            </a:r>
          </a:p>
          <a:p>
            <a:endParaRPr lang="en-US" b="1" dirty="0" smtClean="0"/>
          </a:p>
          <a:p>
            <a:r>
              <a:rPr lang="en-US" b="1" dirty="0" smtClean="0"/>
              <a:t>Background: CMA, RN, LPN,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Laboratory Practices for Waived Testing-con’t.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are built-in, internal procedural controls?</a:t>
            </a:r>
          </a:p>
          <a:p>
            <a:r>
              <a:rPr lang="en-US" b="1" dirty="0" smtClean="0"/>
              <a:t>Example of Strep A Rapid Test Device (Section 3 in your binder)</a:t>
            </a:r>
          </a:p>
          <a:p>
            <a:pPr lvl="1">
              <a:buNone/>
            </a:pPr>
            <a:r>
              <a:rPr lang="en-US" dirty="0" smtClean="0"/>
              <a:t>	Internal Positive Quality Control confirms</a:t>
            </a:r>
          </a:p>
          <a:p>
            <a:pPr lvl="1">
              <a:buNone/>
            </a:pPr>
            <a:r>
              <a:rPr lang="en-US" dirty="0" smtClean="0"/>
              <a:t>   1.  sufficient specimen volume </a:t>
            </a:r>
          </a:p>
          <a:p>
            <a:pPr lvl="1">
              <a:buNone/>
            </a:pPr>
            <a:r>
              <a:rPr lang="en-US" dirty="0" smtClean="0"/>
              <a:t>	 2. correct procedural technique</a:t>
            </a:r>
          </a:p>
          <a:p>
            <a:pPr lvl="1">
              <a:buNone/>
            </a:pPr>
            <a:r>
              <a:rPr lang="en-US" dirty="0" smtClean="0"/>
              <a:t>	 Internal Negative Quality Control confirms    the test is working properly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Laboratory Practices for Waived Testing-con’t.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800" b="1" dirty="0" smtClean="0"/>
              <a:t>What are external controls?</a:t>
            </a:r>
          </a:p>
          <a:p>
            <a:pPr>
              <a:buNone/>
            </a:pPr>
            <a:r>
              <a:rPr lang="en-US" sz="9800" b="1" dirty="0" smtClean="0"/>
              <a:t>  (Previous example)</a:t>
            </a:r>
          </a:p>
          <a:p>
            <a:pPr>
              <a:buNone/>
            </a:pPr>
            <a:endParaRPr lang="en-US" sz="9800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7400" b="1" dirty="0" smtClean="0"/>
              <a:t>  </a:t>
            </a:r>
            <a:r>
              <a:rPr lang="en-US" sz="9600" dirty="0" smtClean="0"/>
              <a:t>External positive/negative controls:</a:t>
            </a:r>
            <a:endParaRPr lang="en-US" sz="9600" i="1" dirty="0" smtClean="0"/>
          </a:p>
          <a:p>
            <a:pPr>
              <a:buNone/>
            </a:pPr>
            <a:r>
              <a:rPr lang="en-US" sz="9600" dirty="0" smtClean="0"/>
              <a:t>	  1.  May be provided with the kit/test</a:t>
            </a:r>
          </a:p>
          <a:p>
            <a:pPr>
              <a:buNone/>
            </a:pPr>
            <a:r>
              <a:rPr lang="en-US" sz="9600" dirty="0" smtClean="0"/>
              <a:t>	  2.  Will check the entire kit/test system </a:t>
            </a:r>
          </a:p>
          <a:p>
            <a:pPr>
              <a:buNone/>
            </a:pPr>
            <a:r>
              <a:rPr lang="en-US" sz="9600" dirty="0" smtClean="0"/>
              <a:t>	  3.  Confirm your kit/test is working and is accurate</a:t>
            </a:r>
          </a:p>
          <a:p>
            <a:pPr>
              <a:buNone/>
            </a:pPr>
            <a:r>
              <a:rPr lang="en-US" sz="9600" dirty="0" smtClean="0"/>
              <a:t>     4.  Should be run once per kit for good lab practice</a:t>
            </a:r>
          </a:p>
          <a:p>
            <a:pPr>
              <a:buNone/>
            </a:pPr>
            <a:r>
              <a:rPr lang="en-US" dirty="0" smtClean="0"/>
              <a:t>   	   </a:t>
            </a:r>
          </a:p>
          <a:p>
            <a:pPr>
              <a:buNone/>
            </a:pPr>
            <a:r>
              <a:rPr lang="en-US" b="1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sz="2800" dirty="0" smtClean="0">
                <a:latin typeface="Arial Black" pitchFamily="34" charset="0"/>
              </a:rPr>
              <a:t>Contacts:</a:t>
            </a:r>
          </a:p>
          <a:p>
            <a:pPr lvl="1">
              <a:buFontTx/>
              <a:buNone/>
            </a:pPr>
            <a:r>
              <a:rPr lang="en-US" sz="2000" dirty="0" smtClean="0">
                <a:latin typeface="Arial Black" pitchFamily="34" charset="0"/>
              </a:rPr>
              <a:t>Doris Thompson  </a:t>
            </a:r>
            <a:r>
              <a:rPr lang="en-US" sz="2000" u="sng" dirty="0" smtClean="0">
                <a:solidFill>
                  <a:srgbClr val="0033CC"/>
                </a:solidFill>
                <a:latin typeface="Arial Black" pitchFamily="34" charset="0"/>
              </a:rPr>
              <a:t>doris.thompson@alaska.gov</a:t>
            </a:r>
            <a:r>
              <a:rPr lang="en-US" sz="2000" dirty="0" smtClean="0">
                <a:solidFill>
                  <a:srgbClr val="0033CC"/>
                </a:solidFill>
                <a:latin typeface="Arial Black" pitchFamily="34" charset="0"/>
              </a:rPr>
              <a:t> </a:t>
            </a:r>
          </a:p>
          <a:p>
            <a:pPr lvl="1">
              <a:buFontTx/>
              <a:buNone/>
            </a:pPr>
            <a:r>
              <a:rPr lang="en-US" sz="2000" dirty="0" smtClean="0">
                <a:latin typeface="Arial Black" pitchFamily="34" charset="0"/>
              </a:rPr>
              <a:t>   907-334-2583</a:t>
            </a:r>
          </a:p>
          <a:p>
            <a:pPr lvl="1">
              <a:buFontTx/>
              <a:buNone/>
            </a:pPr>
            <a:r>
              <a:rPr lang="en-US" sz="2000" dirty="0" smtClean="0">
                <a:latin typeface="Arial Black" pitchFamily="34" charset="0"/>
              </a:rPr>
              <a:t>Fran Lehr </a:t>
            </a:r>
            <a:r>
              <a:rPr lang="en-US" sz="2000" u="sng" dirty="0" smtClean="0">
                <a:solidFill>
                  <a:srgbClr val="0033CC"/>
                </a:solidFill>
                <a:latin typeface="Arial Black" pitchFamily="34" charset="0"/>
              </a:rPr>
              <a:t>francisca.lehr@cms.hhs.gov</a:t>
            </a:r>
            <a:endParaRPr lang="en-US" sz="2400" dirty="0" smtClean="0">
              <a:solidFill>
                <a:srgbClr val="0033CC"/>
              </a:solidFill>
              <a:latin typeface="Arial Black" pitchFamily="34" charset="0"/>
            </a:endParaRPr>
          </a:p>
          <a:p>
            <a:pPr lvl="1">
              <a:buFontTx/>
              <a:buNone/>
            </a:pPr>
            <a:r>
              <a:rPr lang="en-US" sz="2400" dirty="0" smtClean="0">
                <a:latin typeface="Arial Black" pitchFamily="34" charset="0"/>
              </a:rPr>
              <a:t>   </a:t>
            </a:r>
            <a:r>
              <a:rPr lang="en-US" sz="2000" dirty="0" smtClean="0">
                <a:latin typeface="Arial Black" pitchFamily="34" charset="0"/>
              </a:rPr>
              <a:t>206-615-2710</a:t>
            </a:r>
          </a:p>
          <a:p>
            <a:pPr lvl="1">
              <a:buFontTx/>
              <a:buNone/>
            </a:pPr>
            <a:endParaRPr lang="en-US" sz="2400" dirty="0" smtClean="0">
              <a:latin typeface="Arial Black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Learn how to find the FDA complexity of your kits/test systems</a:t>
            </a:r>
          </a:p>
          <a:p>
            <a:pPr lvl="0"/>
            <a:r>
              <a:rPr lang="en-US" b="1" dirty="0" smtClean="0"/>
              <a:t>Learn what CLIA requires of waived laboratories</a:t>
            </a:r>
          </a:p>
          <a:p>
            <a:pPr lvl="0"/>
            <a:r>
              <a:rPr lang="en-US" b="1" dirty="0" smtClean="0"/>
              <a:t>Learn what following the manufacturer’s instructions includes</a:t>
            </a:r>
          </a:p>
          <a:p>
            <a:pPr lvl="0"/>
            <a:r>
              <a:rPr lang="en-US" b="1" dirty="0" smtClean="0"/>
              <a:t>Learn the difference between built-in controls and external controls.</a:t>
            </a:r>
          </a:p>
          <a:p>
            <a:pPr lvl="0"/>
            <a:r>
              <a:rPr lang="en-US" b="1" dirty="0" smtClean="0"/>
              <a:t>Learn to apply good laboratory practices for waived testing</a:t>
            </a:r>
          </a:p>
          <a:p>
            <a:pPr lvl="0">
              <a:buNone/>
            </a:pPr>
            <a:endParaRPr lang="en-US" b="1" dirty="0" smtClean="0"/>
          </a:p>
          <a:p>
            <a:pPr lvl="0"/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“waived”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791200"/>
          </a:xfrm>
        </p:spPr>
        <p:txBody>
          <a:bodyPr>
            <a:normAutofit/>
          </a:bodyPr>
          <a:lstStyle/>
          <a:p>
            <a:r>
              <a:rPr lang="en-US" b="1" dirty="0" smtClean="0"/>
              <a:t>Under CLIA, tests are categorized by the difficulty to perform the test</a:t>
            </a:r>
          </a:p>
          <a:p>
            <a:pPr>
              <a:buNone/>
            </a:pPr>
            <a:endParaRPr lang="en-US" b="1" dirty="0" smtClean="0"/>
          </a:p>
          <a:p>
            <a:pPr lvl="0"/>
            <a:r>
              <a:rPr lang="en-US" b="1" dirty="0" smtClean="0"/>
              <a:t>Waived tests are: </a:t>
            </a:r>
          </a:p>
          <a:p>
            <a:pPr lvl="1"/>
            <a:r>
              <a:rPr lang="en-US" sz="2400" b="1" dirty="0" smtClean="0"/>
              <a:t>Simple lab examinations or procedures</a:t>
            </a:r>
          </a:p>
          <a:p>
            <a:pPr lvl="1"/>
            <a:r>
              <a:rPr lang="en-US" sz="2400" b="1" dirty="0" smtClean="0"/>
              <a:t>Cleared by FDA for home use</a:t>
            </a:r>
          </a:p>
          <a:p>
            <a:pPr lvl="1"/>
            <a:r>
              <a:rPr lang="en-US" sz="2400" b="1" dirty="0" smtClean="0"/>
              <a:t>Negligible likelihood of erroneous results</a:t>
            </a:r>
          </a:p>
          <a:p>
            <a:pPr lvl="1"/>
            <a:r>
              <a:rPr lang="en-US" sz="2400" b="1" dirty="0" smtClean="0"/>
              <a:t>No reasonable risk of harm if performed incorrectly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“waived”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791200"/>
          </a:xfrm>
        </p:spPr>
        <p:txBody>
          <a:bodyPr>
            <a:normAutofit/>
          </a:bodyPr>
          <a:lstStyle/>
          <a:p>
            <a:r>
              <a:rPr lang="en-US" b="1" dirty="0" smtClean="0"/>
              <a:t>Waived from most of CLIA    requirements established</a:t>
            </a:r>
          </a:p>
          <a:p>
            <a:pPr>
              <a:buNone/>
            </a:pPr>
            <a:r>
              <a:rPr lang="en-US" b="1" dirty="0" smtClean="0"/>
              <a:t>   for moderate and high complexity</a:t>
            </a:r>
          </a:p>
          <a:p>
            <a:pPr>
              <a:buNone/>
            </a:pP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Site inspections are not routinely performed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Proficiency testing is not required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CLIA personnel qualifications do not apply</a:t>
            </a:r>
          </a:p>
          <a:p>
            <a:pPr>
              <a:buNone/>
            </a:pPr>
            <a:r>
              <a:rPr lang="en-US" b="1" dirty="0" smtClean="0"/>
              <a:t>		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Pilot Studies on Waived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1999-2001 (n=500)</a:t>
            </a:r>
          </a:p>
          <a:p>
            <a:endParaRPr lang="en-US" b="1" dirty="0" smtClean="0"/>
          </a:p>
          <a:p>
            <a:r>
              <a:rPr lang="en-US" b="1" dirty="0" smtClean="0"/>
              <a:t>50% of the labs do not follow manufacturer’s instructions or do not have product insert (PI)</a:t>
            </a:r>
          </a:p>
          <a:p>
            <a:endParaRPr lang="en-US" b="1" dirty="0" smtClean="0"/>
          </a:p>
          <a:p>
            <a:r>
              <a:rPr lang="en-US" b="1" dirty="0" smtClean="0"/>
              <a:t>Other findings indicated that these labs had test performance-related problems</a:t>
            </a:r>
          </a:p>
          <a:p>
            <a:endParaRPr lang="en-US" b="1" dirty="0" smtClean="0"/>
          </a:p>
          <a:p>
            <a:r>
              <a:rPr lang="en-US" b="1" dirty="0" smtClean="0"/>
              <a:t>Section 5- results of the pilot study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of the 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r>
              <a:rPr lang="en-US" b="1" dirty="0" smtClean="0"/>
              <a:t>Institute an educational program</a:t>
            </a:r>
          </a:p>
          <a:p>
            <a:endParaRPr lang="en-US" b="1" dirty="0" smtClean="0"/>
          </a:p>
          <a:p>
            <a:r>
              <a:rPr lang="en-US" b="1" dirty="0" smtClean="0"/>
              <a:t>Validate the effectiveness of this educational program</a:t>
            </a:r>
          </a:p>
          <a:p>
            <a:endParaRPr lang="en-US" b="1" dirty="0" smtClean="0"/>
          </a:p>
          <a:p>
            <a:r>
              <a:rPr lang="en-US" b="1" dirty="0" smtClean="0"/>
              <a:t>Survey a percentage of waived laboratories annually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Certificate of Waiver (COW)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98080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April 2002 CMS initiated on-site visits to approx.  2% of COW labs in each State</a:t>
            </a:r>
          </a:p>
          <a:p>
            <a:r>
              <a:rPr lang="en-US" b="1" dirty="0" smtClean="0"/>
              <a:t>Random selection</a:t>
            </a:r>
          </a:p>
          <a:p>
            <a:r>
              <a:rPr lang="en-US" b="1" dirty="0" smtClean="0"/>
              <a:t>Use of a questionnaire focusing on laboratory practices </a:t>
            </a:r>
          </a:p>
          <a:p>
            <a:r>
              <a:rPr lang="en-US" b="1" dirty="0" smtClean="0"/>
              <a:t>Educational</a:t>
            </a:r>
          </a:p>
          <a:p>
            <a:r>
              <a:rPr lang="en-US" b="1" dirty="0" smtClean="0"/>
              <a:t>CDC maintains the data base of the results obtained from these surveys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CMS COW Study-results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924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CMS surveys 2002-2004 (n=4214)</a:t>
            </a:r>
          </a:p>
          <a:p>
            <a:endParaRPr lang="en-US" b="1" dirty="0" smtClean="0"/>
          </a:p>
          <a:p>
            <a:r>
              <a:rPr lang="en-US" b="1" dirty="0" smtClean="0"/>
              <a:t>12% did not have current instructions/PIs</a:t>
            </a:r>
          </a:p>
          <a:p>
            <a:endParaRPr lang="en-US" b="1" dirty="0" smtClean="0"/>
          </a:p>
          <a:p>
            <a:r>
              <a:rPr lang="en-US" b="1" dirty="0" smtClean="0"/>
              <a:t>21% did not routinely check for changes in the instructions</a:t>
            </a:r>
          </a:p>
          <a:p>
            <a:endParaRPr lang="en-US" b="1" dirty="0" smtClean="0"/>
          </a:p>
          <a:p>
            <a:r>
              <a:rPr lang="en-US" b="1" dirty="0" smtClean="0"/>
              <a:t>RE: following the manufacturer’s instructions</a:t>
            </a:r>
          </a:p>
          <a:p>
            <a:pPr lvl="1">
              <a:buNone/>
            </a:pPr>
            <a:r>
              <a:rPr lang="en-US" b="1" dirty="0" smtClean="0"/>
              <a:t>sites did not</a:t>
            </a:r>
          </a:p>
          <a:p>
            <a:pPr lvl="1"/>
            <a:r>
              <a:rPr lang="en-US" sz="2000" b="1" dirty="0" smtClean="0"/>
              <a:t>perform quality control            21%</a:t>
            </a:r>
          </a:p>
          <a:p>
            <a:pPr lvl="1"/>
            <a:r>
              <a:rPr lang="en-US" sz="2000" b="1" dirty="0" smtClean="0"/>
              <a:t>adhere to expiration dates         6%</a:t>
            </a:r>
          </a:p>
          <a:p>
            <a:pPr lvl="1"/>
            <a:r>
              <a:rPr lang="en-US" sz="2000" b="1" dirty="0" smtClean="0"/>
              <a:t>use appropriate specimen           2%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- Genera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70E0EC527B554AB13806798E16CC3D" ma:contentTypeVersion="50" ma:contentTypeDescription="Create a new document." ma:contentTypeScope="" ma:versionID="9652002b3d3fef1c7d58a128ad095318">
  <xsd:schema xmlns:xsd="http://www.w3.org/2001/XMLSchema" xmlns:xs="http://www.w3.org/2001/XMLSchema" xmlns:p="http://schemas.microsoft.com/office/2006/metadata/properties" xmlns:ns1="http://schemas.microsoft.com/sharepoint/v3" xmlns:ns2="50f2c2bb-0164-486c-a94f-462cfe3e18e4" xmlns:ns3="18bd4c3f-a4f2-4e0b-a3e7-155bda212c1e" targetNamespace="http://schemas.microsoft.com/office/2006/metadata/properties" ma:root="true" ma:fieldsID="c245f9afc2b44e9d1faad81008d9108e" ns1:_="" ns2:_="" ns3:_="">
    <xsd:import namespace="http://schemas.microsoft.com/sharepoint/v3"/>
    <xsd:import namespace="50f2c2bb-0164-486c-a94f-462cfe3e18e4"/>
    <xsd:import namespace="18bd4c3f-a4f2-4e0b-a3e7-155bda212c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scription0"/>
                <xsd:element ref="ns2:Metadata1" minOccurs="0"/>
                <xsd:element ref="ns2:Metadata2" minOccurs="0"/>
                <xsd:element ref="ns2:Metadata3"/>
                <xsd:element ref="ns1:RatingCount" minOccurs="0"/>
                <xsd:element ref="ns3:_dlc_DocId" minOccurs="0"/>
                <xsd:element ref="ns3:_dlc_DocIdUrl" minOccurs="0"/>
                <xsd:element ref="ns3:_dlc_DocIdPersistId" minOccurs="0"/>
                <xsd:element ref="ns2:Copyright" minOccurs="0"/>
                <xsd:element ref="ns2:Permissions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Featured" minOccurs="0"/>
                <xsd:element ref="ns2:Published_x0020_Year" minOccurs="0"/>
                <xsd:element ref="ns2:Published_x0020_Month" minOccurs="0"/>
                <xsd:element ref="ns2:En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" nillable="true" ma:displayName="Scheduling Start Date" ma:internalName="PublishingStartDate">
      <xsd:simpleType>
        <xsd:restriction base="dms:Unknown"/>
      </xsd:simpleType>
    </xsd:element>
    <xsd:element name="PublishingExpirationDate" ma:index="3" nillable="true" ma:displayName="Scheduling End Date" ma:internalName="PublishingExpirationDate">
      <xsd:simpleType>
        <xsd:restriction base="dms:Unknown"/>
      </xsd:simpleType>
    </xsd:element>
    <xsd:element name="RatingCount" ma:index="9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3" nillable="true" ma:displayName="Number of Likes" ma:internalName="LikesCount">
      <xsd:simpleType>
        <xsd:restriction base="dms:Unknown"/>
      </xsd:simpleType>
    </xsd:element>
    <xsd:element name="LikedBy" ma:index="2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2c2bb-0164-486c-a94f-462cfe3e18e4" elementFormDefault="qualified">
    <xsd:import namespace="http://schemas.microsoft.com/office/2006/documentManagement/types"/>
    <xsd:import namespace="http://schemas.microsoft.com/office/infopath/2007/PartnerControls"/>
    <xsd:element name="Description0" ma:index="4" ma:displayName="Description" ma:description="Please enter a full description of your resource." ma:internalName="Description0">
      <xsd:simpleType>
        <xsd:restriction base="dms:Note"/>
      </xsd:simpleType>
    </xsd:element>
    <xsd:element name="Metadata1" ma:index="5" nillable="true" ma:displayName="Categories" ma:description="Select at least one category that relates to your resource.&lt;br&gt;&lt;br&gt;Adding a category aids in the search of your resource." ma:list="{0374c4f2-e654-49ac-a18a-336fea91df26}" ma:internalName="Metadata1" ma:showField="Title" ma:web="020f1094-de47-4204-9234-97d7dea42b7a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tadata2" ma:index="6" nillable="true" ma:displayName="Topics" ma:description="Select one or more topics which relate to your resource.&lt;br&gt;&lt;br&gt;Assigning a topic to a resource allows you to &lt;br&gt;further define your resource." ma:list="{73bc9c00-e104-4369-be82-dad136c635d4}" ma:internalName="Metadata2" ma:showField="Title" ma:web="020f1094-de47-4204-9234-97d7dea42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tadata3" ma:index="7" ma:displayName="Geographical Location or Agency" ma:description="Select the agency or state where the resource is from." ma:list="{d9c0a659-4262-4020-8b9d-15b01283bc19}" ma:internalName="Metadata3" ma:showField="Title" ma:web="020f1094-de47-4204-9234-97d7dea42b7a">
      <xsd:simpleType>
        <xsd:restriction base="dms:Lookup"/>
      </xsd:simpleType>
    </xsd:element>
    <xsd:element name="Copyright" ma:index="19" nillable="true" ma:displayName="Copyright" ma:description="Please indicate the copyright status of the resource." ma:format="Dropdown" ma:internalName="Copyright">
      <xsd:simpleType>
        <xsd:restriction base="dms:Choice">
          <xsd:enumeration value="There is no copyright associated with the document."/>
          <xsd:enumeration value="The document has a copyright and I am the owner."/>
          <xsd:enumeration value="The document has a copyright and I am NOT the owner."/>
          <xsd:enumeration value="The document has a copyright and permission to share has been obtained."/>
        </xsd:restriction>
      </xsd:simpleType>
    </xsd:element>
    <xsd:element name="Permissions" ma:index="20" nillable="true" ma:displayName="Permissions" ma:description="Please indicate your preference regarding&lt;br&gt;who has permission to view the resource." ma:format="Dropdown" ma:internalName="Permissions">
      <xsd:simpleType>
        <xsd:restriction base="dms:Choice">
          <xsd:enumeration value="The document can be viewed by anyone."/>
          <xsd:enumeration value="The document can only be viewed by APHL members."/>
        </xsd:restriction>
      </xsd:simpleType>
    </xsd:element>
    <xsd:element name="Featured" ma:index="25" nillable="true" ma:displayName="Featured" ma:default="0" ma:internalName="Featured">
      <xsd:simpleType>
        <xsd:restriction base="dms:Boolean"/>
      </xsd:simpleType>
    </xsd:element>
    <xsd:element name="Published_x0020_Year" ma:index="26" nillable="true" ma:displayName="Published Year" ma:internalName="Published_x0020_Year">
      <xsd:simpleType>
        <xsd:restriction base="dms:Text">
          <xsd:maxLength value="255"/>
        </xsd:restriction>
      </xsd:simpleType>
    </xsd:element>
    <xsd:element name="Published_x0020_Month" ma:index="27" nillable="true" ma:displayName="Published Month" ma:default="Jan" ma:format="Dropdown" ma:internalName="Published_x0020_Month">
      <xsd:simpleType>
        <xsd:restriction base="dms:Choice">
          <xsd:enumeration value="Jan"/>
          <xsd:enumeration value="Feb"/>
          <xsd:enumeration value="Mar"/>
          <xsd:enumeration value="Apr"/>
          <xsd:enumeration value="May"/>
          <xsd:enumeration value="Jun"/>
          <xsd:enumeration value="Jul"/>
          <xsd:enumeration value="Aug"/>
          <xsd:enumeration value="Sep"/>
          <xsd:enumeration value="Oct"/>
          <xsd:enumeration value="Nov"/>
          <xsd:enumeration value="Dec"/>
        </xsd:restriction>
      </xsd:simpleType>
    </xsd:element>
    <xsd:element name="End_x0020_Date" ma:index="28" nillable="true" ma:displayName="End Date" ma:format="DateOnly" ma:internalName="End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d4c3f-a4f2-4e0b-a3e7-155bda212c1e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axOccurs="1" ma:index="8" ma:displayName="Keywords">
          <xsd:simpleType xmlns:xs="http://www.w3.org/2001/XMLSchema">
            <xsd:restriction base="xsd:string">
              <xsd:minLength value="1"/>
            </xsd:restriction>
          </xsd:simpleType>
        </xsd:element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0D515997CB0546990B9821911254AF" ma:contentTypeVersion="25" ma:contentTypeDescription="Create a new document." ma:contentTypeScope="" ma:versionID="7eb8ef94f857e49f708fedbde209fca8">
  <xsd:schema xmlns:xsd="http://www.w3.org/2001/XMLSchema" xmlns:xs="http://www.w3.org/2001/XMLSchema" xmlns:p="http://schemas.microsoft.com/office/2006/metadata/properties" xmlns:ns1="http://schemas.microsoft.com/sharepoint/v3" xmlns:ns2="b8d4423e-d233-4bc9-97bc-d7574ce75186" targetNamespace="http://schemas.microsoft.com/office/2006/metadata/properties" ma:root="true" ma:fieldsID="dc9d42076f6c8e0d0ec43dbcf73cb2e6" ns1:_="" ns2:_="">
    <xsd:import namespace="http://schemas.microsoft.com/sharepoint/v3"/>
    <xsd:import namespace="b8d4423e-d233-4bc9-97bc-d7574ce7518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scription0"/>
                <xsd:element ref="ns2:Metadata1" minOccurs="0"/>
                <xsd:element ref="ns2:Metadata2" minOccurs="0"/>
                <xsd:element ref="ns2:Metadata3"/>
                <xsd:element ref="ns1:RatingCount" minOccurs="0"/>
                <xsd:element ref="ns2:Copyright" minOccurs="0"/>
                <xsd:element ref="ns2:Permissions" minOccurs="0"/>
                <xsd:element ref="ns1:LikesCount" minOccurs="0"/>
                <xsd:element ref="ns2:Featured" minOccurs="0"/>
                <xsd:element ref="ns2:Published_x0020_Year" minOccurs="0"/>
                <xsd:element ref="ns2:Published_x0020_Month" minOccurs="0"/>
                <xsd:element ref="ns2:En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3" nillable="true" ma:displayName="Scheduling End Date" ma:description="" ma:internalName="PublishingExpirationDate">
      <xsd:simpleType>
        <xsd:restriction base="dms:Unknown"/>
      </xsd:simpleType>
    </xsd:element>
    <xsd:element name="RatingCount" ma:index="11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LikesCount" ma:index="14" nillable="true" ma:displayName="Number of Likes" ma:internalName="Likes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4423e-d233-4bc9-97bc-d7574ce75186" elementFormDefault="qualified">
    <xsd:import namespace="http://schemas.microsoft.com/office/2006/documentManagement/types"/>
    <xsd:import namespace="http://schemas.microsoft.com/office/infopath/2007/PartnerControls"/>
    <xsd:element name="Description0" ma:index="4" ma:displayName="Description" ma:description="Please enter a full description of your resource." ma:internalName="Description0" ma:readOnly="false">
      <xsd:simpleType>
        <xsd:restriction base="dms:Note"/>
      </xsd:simpleType>
    </xsd:element>
    <xsd:element name="Metadata1" ma:index="6" nillable="true" ma:displayName="Categories" ma:description="Select at least one category that relates to your resource.&lt;br&gt;&lt;br&gt;Adding a category aids in the search of your resource." ma:list="{61941f64-2feb-4028-a951-3b5c001de6c7}" ma:internalName="Metadata1" ma:readOnly="false" ma:showField="Title" ma:web="81f67e4c-6aed-4aaa-86d1-aa3898cd5d42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tadata2" ma:index="7" nillable="true" ma:displayName="Topics" ma:description="Select one or more topics which relate to your resource.&lt;br&gt;&lt;br&gt;Assigning a topic to a resource allows you to &lt;br&gt;further define your resource." ma:list="{e62908a1-1960-4f5e-843f-21c192ab3536}" ma:internalName="Metadata2" ma:readOnly="false" ma:showField="Title" ma:web="81f67e4c-6aed-4aaa-86d1-aa3898cd5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tadata3" ma:index="8" ma:displayName="Geographical Location or Agency" ma:description="Select the agency or state where the resource is from." ma:list="{064f33b2-56c3-4a74-b5fe-4ad23400e58d}" ma:internalName="Metadata3" ma:readOnly="false" ma:showField="Title" ma:web="81f67e4c-6aed-4aaa-86d1-aa3898cd5d42">
      <xsd:simpleType>
        <xsd:restriction base="dms:Lookup"/>
      </xsd:simpleType>
    </xsd:element>
    <xsd:element name="Copyright" ma:index="12" nillable="true" ma:displayName="Copyright" ma:description="Please indicate the copyright status of the resource." ma:format="Dropdown" ma:internalName="Copyright" ma:readOnly="false">
      <xsd:simpleType>
        <xsd:restriction base="dms:Choice">
          <xsd:enumeration value="There is no copyright associated with the document."/>
          <xsd:enumeration value="The document has a copyright and I am the owner."/>
          <xsd:enumeration value="The document has a copyright and I am NOT the owner."/>
          <xsd:enumeration value="The document has a copyright and permission to share has been obtained."/>
        </xsd:restriction>
      </xsd:simpleType>
    </xsd:element>
    <xsd:element name="Permissions" ma:index="13" nillable="true" ma:displayName="Permissions" ma:description="Please indicate your preference regarding&lt;br&gt;who has permission to view the resource." ma:format="Dropdown" ma:internalName="Permissions" ma:readOnly="false">
      <xsd:simpleType>
        <xsd:restriction base="dms:Choice">
          <xsd:enumeration value="The document can be viewed by anyone."/>
          <xsd:enumeration value="The document can only be viewed by APHL members."/>
        </xsd:restriction>
      </xsd:simpleType>
    </xsd:element>
    <xsd:element name="Featured" ma:index="15" nillable="true" ma:displayName="Featured" ma:default="0" ma:internalName="Featured" ma:readOnly="false">
      <xsd:simpleType>
        <xsd:restriction base="dms:Boolean"/>
      </xsd:simpleType>
    </xsd:element>
    <xsd:element name="Published_x0020_Year" ma:index="16" nillable="true" ma:displayName="Published Year" ma:internalName="Published_x0020_Year" ma:readOnly="false">
      <xsd:simpleType>
        <xsd:restriction base="dms:Text">
          <xsd:maxLength value="255"/>
        </xsd:restriction>
      </xsd:simpleType>
    </xsd:element>
    <xsd:element name="Published_x0020_Month" ma:index="17" nillable="true" ma:displayName="Published Month" ma:default="Jan" ma:format="Dropdown" ma:internalName="Published_x0020_Month" ma:readOnly="false">
      <xsd:simpleType>
        <xsd:restriction base="dms:Choice">
          <xsd:enumeration value="Jan"/>
          <xsd:enumeration value="Feb"/>
          <xsd:enumeration value="Mar"/>
          <xsd:enumeration value="Apr"/>
          <xsd:enumeration value="May"/>
          <xsd:enumeration value="Jun"/>
          <xsd:enumeration value="Jul"/>
          <xsd:enumeration value="Aug"/>
          <xsd:enumeration value="Sep"/>
          <xsd:enumeration value="Oct"/>
          <xsd:enumeration value="Nov"/>
          <xsd:enumeration value="Dec"/>
        </xsd:restriction>
      </xsd:simpleType>
    </xsd:element>
    <xsd:element name="End_x0020_Date" ma:index="18" nillable="true" ma:displayName="End Date" ma:format="DateOnly" ma:internalName="End_x0020_Dat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axOccurs="1" ma:index="5" ma:displayName="Keywords">
          <xsd:simpleType xmlns:xs="http://www.w3.org/2001/XMLSchema">
            <xsd:restriction base="xsd:string">
              <xsd:minLength value="1"/>
            </xsd:restriction>
          </xsd:simpleType>
        </xsd:element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LikesCount xmlns="http://schemas.microsoft.com/sharepoint/v3" xsi:nil="true"/>
    <Metadata2 xmlns="b8d4423e-d233-4bc9-97bc-d7574ce75186">
      <Value>22</Value>
    </Metadata2>
    <Metadata3 xmlns="b8d4423e-d233-4bc9-97bc-d7574ce75186">2</Metadata3>
    <Metadata1 xmlns="b8d4423e-d233-4bc9-97bc-d7574ce75186">
      <Value>1</Value>
    </Metadata1>
    <Description0 xmlns="b8d4423e-d233-4bc9-97bc-d7574ce75186">This is a training course for CLIA Waived Testing.  It is designed for physician office laboratory personnel.  There are training slides and two class exercises.  A binder of resources was given to each participant.</Description0>
    <Copyright xmlns="b8d4423e-d233-4bc9-97bc-d7574ce75186">There is no copyright associated with the document.</Copyright>
    <Permissions xmlns="b8d4423e-d233-4bc9-97bc-d7574ce75186">The document can be viewed by anyone.</Permissions>
    <Featured xmlns="b8d4423e-d233-4bc9-97bc-d7574ce75186">false</Featured>
    <Published_x0020_Year xmlns="b8d4423e-d233-4bc9-97bc-d7574ce75186" xsi:nil="true"/>
    <End_x0020_Date xmlns="b8d4423e-d233-4bc9-97bc-d7574ce75186" xsi:nil="true"/>
    <Published_x0020_Month xmlns="b8d4423e-d233-4bc9-97bc-d7574ce75186">Jan</Published_x0020_Month>
    <RatingCount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057A823-EE8F-4B2C-99A1-DFA7F5A19F93}"/>
</file>

<file path=customXml/itemProps2.xml><?xml version="1.0" encoding="utf-8"?>
<ds:datastoreItem xmlns:ds="http://schemas.openxmlformats.org/officeDocument/2006/customXml" ds:itemID="{794BF6B8-C155-4FBA-8A7F-8648C1F436BA}"/>
</file>

<file path=customXml/itemProps3.xml><?xml version="1.0" encoding="utf-8"?>
<ds:datastoreItem xmlns:ds="http://schemas.openxmlformats.org/officeDocument/2006/customXml" ds:itemID="{95C9E21A-B802-46C6-88C8-1CAED14036C7}"/>
</file>

<file path=customXml/itemProps4.xml><?xml version="1.0" encoding="utf-8"?>
<ds:datastoreItem xmlns:ds="http://schemas.openxmlformats.org/officeDocument/2006/customXml" ds:itemID="{0FBCCE68-8CD1-43FD-A867-4DABEEBABBD0}"/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General</Template>
  <TotalTime>0</TotalTime>
  <Words>875</Words>
  <Application>Microsoft Office PowerPoint</Application>
  <PresentationFormat>On-screen Show (4:3)</PresentationFormat>
  <Paragraphs>231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Training presentation- General</vt:lpstr>
      <vt:lpstr>CLIA Waived Testing for Physician Office Labs</vt:lpstr>
      <vt:lpstr>Introduction</vt:lpstr>
      <vt:lpstr>Objectives</vt:lpstr>
      <vt:lpstr>What is a “waived” test?</vt:lpstr>
      <vt:lpstr>What does “waived” mean?</vt:lpstr>
      <vt:lpstr>Pilot Studies on Waived Testing</vt:lpstr>
      <vt:lpstr>Recommendations of the Pilot study</vt:lpstr>
      <vt:lpstr>Certificate of Waiver (COW) Surveys</vt:lpstr>
      <vt:lpstr>CMS COW Study-results</vt:lpstr>
      <vt:lpstr>How to find if your kit or test system is waived</vt:lpstr>
      <vt:lpstr>CLIA Requirements for Waived Testing</vt:lpstr>
      <vt:lpstr>Manufacturer’s instructions or Package/Product Insert</vt:lpstr>
      <vt:lpstr>Test procedure/Directions/Instructions</vt:lpstr>
      <vt:lpstr>PI:  Focus on these sections</vt:lpstr>
      <vt:lpstr>Regulatory Terminology</vt:lpstr>
      <vt:lpstr>Terms not regulatory</vt:lpstr>
      <vt:lpstr>Good Laboratory Practices (GLPs)</vt:lpstr>
      <vt:lpstr>Good Laboratory Practices for Waived Testing</vt:lpstr>
      <vt:lpstr>Good Laboratory Practices for Waived Testing-con’t.</vt:lpstr>
      <vt:lpstr>Good Laboratory Practices for Waived Testing-con’t.</vt:lpstr>
      <vt:lpstr>Good Laboratory Practices for Waived Testing-con’t. 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CLIA Waived Testing for Physician Office Laboratories - Presentation, Jul 2012</dc:title>
  <dc:creator/>
  <cp:keywords>CLIA; Certificate of Waiver; waived testing; product inserts; requirements </cp:keywords>
  <cp:lastModifiedBy/>
  <cp:revision>1</cp:revision>
  <dcterms:created xsi:type="dcterms:W3CDTF">2010-01-22T19:44:22Z</dcterms:created>
  <dcterms:modified xsi:type="dcterms:W3CDTF">2012-07-11T17:47:51Z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TC100822951033</vt:lpwstr>
  </property>
  <property fmtid="{D5CDD505-2E9C-101B-9397-08002B2CF9AE}" pid="3" name="_AdHocReviewCycleID">
    <vt:i4>52410294</vt:i4>
  </property>
  <property fmtid="{D5CDD505-2E9C-101B-9397-08002B2CF9AE}" pid="4" name="_NewReviewCycle">
    <vt:lpwstr/>
  </property>
  <property fmtid="{D5CDD505-2E9C-101B-9397-08002B2CF9AE}" pid="5" name="ContentTypeId">
    <vt:lpwstr>0x0101000B0D515997CB0546990B9821911254AF</vt:lpwstr>
  </property>
  <property fmtid="{D5CDD505-2E9C-101B-9397-08002B2CF9AE}" pid="6" name="_dlc_DocIdItemGuid">
    <vt:lpwstr>06ea459f-2df4-40a4-b67f-62be0711ed62</vt:lpwstr>
  </property>
  <property fmtid="{D5CDD505-2E9C-101B-9397-08002B2CF9AE}" pid="7" name="Page Title">
    <vt:lpwstr/>
  </property>
</Properties>
</file>