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slides/slide100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presentation.xml" ContentType="application/vnd.openxmlformats-officedocument.presentationml.presentation.main+xml"/>
  <Override PartName="/ppt/slides/slide99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7.xml" ContentType="application/vnd.openxmlformats-officedocument.presentationml.slide+xml"/>
  <Override PartName="/ppt/slides/slide87.xml" ContentType="application/vnd.openxmlformats-officedocument.presentationml.slide+xml"/>
  <Override PartName="/ppt/slides/slide9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8.xml" ContentType="application/vnd.openxmlformats-officedocument.drawingml.chart+xml"/>
  <Override PartName="/ppt/theme/theme4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48" r:id="rId5"/>
  </p:sldMasterIdLst>
  <p:notesMasterIdLst>
    <p:notesMasterId r:id="rId108"/>
  </p:notesMasterIdLst>
  <p:handoutMasterIdLst>
    <p:handoutMasterId r:id="rId109"/>
  </p:handoutMasterIdLst>
  <p:sldIdLst>
    <p:sldId id="258" r:id="rId6"/>
    <p:sldId id="256" r:id="rId7"/>
    <p:sldId id="259" r:id="rId8"/>
    <p:sldId id="303" r:id="rId9"/>
    <p:sldId id="291" r:id="rId10"/>
    <p:sldId id="292" r:id="rId11"/>
    <p:sldId id="307" r:id="rId12"/>
    <p:sldId id="312" r:id="rId13"/>
    <p:sldId id="283" r:id="rId14"/>
    <p:sldId id="286" r:id="rId15"/>
    <p:sldId id="284" r:id="rId16"/>
    <p:sldId id="299" r:id="rId17"/>
    <p:sldId id="290" r:id="rId18"/>
    <p:sldId id="263" r:id="rId19"/>
    <p:sldId id="297" r:id="rId20"/>
    <p:sldId id="295" r:id="rId21"/>
    <p:sldId id="296" r:id="rId22"/>
    <p:sldId id="282" r:id="rId23"/>
    <p:sldId id="311" r:id="rId24"/>
    <p:sldId id="294" r:id="rId25"/>
    <p:sldId id="281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262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10" r:id="rId59"/>
    <p:sldId id="274" r:id="rId60"/>
    <p:sldId id="276" r:id="rId61"/>
    <p:sldId id="280" r:id="rId62"/>
    <p:sldId id="275" r:id="rId63"/>
    <p:sldId id="301" r:id="rId64"/>
    <p:sldId id="300" r:id="rId65"/>
    <p:sldId id="264" r:id="rId66"/>
    <p:sldId id="287" r:id="rId67"/>
    <p:sldId id="363" r:id="rId68"/>
    <p:sldId id="364" r:id="rId69"/>
    <p:sldId id="365" r:id="rId70"/>
    <p:sldId id="265" r:id="rId71"/>
    <p:sldId id="366" r:id="rId72"/>
    <p:sldId id="288" r:id="rId73"/>
    <p:sldId id="367" r:id="rId74"/>
    <p:sldId id="368" r:id="rId75"/>
    <p:sldId id="266" r:id="rId76"/>
    <p:sldId id="302" r:id="rId77"/>
    <p:sldId id="361" r:id="rId78"/>
    <p:sldId id="359" r:id="rId79"/>
    <p:sldId id="362" r:id="rId80"/>
    <p:sldId id="285" r:id="rId81"/>
    <p:sldId id="260" r:id="rId82"/>
    <p:sldId id="317" r:id="rId83"/>
    <p:sldId id="318" r:id="rId84"/>
    <p:sldId id="319" r:id="rId85"/>
    <p:sldId id="320" r:id="rId86"/>
    <p:sldId id="321" r:id="rId87"/>
    <p:sldId id="322" r:id="rId88"/>
    <p:sldId id="323" r:id="rId89"/>
    <p:sldId id="324" r:id="rId90"/>
    <p:sldId id="325" r:id="rId91"/>
    <p:sldId id="278" r:id="rId92"/>
    <p:sldId id="267" r:id="rId93"/>
    <p:sldId id="277" r:id="rId94"/>
    <p:sldId id="273" r:id="rId95"/>
    <p:sldId id="304" r:id="rId96"/>
    <p:sldId id="305" r:id="rId97"/>
    <p:sldId id="306" r:id="rId98"/>
    <p:sldId id="293" r:id="rId99"/>
    <p:sldId id="369" r:id="rId100"/>
    <p:sldId id="370" r:id="rId101"/>
    <p:sldId id="313" r:id="rId102"/>
    <p:sldId id="268" r:id="rId103"/>
    <p:sldId id="316" r:id="rId104"/>
    <p:sldId id="279" r:id="rId105"/>
    <p:sldId id="315" r:id="rId106"/>
    <p:sldId id="269" r:id="rId10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71E1B6"/>
    <a:srgbClr val="CC0000"/>
    <a:srgbClr val="A8EFF6"/>
    <a:srgbClr val="E3F2F3"/>
    <a:srgbClr val="C3A5FF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94660"/>
  </p:normalViewPr>
  <p:slideViewPr>
    <p:cSldViewPr snapToGrid="0">
      <p:cViewPr>
        <p:scale>
          <a:sx n="100" d="100"/>
          <a:sy n="100" d="100"/>
        </p:scale>
        <p:origin x="-7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tableStyles" Target="tableStyle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customXml" Target="../customXml/item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dc.gov\private\L130\euf0\RDB\Pneumococcal%20Resistance%20Trends\Manuscript\Abx%20resistance%200-4%20years%20old%20display%20revised%20slide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dc.gov\private\L130\euf0\RDB\Pneumococcal%20Resistance%20Trends\Manuscript\Abx%20resistance%200-4%20years%20old%20display%20revised%20slid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2600" b="1" baseline="0" dirty="0" smtClean="0">
                <a:solidFill>
                  <a:srgbClr val="008080"/>
                </a:solidFill>
                <a:effectLst/>
                <a:latin typeface="+mj-lt"/>
                <a:cs typeface="Arial" pitchFamily="34" charset="0"/>
              </a:rPr>
              <a:t>Antibiotic </a:t>
            </a:r>
            <a:r>
              <a:rPr lang="en-US" sz="2600" b="1" baseline="0" dirty="0" err="1">
                <a:solidFill>
                  <a:srgbClr val="008080"/>
                </a:solidFill>
                <a:effectLst/>
                <a:latin typeface="+mj-lt"/>
                <a:cs typeface="Arial" pitchFamily="34" charset="0"/>
              </a:rPr>
              <a:t>Nonsusceptible</a:t>
            </a:r>
            <a:r>
              <a:rPr lang="en-US" sz="2600" b="1" baseline="0" dirty="0">
                <a:solidFill>
                  <a:srgbClr val="00808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en-US" sz="2600" b="1" baseline="0" dirty="0" smtClean="0">
                <a:solidFill>
                  <a:srgbClr val="008080"/>
                </a:solidFill>
                <a:effectLst/>
                <a:latin typeface="+mj-lt"/>
                <a:cs typeface="Arial" pitchFamily="34" charset="0"/>
              </a:rPr>
              <a:t>Invasive Pneumococcal Disease,  </a:t>
            </a:r>
            <a:r>
              <a:rPr lang="en-US" sz="2600" b="1" baseline="0" dirty="0">
                <a:solidFill>
                  <a:srgbClr val="008080"/>
                </a:solidFill>
                <a:effectLst/>
                <a:latin typeface="+mj-lt"/>
                <a:cs typeface="Arial" pitchFamily="34" charset="0"/>
              </a:rPr>
              <a:t>Children 0-4 Years Old</a:t>
            </a:r>
            <a:endParaRPr lang="en-US" sz="2600" b="1" dirty="0">
              <a:solidFill>
                <a:srgbClr val="008080"/>
              </a:solidFill>
              <a:effectLst/>
              <a:latin typeface="+mj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1497562499733435"/>
          <c:y val="6.6666666666666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84964270009278"/>
          <c:y val="0.2206035287255752"/>
          <c:w val="0.80859698256747403"/>
          <c:h val="0.64012335958005262"/>
        </c:manualLayout>
      </c:layout>
      <c:lineChart>
        <c:grouping val="standar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Not susceptible to 1 or more antibiotics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Sheet2!$B$11:$M$11</c:f>
              <c:numCache>
                <c:formatCode>General</c:formatCode>
                <c:ptCount val="12"/>
                <c:pt idx="0">
                  <c:v>41.205479452054789</c:v>
                </c:pt>
                <c:pt idx="1">
                  <c:v>42.164711729622255</c:v>
                </c:pt>
                <c:pt idx="2">
                  <c:v>33.28776185226004</c:v>
                </c:pt>
                <c:pt idx="3">
                  <c:v>18.261301486137789</c:v>
                </c:pt>
                <c:pt idx="4">
                  <c:v>8.1727333700592748</c:v>
                </c:pt>
                <c:pt idx="5">
                  <c:v>7.9997683449850934</c:v>
                </c:pt>
                <c:pt idx="6">
                  <c:v>8.5173213038756419</c:v>
                </c:pt>
                <c:pt idx="7">
                  <c:v>8.5634722534164567</c:v>
                </c:pt>
                <c:pt idx="8">
                  <c:v>8.6941635316483392</c:v>
                </c:pt>
                <c:pt idx="9">
                  <c:v>9.3826894157990086</c:v>
                </c:pt>
                <c:pt idx="10">
                  <c:v>9.07034922845342</c:v>
                </c:pt>
                <c:pt idx="11">
                  <c:v>10.359049773755695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Sheet2!$A$10</c:f>
              <c:strCache>
                <c:ptCount val="1"/>
                <c:pt idx="0">
                  <c:v>Not susceptible to 3 or more antibiotics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Sheet2!$B$10:$M$10</c:f>
              <c:numCache>
                <c:formatCode>General</c:formatCode>
                <c:ptCount val="12"/>
                <c:pt idx="0">
                  <c:v>20.998946259220151</c:v>
                </c:pt>
                <c:pt idx="1">
                  <c:v>24.935188866799187</c:v>
                </c:pt>
                <c:pt idx="2">
                  <c:v>21.049614112458691</c:v>
                </c:pt>
                <c:pt idx="3">
                  <c:v>9.1648479368631648</c:v>
                </c:pt>
                <c:pt idx="4">
                  <c:v>3.5205620671024644</c:v>
                </c:pt>
                <c:pt idx="5">
                  <c:v>2.8871344402953829</c:v>
                </c:pt>
                <c:pt idx="6">
                  <c:v>3.2669177603906663</c:v>
                </c:pt>
                <c:pt idx="7">
                  <c:v>3.8821074215487781</c:v>
                </c:pt>
                <c:pt idx="8">
                  <c:v>4.8725852234724396</c:v>
                </c:pt>
                <c:pt idx="9">
                  <c:v>4.8664435375768775</c:v>
                </c:pt>
                <c:pt idx="10">
                  <c:v>5.2083645960259846</c:v>
                </c:pt>
                <c:pt idx="11">
                  <c:v>5.8239797999999965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97984"/>
        <c:axId val="104299904"/>
      </c:lineChart>
      <c:catAx>
        <c:axId val="10429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299904"/>
        <c:crosses val="autoZero"/>
        <c:auto val="1"/>
        <c:lblAlgn val="ctr"/>
        <c:lblOffset val="100"/>
        <c:noMultiLvlLbl val="0"/>
      </c:catAx>
      <c:valAx>
        <c:axId val="1042999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 pitchFamily="34" charset="0"/>
                    <a:ea typeface="Times New Roman"/>
                    <a:cs typeface="Arial" pitchFamily="34" charset="0"/>
                  </a:defRPr>
                </a:pP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Cases per </a:t>
                </a:r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100,000 population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29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438062930671976"/>
          <c:y val="0.28745960921551578"/>
          <c:w val="0.44168760298420984"/>
          <c:h val="0.27383143773694957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Cipro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3.5</c:v>
                </c:pt>
                <c:pt idx="5">
                  <c:v>6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Erythro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57</c:v>
                </c:pt>
                <c:pt idx="1">
                  <c:v>56</c:v>
                </c:pt>
                <c:pt idx="2">
                  <c:v>54</c:v>
                </c:pt>
                <c:pt idx="3">
                  <c:v>33</c:v>
                </c:pt>
                <c:pt idx="4">
                  <c:v>3</c:v>
                </c:pt>
                <c:pt idx="5">
                  <c:v>58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48064"/>
        <c:axId val="137458048"/>
      </c:barChart>
      <c:catAx>
        <c:axId val="1374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458048"/>
        <c:crosses val="autoZero"/>
        <c:auto val="1"/>
        <c:lblAlgn val="ctr"/>
        <c:lblOffset val="100"/>
        <c:noMultiLvlLbl val="0"/>
      </c:catAx>
      <c:valAx>
        <c:axId val="13745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448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3.5</c:v>
                </c:pt>
                <c:pt idx="5">
                  <c:v>6</c:v>
                </c:pt>
                <c:pt idx="6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18</c:v>
                </c:pt>
                <c:pt idx="1">
                  <c:v>19</c:v>
                </c:pt>
                <c:pt idx="2">
                  <c:v>22</c:v>
                </c:pt>
                <c:pt idx="3">
                  <c:v>20</c:v>
                </c:pt>
                <c:pt idx="4">
                  <c:v>26</c:v>
                </c:pt>
                <c:pt idx="5">
                  <c:v>23</c:v>
                </c:pt>
                <c:pt idx="6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3120"/>
        <c:axId val="137564544"/>
      </c:lineChart>
      <c:catAx>
        <c:axId val="1374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564544"/>
        <c:crosses val="autoZero"/>
        <c:auto val="1"/>
        <c:lblAlgn val="ctr"/>
        <c:lblOffset val="100"/>
        <c:noMultiLvlLbl val="0"/>
      </c:catAx>
      <c:valAx>
        <c:axId val="1375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493120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0.5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44288"/>
        <c:axId val="137654272"/>
      </c:lineChart>
      <c:catAx>
        <c:axId val="13764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654272"/>
        <c:crosses val="autoZero"/>
        <c:auto val="1"/>
        <c:lblAlgn val="ctr"/>
        <c:lblOffset val="100"/>
        <c:noMultiLvlLbl val="0"/>
      </c:catAx>
      <c:valAx>
        <c:axId val="13765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44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57</c:v>
                </c:pt>
                <c:pt idx="1">
                  <c:v>56</c:v>
                </c:pt>
                <c:pt idx="2">
                  <c:v>54</c:v>
                </c:pt>
                <c:pt idx="3">
                  <c:v>33</c:v>
                </c:pt>
                <c:pt idx="4">
                  <c:v>3</c:v>
                </c:pt>
                <c:pt idx="5">
                  <c:v>58</c:v>
                </c:pt>
                <c:pt idx="6">
                  <c:v>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46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85248"/>
        <c:axId val="139395072"/>
      </c:lineChart>
      <c:catAx>
        <c:axId val="1376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395072"/>
        <c:crosses val="autoZero"/>
        <c:auto val="1"/>
        <c:lblAlgn val="ctr"/>
        <c:lblOffset val="100"/>
        <c:noMultiLvlLbl val="0"/>
      </c:catAx>
      <c:valAx>
        <c:axId val="13939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8524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 NARMS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Tetracycline</c:v>
                </c:pt>
                <c:pt idx="1">
                  <c:v>Sulfisoxazole</c:v>
                </c:pt>
                <c:pt idx="2">
                  <c:v>Streptomycin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3.4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NARMS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Tetracycline</c:v>
                </c:pt>
                <c:pt idx="1">
                  <c:v>Sulfisoxazole</c:v>
                </c:pt>
                <c:pt idx="2">
                  <c:v>Streptomycin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4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97696"/>
        <c:axId val="139599232"/>
      </c:barChart>
      <c:catAx>
        <c:axId val="13959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99232"/>
        <c:crosses val="autoZero"/>
        <c:auto val="1"/>
        <c:lblAlgn val="ctr"/>
        <c:lblOffset val="100"/>
        <c:noMultiLvlLbl val="0"/>
      </c:catAx>
      <c:valAx>
        <c:axId val="13959923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39597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2600" baseline="0" dirty="0" smtClean="0">
                <a:solidFill>
                  <a:srgbClr val="008080"/>
                </a:solidFill>
                <a:effectLst/>
                <a:latin typeface="Tahoma" pitchFamily="34" charset="0"/>
                <a:cs typeface="Tahoma" pitchFamily="34" charset="0"/>
              </a:rPr>
              <a:t>Antibiotic </a:t>
            </a:r>
            <a:r>
              <a:rPr lang="en-US" sz="2600" baseline="0" dirty="0" err="1">
                <a:solidFill>
                  <a:srgbClr val="008080"/>
                </a:solidFill>
                <a:effectLst/>
                <a:latin typeface="Tahoma" pitchFamily="34" charset="0"/>
                <a:cs typeface="Tahoma" pitchFamily="34" charset="0"/>
              </a:rPr>
              <a:t>Nonsusceptible</a:t>
            </a:r>
            <a:r>
              <a:rPr lang="en-US" sz="2600" baseline="0" dirty="0">
                <a:solidFill>
                  <a:srgbClr val="00808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en-US" sz="2600" baseline="0" dirty="0" smtClean="0">
                <a:solidFill>
                  <a:srgbClr val="008080"/>
                </a:solidFill>
                <a:effectLst/>
                <a:latin typeface="Tahoma" pitchFamily="34" charset="0"/>
                <a:cs typeface="Tahoma" pitchFamily="34" charset="0"/>
              </a:rPr>
              <a:t>Invasive Pneumococcal Disease,  </a:t>
            </a:r>
            <a:r>
              <a:rPr lang="en-US" sz="2600" baseline="0" dirty="0">
                <a:solidFill>
                  <a:srgbClr val="008080"/>
                </a:solidFill>
                <a:effectLst/>
                <a:latin typeface="Tahoma" pitchFamily="34" charset="0"/>
                <a:cs typeface="Tahoma" pitchFamily="34" charset="0"/>
              </a:rPr>
              <a:t>Children 0-4 Years Old</a:t>
            </a:r>
            <a:endParaRPr lang="en-US" sz="2600" dirty="0">
              <a:solidFill>
                <a:srgbClr val="008080"/>
              </a:solidFill>
              <a:effectLst/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1775340307889363"/>
          <c:y val="6.6666666666666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84964270009275"/>
          <c:y val="0.22060352872557512"/>
          <c:w val="0.80859698256747403"/>
          <c:h val="0.64012335958005262"/>
        </c:manualLayout>
      </c:layout>
      <c:lineChart>
        <c:grouping val="standard"/>
        <c:varyColors val="0"/>
        <c:ser>
          <c:idx val="2"/>
          <c:order val="0"/>
          <c:tx>
            <c:strRef>
              <c:f>Sheet2!$A$4</c:f>
              <c:strCache>
                <c:ptCount val="1"/>
                <c:pt idx="0">
                  <c:v>Cotrimoxazole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Sheet2!$B$4:$M$4</c:f>
              <c:numCache>
                <c:formatCode>General</c:formatCode>
                <c:ptCount val="12"/>
                <c:pt idx="0">
                  <c:v>38.729188619599583</c:v>
                </c:pt>
                <c:pt idx="1">
                  <c:v>39.220974155069577</c:v>
                </c:pt>
                <c:pt idx="2">
                  <c:v>31.411245865490631</c:v>
                </c:pt>
                <c:pt idx="3">
                  <c:v>16.96180812195573</c:v>
                </c:pt>
                <c:pt idx="4">
                  <c:v>6.9782569544352304</c:v>
                </c:pt>
                <c:pt idx="5">
                  <c:v>6.7366470273558798</c:v>
                </c:pt>
                <c:pt idx="6">
                  <c:v>6.8255246065304496</c:v>
                </c:pt>
                <c:pt idx="7">
                  <c:v>7.1362268778470295</c:v>
                </c:pt>
                <c:pt idx="8">
                  <c:v>7.5795770142904937</c:v>
                </c:pt>
                <c:pt idx="9">
                  <c:v>8.0094990734807876</c:v>
                </c:pt>
                <c:pt idx="10">
                  <c:v>7.2468064331768831</c:v>
                </c:pt>
                <c:pt idx="11">
                  <c:v>8.9269247000000007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Sheet2!$A$5</c:f>
              <c:strCache>
                <c:ptCount val="1"/>
                <c:pt idx="0">
                  <c:v>Erythromycin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Sheet2!$B$5:$M$5</c:f>
              <c:numCache>
                <c:formatCode>General</c:formatCode>
                <c:ptCount val="12"/>
                <c:pt idx="0">
                  <c:v>22.979978925184493</c:v>
                </c:pt>
                <c:pt idx="1">
                  <c:v>27.965506958250486</c:v>
                </c:pt>
                <c:pt idx="2">
                  <c:v>22.76295479603089</c:v>
                </c:pt>
                <c:pt idx="3">
                  <c:v>10.669524463810848</c:v>
                </c:pt>
                <c:pt idx="4">
                  <c:v>4.9665072018052445</c:v>
                </c:pt>
                <c:pt idx="5">
                  <c:v>5.0524852705168657</c:v>
                </c:pt>
                <c:pt idx="6">
                  <c:v>5.0753900920354864</c:v>
                </c:pt>
                <c:pt idx="7">
                  <c:v>6.1086102074370379</c:v>
                </c:pt>
                <c:pt idx="8">
                  <c:v>6.7674794770450672</c:v>
                </c:pt>
                <c:pt idx="9">
                  <c:v>7.1880119890211862</c:v>
                </c:pt>
                <c:pt idx="10">
                  <c:v>7.5665184816993927</c:v>
                </c:pt>
                <c:pt idx="11">
                  <c:v>8.3540808000000268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Sheet2!$A$10</c:f>
              <c:strCache>
                <c:ptCount val="1"/>
                <c:pt idx="0">
                  <c:v>Not susceptible to 3 or more antibiotics</c:v>
                </c:pt>
              </c:strCache>
            </c:strRef>
          </c:tx>
          <c:spPr>
            <a:ln>
              <a:solidFill>
                <a:srgbClr val="640000"/>
              </a:solidFill>
            </a:ln>
          </c:spPr>
          <c:marker>
            <c:symbol val="square"/>
            <c:size val="10"/>
            <c:spPr>
              <a:solidFill>
                <a:srgbClr val="640000"/>
              </a:solidFill>
              <a:ln>
                <a:solidFill>
                  <a:srgbClr val="640000"/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Sheet2!$B$10:$M$10</c:f>
              <c:numCache>
                <c:formatCode>General</c:formatCode>
                <c:ptCount val="12"/>
                <c:pt idx="0">
                  <c:v>20.998946259220137</c:v>
                </c:pt>
                <c:pt idx="1">
                  <c:v>24.935188866799187</c:v>
                </c:pt>
                <c:pt idx="2">
                  <c:v>21.049614112458691</c:v>
                </c:pt>
                <c:pt idx="3">
                  <c:v>9.1648479368631648</c:v>
                </c:pt>
                <c:pt idx="4">
                  <c:v>3.5205620671024653</c:v>
                </c:pt>
                <c:pt idx="5">
                  <c:v>2.8871344402953847</c:v>
                </c:pt>
                <c:pt idx="6">
                  <c:v>3.2669177603906676</c:v>
                </c:pt>
                <c:pt idx="7">
                  <c:v>3.8821074215487772</c:v>
                </c:pt>
                <c:pt idx="8">
                  <c:v>4.8725852234724378</c:v>
                </c:pt>
                <c:pt idx="9">
                  <c:v>4.8664435375768775</c:v>
                </c:pt>
                <c:pt idx="10">
                  <c:v>5.2083645960259846</c:v>
                </c:pt>
                <c:pt idx="11">
                  <c:v>5.8239797999999965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Sheet2!$A$7</c:f>
              <c:strCache>
                <c:ptCount val="1"/>
                <c:pt idx="0">
                  <c:v>Meropenem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Sheet2!$B$7:$M$7</c:f>
              <c:numCache>
                <c:formatCode>General</c:formatCode>
                <c:ptCount val="12"/>
                <c:pt idx="0">
                  <c:v>20.404636459430982</c:v>
                </c:pt>
                <c:pt idx="1">
                  <c:v>24.848608349900587</c:v>
                </c:pt>
                <c:pt idx="2">
                  <c:v>20.478500551267789</c:v>
                </c:pt>
                <c:pt idx="3">
                  <c:v>9.0964535492746368</c:v>
                </c:pt>
                <c:pt idx="4">
                  <c:v>2.9547574491752737</c:v>
                </c:pt>
                <c:pt idx="5">
                  <c:v>3.3081748795051102</c:v>
                </c:pt>
                <c:pt idx="6">
                  <c:v>3.3835933946903252</c:v>
                </c:pt>
                <c:pt idx="7">
                  <c:v>3.8250176065260098</c:v>
                </c:pt>
                <c:pt idx="8">
                  <c:v>4.1687673578597675</c:v>
                </c:pt>
                <c:pt idx="9">
                  <c:v>4.5695219073063251</c:v>
                </c:pt>
                <c:pt idx="10">
                  <c:v>5.1153927763601486</c:v>
                </c:pt>
                <c:pt idx="11">
                  <c:v>5.3943416000000006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Sheet2!$A$2</c:f>
              <c:strCache>
                <c:ptCount val="1"/>
                <c:pt idx="0">
                  <c:v>Penicillin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Sheet2!$B$2:$M$2</c:f>
              <c:numCache>
                <c:formatCode>General</c:formatCode>
                <c:ptCount val="12"/>
                <c:pt idx="0">
                  <c:v>10.895679662802976</c:v>
                </c:pt>
                <c:pt idx="1">
                  <c:v>12.900497017892691</c:v>
                </c:pt>
                <c:pt idx="2">
                  <c:v>11.09592061742007</c:v>
                </c:pt>
                <c:pt idx="3">
                  <c:v>5.8135229450251407</c:v>
                </c:pt>
                <c:pt idx="4">
                  <c:v>1.9488825728602936</c:v>
                </c:pt>
                <c:pt idx="5">
                  <c:v>1.6841617568389653</c:v>
                </c:pt>
                <c:pt idx="6">
                  <c:v>2.2751748688435049</c:v>
                </c:pt>
                <c:pt idx="7">
                  <c:v>2.8544907511388131</c:v>
                </c:pt>
                <c:pt idx="8">
                  <c:v>3.9522080145943166</c:v>
                </c:pt>
                <c:pt idx="9">
                  <c:v>4.1074354222978045</c:v>
                </c:pt>
                <c:pt idx="10">
                  <c:v>4.3693979964742971</c:v>
                </c:pt>
                <c:pt idx="11">
                  <c:v>4.5828144999999845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Sheet2!$A$9</c:f>
              <c:strCache>
                <c:ptCount val="1"/>
                <c:pt idx="0">
                  <c:v>Tetracycline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Sheet2!$B$9:$M$9</c:f>
              <c:numCache>
                <c:formatCode>General</c:formatCode>
                <c:ptCount val="12"/>
                <c:pt idx="0">
                  <c:v>9.2118018967333999</c:v>
                </c:pt>
                <c:pt idx="1">
                  <c:v>8.9177932405566605</c:v>
                </c:pt>
                <c:pt idx="2">
                  <c:v>5.8743109151047417</c:v>
                </c:pt>
                <c:pt idx="3">
                  <c:v>4.2404520304889264</c:v>
                </c:pt>
                <c:pt idx="4">
                  <c:v>2.3260856514784067</c:v>
                </c:pt>
                <c:pt idx="5">
                  <c:v>1.9247562935302462</c:v>
                </c:pt>
                <c:pt idx="6">
                  <c:v>2.3335126859933268</c:v>
                </c:pt>
                <c:pt idx="7">
                  <c:v>3.082850011229918</c:v>
                </c:pt>
                <c:pt idx="8">
                  <c:v>3.8439283429616196</c:v>
                </c:pt>
                <c:pt idx="9">
                  <c:v>4.1074354222978045</c:v>
                </c:pt>
                <c:pt idx="10">
                  <c:v>4.5825393621559645</c:v>
                </c:pt>
                <c:pt idx="11">
                  <c:v>5.060180899999974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Cefotaxime</c:v>
                </c:pt>
              </c:strCache>
            </c:strRef>
          </c:tx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Sheet2!$B$8:$M$8</c:f>
              <c:numCache>
                <c:formatCode>General</c:formatCode>
                <c:ptCount val="12"/>
                <c:pt idx="0">
                  <c:v>8.4193888303477546</c:v>
                </c:pt>
                <c:pt idx="1">
                  <c:v>8.831212723658048</c:v>
                </c:pt>
                <c:pt idx="2">
                  <c:v>8.3219404630650491</c:v>
                </c:pt>
                <c:pt idx="3">
                  <c:v>3.556508154603605</c:v>
                </c:pt>
                <c:pt idx="4">
                  <c:v>1.3202107751634207</c:v>
                </c:pt>
                <c:pt idx="5">
                  <c:v>1.1428240492835835</c:v>
                </c:pt>
                <c:pt idx="6">
                  <c:v>2.0418236002441597</c:v>
                </c:pt>
                <c:pt idx="7">
                  <c:v>2.397772230956603</c:v>
                </c:pt>
                <c:pt idx="8">
                  <c:v>3.24839014898166</c:v>
                </c:pt>
                <c:pt idx="9">
                  <c:v>3.4399771661744247</c:v>
                </c:pt>
                <c:pt idx="10">
                  <c:v>3.7832592408497012</c:v>
                </c:pt>
                <c:pt idx="11">
                  <c:v>3.8189945000000001</c:v>
                </c:pt>
              </c:numCache>
            </c:numRef>
          </c:val>
          <c:smooth val="0"/>
        </c:ser>
        <c:ser>
          <c:idx val="4"/>
          <c:order val="7"/>
          <c:tx>
            <c:strRef>
              <c:f>Sheet2!$A$6</c:f>
              <c:strCache>
                <c:ptCount val="1"/>
                <c:pt idx="0">
                  <c:v>Levofloxacin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Sheet2!$B$1:$M$1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Sheet2!$B$6:$M$6</c:f>
              <c:numCache>
                <c:formatCode>General</c:formatCode>
                <c:ptCount val="12"/>
                <c:pt idx="0">
                  <c:v>0</c:v>
                </c:pt>
                <c:pt idx="1">
                  <c:v>8.6580516898608309E-2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6.0148634172820334E-2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53248"/>
        <c:axId val="104455168"/>
      </c:lineChart>
      <c:catAx>
        <c:axId val="1044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455168"/>
        <c:crosses val="autoZero"/>
        <c:auto val="1"/>
        <c:lblAlgn val="ctr"/>
        <c:lblOffset val="100"/>
        <c:noMultiLvlLbl val="0"/>
      </c:catAx>
      <c:valAx>
        <c:axId val="104455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 pitchFamily="34" charset="0"/>
                    <a:ea typeface="Times New Roman"/>
                    <a:cs typeface="Arial" pitchFamily="34" charset="0"/>
                  </a:defRPr>
                </a:pP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Cases per </a:t>
                </a:r>
                <a:r>
                  <a:rPr lang="en-US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100,000 population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45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438062930671987"/>
          <c:y val="0.22264479440069998"/>
          <c:w val="0.42426284167353912"/>
          <c:h val="0.50002624671916007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71232"/>
        <c:axId val="1238727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</c:v>
                </c:pt>
                <c:pt idx="1">
                  <c:v>4</c:v>
                </c:pt>
                <c:pt idx="2">
                  <c:v>16</c:v>
                </c:pt>
                <c:pt idx="3">
                  <c:v>7</c:v>
                </c:pt>
                <c:pt idx="4">
                  <c:v>12</c:v>
                </c:pt>
                <c:pt idx="5">
                  <c:v>11</c:v>
                </c:pt>
                <c:pt idx="6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71232"/>
        <c:axId val="123872768"/>
      </c:lineChart>
      <c:catAx>
        <c:axId val="1238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872768"/>
        <c:crosses val="autoZero"/>
        <c:auto val="1"/>
        <c:lblAlgn val="ctr"/>
        <c:lblOffset val="100"/>
        <c:noMultiLvlLbl val="0"/>
      </c:catAx>
      <c:valAx>
        <c:axId val="12387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871232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21600"/>
        <c:axId val="125323136"/>
      </c:lineChart>
      <c:catAx>
        <c:axId val="125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323136"/>
        <c:crosses val="autoZero"/>
        <c:auto val="1"/>
        <c:lblAlgn val="ctr"/>
        <c:lblOffset val="100"/>
        <c:noMultiLvlLbl val="0"/>
      </c:catAx>
      <c:valAx>
        <c:axId val="12532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21600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12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58848"/>
        <c:axId val="125360384"/>
      </c:lineChart>
      <c:catAx>
        <c:axId val="1253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360384"/>
        <c:crosses val="autoZero"/>
        <c:auto val="1"/>
        <c:lblAlgn val="ctr"/>
        <c:lblOffset val="100"/>
        <c:noMultiLvlLbl val="0"/>
      </c:catAx>
      <c:valAx>
        <c:axId val="12536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5884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7</c:v>
                </c:pt>
                <c:pt idx="2">
                  <c:v>13</c:v>
                </c:pt>
                <c:pt idx="3">
                  <c:v>7</c:v>
                </c:pt>
                <c:pt idx="4">
                  <c:v>12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50208"/>
        <c:axId val="123951744"/>
      </c:lineChart>
      <c:catAx>
        <c:axId val="1239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951744"/>
        <c:crosses val="autoZero"/>
        <c:auto val="1"/>
        <c:lblAlgn val="ctr"/>
        <c:lblOffset val="100"/>
        <c:noMultiLvlLbl val="0"/>
      </c:catAx>
      <c:valAx>
        <c:axId val="12395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95020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93</c:v>
                </c:pt>
                <c:pt idx="1">
                  <c:v>78</c:v>
                </c:pt>
                <c:pt idx="2">
                  <c:v>74</c:v>
                </c:pt>
                <c:pt idx="3">
                  <c:v>64</c:v>
                </c:pt>
                <c:pt idx="4">
                  <c:v>78</c:v>
                </c:pt>
                <c:pt idx="5">
                  <c:v>57</c:v>
                </c:pt>
                <c:pt idx="6">
                  <c:v>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79</c:v>
                </c:pt>
                <c:pt idx="1">
                  <c:v>78</c:v>
                </c:pt>
                <c:pt idx="2">
                  <c:v>71</c:v>
                </c:pt>
                <c:pt idx="3">
                  <c:v>62</c:v>
                </c:pt>
                <c:pt idx="4">
                  <c:v>64</c:v>
                </c:pt>
                <c:pt idx="5">
                  <c:v>62</c:v>
                </c:pt>
                <c:pt idx="6">
                  <c:v>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05280"/>
        <c:axId val="125106816"/>
      </c:lineChart>
      <c:catAx>
        <c:axId val="1251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106816"/>
        <c:crosses val="autoZero"/>
        <c:auto val="1"/>
        <c:lblAlgn val="ctr"/>
        <c:lblOffset val="100"/>
        <c:noMultiLvlLbl val="0"/>
      </c:catAx>
      <c:valAx>
        <c:axId val="1251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05280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0.70000000000000018</c:v>
                </c:pt>
                <c:pt idx="2">
                  <c:v>0</c:v>
                </c:pt>
                <c:pt idx="3">
                  <c:v>0.4</c:v>
                </c:pt>
                <c:pt idx="4">
                  <c:v>0.1</c:v>
                </c:pt>
                <c:pt idx="5">
                  <c:v>0.1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0.70000000000000018</c:v>
                </c:pt>
                <c:pt idx="6">
                  <c:v>0.6000000000000002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50720"/>
        <c:axId val="125152256"/>
      </c:lineChart>
      <c:catAx>
        <c:axId val="1251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152256"/>
        <c:crosses val="autoZero"/>
        <c:auto val="1"/>
        <c:lblAlgn val="ctr"/>
        <c:lblOffset val="100"/>
        <c:noMultiLvlLbl val="0"/>
      </c:catAx>
      <c:valAx>
        <c:axId val="1251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50720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WSLH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</c:v>
                </c:pt>
                <c:pt idx="1">
                  <c:v>20</c:v>
                </c:pt>
                <c:pt idx="2">
                  <c:v>29</c:v>
                </c:pt>
                <c:pt idx="3">
                  <c:v>32</c:v>
                </c:pt>
                <c:pt idx="4">
                  <c:v>10</c:v>
                </c:pt>
                <c:pt idx="5">
                  <c:v>23</c:v>
                </c:pt>
                <c:pt idx="6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NARMS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</c:v>
                </c:pt>
                <c:pt idx="1">
                  <c:v>47</c:v>
                </c:pt>
                <c:pt idx="2">
                  <c:v>53</c:v>
                </c:pt>
                <c:pt idx="3">
                  <c:v>46</c:v>
                </c:pt>
                <c:pt idx="4">
                  <c:v>26</c:v>
                </c:pt>
                <c:pt idx="5">
                  <c:v>31</c:v>
                </c:pt>
                <c:pt idx="6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92064"/>
        <c:axId val="125193600"/>
      </c:lineChart>
      <c:catAx>
        <c:axId val="1251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193600"/>
        <c:crosses val="autoZero"/>
        <c:auto val="1"/>
        <c:lblAlgn val="ctr"/>
        <c:lblOffset val="100"/>
        <c:noMultiLvlLbl val="0"/>
      </c:catAx>
      <c:valAx>
        <c:axId val="12519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92064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17B5DB-F66E-402E-8322-D1D58936C4A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4A40C0-B534-4F6A-9F5F-F9CD3BB8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1A49D1-4A41-4AA5-A021-70B6D569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4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footer bar2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6288"/>
            <a:ext cx="91440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219200" y="6111875"/>
            <a:ext cx="327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14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6" name="Picture 23" descr="wslh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6159500"/>
            <a:ext cx="11461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side image 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17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uw_logo_h_2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2213" y="6056313"/>
            <a:ext cx="1376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2235200" y="958850"/>
            <a:ext cx="6276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11388" y="298291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CC47-9F32-4BA6-B9D4-9CFBEB7B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D77B-C2D1-4D9C-8559-77DD92128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1B92-0192-4DB0-856B-F6A9F09C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50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9A49-36DC-4996-941F-5AD37A1E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3BDD-7174-4419-BDAA-7E0D55D09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D5D5-1B6D-4827-8EE6-E622AFEF3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1A54-7149-4169-B90D-9EEEFF73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AC35-5AAC-482B-BC82-C0B68F390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1F33-FDB7-428E-932C-B079E133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2268-B1EE-4D0A-9BB4-A338415B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714375"/>
            <a:ext cx="20066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14375"/>
            <a:ext cx="5872162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5DE96-7DD5-4594-B61F-71ACB8726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slh blac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990600"/>
            <a:ext cx="44196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 userDrawn="1"/>
        </p:nvSpPr>
        <p:spPr bwMode="auto">
          <a:xfrm>
            <a:off x="838200" y="2667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Wisconsin State Laboratory of Hygiene</a:t>
            </a:r>
          </a:p>
        </p:txBody>
      </p:sp>
      <p:pic>
        <p:nvPicPr>
          <p:cNvPr id="1028" name="Picture 12" descr="UW_logo_4color_p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4700" y="3656013"/>
            <a:ext cx="25320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footer bar2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05563"/>
            <a:ext cx="79676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806575"/>
            <a:ext cx="7524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What is public health?</a:t>
            </a:r>
          </a:p>
          <a:p>
            <a:pPr lvl="0"/>
            <a:r>
              <a:rPr lang="en-US" smtClean="0"/>
              <a:t> What does public health do?</a:t>
            </a:r>
          </a:p>
          <a:p>
            <a:pPr lvl="0"/>
            <a:r>
              <a:rPr lang="en-US" smtClean="0"/>
              <a:t> Who is public health?</a:t>
            </a:r>
          </a:p>
          <a:p>
            <a:pPr lvl="0"/>
            <a:r>
              <a:rPr lang="en-US" smtClean="0"/>
              <a:t> How is public health paid for?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14375"/>
            <a:ext cx="7877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Objectives:  Answer these Questions</a:t>
            </a:r>
            <a:br>
              <a:rPr lang="en-US" smtClean="0"/>
            </a:b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80"/>
                </a:solidFill>
                <a:latin typeface="+mn-lt"/>
              </a:defRPr>
            </a:lvl1pPr>
          </a:lstStyle>
          <a:p>
            <a:pPr>
              <a:defRPr/>
            </a:pPr>
            <a:fld id="{2D50EB23-D6ED-4CEA-935F-D7037E79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762000" y="6416675"/>
            <a:ext cx="327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9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2055" name="Picture 28" descr="wslh 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13" y="6464300"/>
            <a:ext cx="757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0" descr="uw_logo_h_2c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0700" y="6415088"/>
            <a:ext cx="982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2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3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4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5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6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7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77553"/>
            <a:ext cx="7877175" cy="905523"/>
          </a:xfrm>
        </p:spPr>
        <p:txBody>
          <a:bodyPr/>
          <a:lstStyle/>
          <a:p>
            <a:r>
              <a:rPr lang="en-US" sz="4400" dirty="0" smtClean="0"/>
              <a:t>WHO- Critical Antibiotics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128" y="1020932"/>
            <a:ext cx="8220723" cy="48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3883" y="5894773"/>
            <a:ext cx="8242917" cy="461638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Evolving Threat of Antimicrobial Resistance- Options for Action, WHO, 2012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10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19597"/>
            <a:ext cx="7877175" cy="923278"/>
          </a:xfrm>
        </p:spPr>
        <p:txBody>
          <a:bodyPr/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402672"/>
            <a:ext cx="8218714" cy="48827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City of Milwaukee Health Department Laboratory</a:t>
            </a:r>
          </a:p>
          <a:p>
            <a:pPr lvl="1"/>
            <a:r>
              <a:rPr lang="en-US" dirty="0" smtClean="0"/>
              <a:t>Sanjib Bhattacharyya, Deputy Lab Director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Centers for Disease Control and Surveillance</a:t>
            </a:r>
          </a:p>
          <a:p>
            <a:pPr lvl="1"/>
            <a:r>
              <a:rPr lang="en-US" dirty="0" smtClean="0"/>
              <a:t>Amanda Cohn, </a:t>
            </a:r>
            <a:r>
              <a:rPr lang="en-US" dirty="0" err="1" smtClean="0"/>
              <a:t>MeningNet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Allison O’Donnell, NARMS Surveillance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Wisconsin Division of Public Health</a:t>
            </a:r>
          </a:p>
          <a:p>
            <a:pPr lvl="1"/>
            <a:r>
              <a:rPr lang="en-US" dirty="0" smtClean="0"/>
              <a:t>Gwen Borlaug, HAI Program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100</a:t>
            </a:fld>
            <a:endParaRPr lang="en-US" sz="1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9698"/>
            <a:ext cx="7877175" cy="1243028"/>
          </a:xfrm>
        </p:spPr>
        <p:txBody>
          <a:bodyPr/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411550"/>
            <a:ext cx="7524750" cy="4547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WSLH Bacteriology Unit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Mike Rauch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Ann Valley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Jared Shelerud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Kristin Gundlach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Holly Oxley</a:t>
            </a: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WDPH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Susann Ahrabi-Fard, Invasive Diseases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Anna Kocharian, Invasive Diseases</a:t>
            </a:r>
          </a:p>
          <a:p>
            <a:pPr lvl="1">
              <a:spcBef>
                <a:spcPct val="0"/>
              </a:spcBef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101</a:t>
            </a:fld>
            <a:endParaRPr lang="en-US" sz="1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Questions/ Comments?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102</a:t>
            </a:fld>
            <a:endParaRPr lang="en-US" sz="1800" dirty="0"/>
          </a:p>
        </p:txBody>
      </p:sp>
      <p:pic>
        <p:nvPicPr>
          <p:cNvPr id="5" name="Picture 17" descr="Thank Yo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9425" y="2401887"/>
            <a:ext cx="3810000" cy="29622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84085"/>
            <a:ext cx="7877175" cy="870012"/>
          </a:xfrm>
        </p:spPr>
        <p:txBody>
          <a:bodyPr/>
          <a:lstStyle/>
          <a:p>
            <a:r>
              <a:rPr lang="en-US" sz="4400" dirty="0" smtClean="0"/>
              <a:t>Emerging Resistance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216240"/>
            <a:ext cx="8164286" cy="505393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 Strategies to combat emerging antimicrobial resistance:</a:t>
            </a:r>
          </a:p>
          <a:p>
            <a:pPr lvl="1"/>
            <a:r>
              <a:rPr lang="en-US" dirty="0" smtClean="0"/>
              <a:t>Antimicrobial resistance surveillance</a:t>
            </a:r>
          </a:p>
          <a:p>
            <a:pPr lvl="1"/>
            <a:r>
              <a:rPr lang="en-US" dirty="0" smtClean="0"/>
              <a:t>Rational antimicrobial use and regulation</a:t>
            </a:r>
          </a:p>
          <a:p>
            <a:pPr lvl="1"/>
            <a:r>
              <a:rPr lang="en-US" dirty="0" smtClean="0"/>
              <a:t>Regulated antimicrobial usage in animal husbandry</a:t>
            </a:r>
          </a:p>
          <a:p>
            <a:pPr lvl="1"/>
            <a:r>
              <a:rPr lang="en-US" dirty="0" smtClean="0"/>
              <a:t>Effective infection control and prevention</a:t>
            </a:r>
          </a:p>
          <a:p>
            <a:pPr lvl="1"/>
            <a:r>
              <a:rPr lang="en-US" dirty="0" smtClean="0"/>
              <a:t>Fostering innovations in antimicrobial development</a:t>
            </a:r>
          </a:p>
          <a:p>
            <a:pPr lvl="1"/>
            <a:r>
              <a:rPr lang="en-US" dirty="0" smtClean="0"/>
              <a:t>Political involvement and commitment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11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95943"/>
            <a:ext cx="7877175" cy="881743"/>
          </a:xfrm>
        </p:spPr>
        <p:txBody>
          <a:bodyPr/>
          <a:lstStyle/>
          <a:p>
            <a:r>
              <a:rPr lang="en-US" sz="4400" dirty="0" smtClean="0"/>
              <a:t>Burden of Antimicrobial Resistance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371600"/>
            <a:ext cx="8055429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Estimated costs of $18,588 to $29,069 per patient, hospital stays extended between 6.4 to 12.7 days, and an attributable mortality of 6.5% in infections caused by resistant organisms (</a:t>
            </a:r>
            <a:r>
              <a:rPr lang="fr-FR" dirty="0" smtClean="0">
                <a:solidFill>
                  <a:schemeClr val="tx1"/>
                </a:solidFill>
              </a:rPr>
              <a:t>Clin. Infect. Dis. 2009; 49:1175-84)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$20 billion/ </a:t>
            </a:r>
            <a:r>
              <a:rPr lang="fr-FR" dirty="0" err="1" smtClean="0">
                <a:solidFill>
                  <a:schemeClr val="tx1"/>
                </a:solidFill>
              </a:rPr>
              <a:t>yr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excess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healthcare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costs</a:t>
            </a:r>
            <a:r>
              <a:rPr lang="fr-FR" dirty="0" smtClean="0">
                <a:solidFill>
                  <a:schemeClr val="tx1"/>
                </a:solidFill>
              </a:rPr>
              <a:t> and an </a:t>
            </a:r>
            <a:r>
              <a:rPr lang="fr-FR" dirty="0" err="1" smtClean="0">
                <a:solidFill>
                  <a:schemeClr val="tx1"/>
                </a:solidFill>
              </a:rPr>
              <a:t>additional</a:t>
            </a:r>
            <a:r>
              <a:rPr lang="fr-FR" dirty="0" smtClean="0">
                <a:solidFill>
                  <a:schemeClr val="tx1"/>
                </a:solidFill>
              </a:rPr>
              <a:t> 8 million </a:t>
            </a:r>
            <a:r>
              <a:rPr lang="fr-FR" dirty="0" err="1" smtClean="0">
                <a:solidFill>
                  <a:schemeClr val="tx1"/>
                </a:solidFill>
              </a:rPr>
              <a:t>days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hospitalization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those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infected</a:t>
            </a:r>
            <a:r>
              <a:rPr lang="fr-FR" dirty="0" smtClean="0">
                <a:solidFill>
                  <a:schemeClr val="tx1"/>
                </a:solidFill>
              </a:rPr>
              <a:t> by </a:t>
            </a:r>
            <a:r>
              <a:rPr lang="fr-FR" dirty="0" err="1" smtClean="0">
                <a:solidFill>
                  <a:schemeClr val="tx1"/>
                </a:solidFill>
              </a:rPr>
              <a:t>resistant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  <a:r>
              <a:rPr lang="fr-FR" dirty="0" err="1" smtClean="0">
                <a:solidFill>
                  <a:schemeClr val="tx1"/>
                </a:solidFill>
              </a:rPr>
              <a:t>organisms</a:t>
            </a:r>
            <a:r>
              <a:rPr lang="fr-FR" dirty="0" smtClean="0">
                <a:solidFill>
                  <a:schemeClr val="tx1"/>
                </a:solidFill>
              </a:rPr>
              <a:t> (CDC)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15687"/>
            <a:ext cx="7877175" cy="827314"/>
          </a:xfrm>
        </p:spPr>
        <p:txBody>
          <a:bodyPr/>
          <a:lstStyle/>
          <a:p>
            <a:r>
              <a:rPr lang="en-US" sz="4400" dirty="0" smtClean="0"/>
              <a:t>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415142"/>
            <a:ext cx="7946571" cy="475705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Which of the following organisms is/are reportable to WI public health officials?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VRE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VISA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VRSA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KPC-positive </a:t>
            </a:r>
            <a:r>
              <a:rPr lang="en-US" i="1" dirty="0" err="1" smtClean="0">
                <a:solidFill>
                  <a:schemeClr val="tx1"/>
                </a:solidFill>
              </a:rPr>
              <a:t>Enterobacteriaceae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Both B and C</a:t>
            </a:r>
          </a:p>
          <a:p>
            <a:pPr marL="514350" indent="-514350">
              <a:buNone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13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453"/>
            <a:ext cx="7877175" cy="763480"/>
          </a:xfrm>
        </p:spPr>
        <p:txBody>
          <a:bodyPr/>
          <a:lstStyle/>
          <a:p>
            <a:r>
              <a:rPr lang="en-US" sz="4400" i="1" dirty="0" smtClean="0"/>
              <a:t>Staphylococcus </a:t>
            </a:r>
            <a:r>
              <a:rPr lang="en-US" sz="4400" i="1" dirty="0" err="1" smtClean="0"/>
              <a:t>aureus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047565"/>
            <a:ext cx="8164286" cy="53354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VRSA</a:t>
            </a:r>
          </a:p>
          <a:p>
            <a:pPr lvl="1"/>
            <a:r>
              <a:rPr lang="en-US" dirty="0" smtClean="0"/>
              <a:t>All isolates to date have possessed </a:t>
            </a:r>
            <a:r>
              <a:rPr lang="en-US" i="1" dirty="0" err="1" smtClean="0"/>
              <a:t>van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Thought to have been obtained from VRE via plasmid- or </a:t>
            </a:r>
            <a:r>
              <a:rPr lang="en-US" dirty="0" err="1" smtClean="0"/>
              <a:t>transposon</a:t>
            </a:r>
            <a:r>
              <a:rPr lang="en-US" dirty="0" smtClean="0"/>
              <a:t>-mediated DNA transfer </a:t>
            </a:r>
          </a:p>
          <a:p>
            <a:pPr lvl="1"/>
            <a:r>
              <a:rPr lang="en-US" dirty="0" smtClean="0"/>
              <a:t>When VRSA is suspected, CDC requests retention of all VRSA, MRSA and VRE isolates from that patient</a:t>
            </a:r>
          </a:p>
          <a:p>
            <a:pPr lvl="1"/>
            <a:r>
              <a:rPr lang="en-US" dirty="0" smtClean="0"/>
              <a:t>WDPH and WSLH request submission of all VRSA to WSLH for confirmation (by E Test) and forwarding to CDC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14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84" y="124288"/>
            <a:ext cx="8088930" cy="976543"/>
          </a:xfrm>
        </p:spPr>
        <p:txBody>
          <a:bodyPr/>
          <a:lstStyle/>
          <a:p>
            <a:r>
              <a:rPr lang="en-US" sz="4400" dirty="0" smtClean="0"/>
              <a:t>VRSA- U.S. Historical Cases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738" y="1029808"/>
          <a:ext cx="8380519" cy="510842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97217"/>
                <a:gridCol w="1197217"/>
                <a:gridCol w="1197217"/>
                <a:gridCol w="1197217"/>
                <a:gridCol w="1197217"/>
                <a:gridCol w="1197217"/>
                <a:gridCol w="1197217"/>
              </a:tblGrid>
              <a:tr h="33437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Case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State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Year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Source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Diagnosis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Underlying Conditions </a:t>
                      </a:r>
                    </a:p>
                  </a:txBody>
                  <a:tcPr marL="0" marR="0" marT="0" marB="0" anchor="ctr"/>
                </a:tc>
              </a:tr>
              <a:tr h="34464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ulcers and </a:t>
                      </a:r>
                      <a:br>
                        <a:rPr lang="en-US" sz="1000"/>
                      </a:br>
                      <a:r>
                        <a:rPr lang="en-US" sz="1000"/>
                        <a:t>Catheter tip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soft tissue infection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dialysis </a:t>
                      </a:r>
                    </a:p>
                  </a:txBody>
                  <a:tcPr marL="0" marR="0" marT="0" marB="0" anchor="ctr"/>
                </a:tc>
              </a:tr>
              <a:tr h="167189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ulcer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Osteomyelitis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Obesity </a:t>
                      </a:r>
                    </a:p>
                  </a:txBody>
                  <a:tcPr marL="0" marR="0" marT="0" marB="0" anchor="ctr"/>
                </a:tc>
              </a:tr>
              <a:tr h="50156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Urine from a nephrostomy tube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 infection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Multiple sclerosis, Diabetes, kidney stones </a:t>
                      </a:r>
                    </a:p>
                  </a:txBody>
                  <a:tcPr marL="0" marR="0" marT="0" marB="0" anchor="ctr"/>
                </a:tc>
              </a:tr>
              <a:tr h="33437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Toe wound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Gangrene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vascular disease </a:t>
                      </a:r>
                    </a:p>
                  </a:txBody>
                  <a:tcPr marL="0" marR="0" marT="0" marB="0" anchor="ctr"/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Surgical site wound after panniculectomy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Surgical site infection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Obesity </a:t>
                      </a:r>
                    </a:p>
                  </a:txBody>
                  <a:tcPr marL="0" marR="0" marT="0" marB="0" anchor="ctr"/>
                </a:tc>
              </a:tr>
              <a:tr h="229766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ulcer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Osteomyelitis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MVA, chronic ulcers </a:t>
                      </a:r>
                    </a:p>
                  </a:txBody>
                  <a:tcPr marL="0" marR="0" marT="0" marB="0" anchor="ctr"/>
                </a:tc>
              </a:tr>
              <a:tr h="3446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Triceps wound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Necrotizing fasciitis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dialysis, chronic ulcers </a:t>
                      </a:r>
                    </a:p>
                  </a:txBody>
                  <a:tcPr marL="0" marR="0" marT="0" marB="0" anchor="ctr"/>
                </a:tc>
              </a:tr>
              <a:tr h="34464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Toe wound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Osteomyelitis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Diabetes, obesity, chronic ulcers </a:t>
                      </a:r>
                    </a:p>
                  </a:txBody>
                  <a:tcPr marL="0" marR="0" marT="0" marB="0" anchor="ctr"/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Surgical site wound after foot amputation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Osteomyelitis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hepatic encephalopathy </a:t>
                      </a:r>
                    </a:p>
                  </a:txBody>
                  <a:tcPr marL="0" marR="0" marT="0" marB="0" anchor="ctr"/>
                </a:tc>
              </a:tr>
              <a:tr h="50156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foot wound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Plantar soft tissue infection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obesity, lupus, rheumatoid arthritis </a:t>
                      </a:r>
                    </a:p>
                  </a:txBody>
                  <a:tcPr marL="0" marR="0" marT="0" marB="0" anchor="ctr"/>
                </a:tc>
              </a:tr>
              <a:tr h="50156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Wound drainage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Prosthetic joint infection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Diabetes, end-stage renal disease, dialysis </a:t>
                      </a:r>
                    </a:p>
                  </a:txBody>
                  <a:tcPr marL="0" marR="0" marT="0" marB="0" anchor="ctr"/>
                </a:tc>
              </a:tr>
              <a:tr h="80418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Vaginal swab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Vaginal discharge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Chronic recurrent C. </a:t>
                      </a:r>
                      <a:r>
                        <a:rPr lang="en-US" sz="1000" dirty="0" err="1"/>
                        <a:t>difficile</a:t>
                      </a:r>
                      <a:r>
                        <a:rPr lang="en-US" sz="1000" dirty="0"/>
                        <a:t> infection, chronic UTIs, </a:t>
                      </a:r>
                      <a:r>
                        <a:rPr lang="en-US" sz="1000" dirty="0" err="1"/>
                        <a:t>vesicoenteric</a:t>
                      </a:r>
                      <a:r>
                        <a:rPr lang="en-US" sz="1000" dirty="0"/>
                        <a:t> fistula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2761" y="6116715"/>
            <a:ext cx="8234039" cy="221941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http://www.cdc.gov/HAI/settings/lab/vrsa_lab_search_containment.html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15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453"/>
            <a:ext cx="7877175" cy="763480"/>
          </a:xfrm>
        </p:spPr>
        <p:txBody>
          <a:bodyPr/>
          <a:lstStyle/>
          <a:p>
            <a:r>
              <a:rPr lang="en-US" sz="4400" i="1" dirty="0" smtClean="0"/>
              <a:t>Staphylococcus </a:t>
            </a:r>
            <a:r>
              <a:rPr lang="en-US" sz="4400" i="1" dirty="0" err="1" smtClean="0"/>
              <a:t>aureus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7" y="1047565"/>
            <a:ext cx="8451542" cy="53354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detected by disk diffusion; non-automated MIC methods such as E Test, Agar Dilution and Broth </a:t>
            </a:r>
            <a:r>
              <a:rPr lang="en-US" dirty="0" err="1" smtClean="0"/>
              <a:t>Microdilution</a:t>
            </a:r>
            <a:r>
              <a:rPr lang="en-US" dirty="0" smtClean="0"/>
              <a:t> are best (CDC)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Vanco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tx1"/>
                </a:solidFill>
              </a:rPr>
              <a:t>creen </a:t>
            </a:r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</a:rPr>
              <a:t>gar Test adequate for MIC= 8mcg/ml; more data needed to assess ability to adequately detect isolates with MIC= 4 mcg/ml</a:t>
            </a:r>
            <a:endParaRPr lang="en-US" dirty="0" smtClean="0"/>
          </a:p>
          <a:p>
            <a:pPr lvl="1"/>
            <a:r>
              <a:rPr lang="en-US" dirty="0" smtClean="0"/>
              <a:t>WDPH and WSLH request submission of </a:t>
            </a:r>
            <a:r>
              <a:rPr lang="en-US" smtClean="0"/>
              <a:t>all VISA </a:t>
            </a:r>
            <a:r>
              <a:rPr lang="en-US" dirty="0" smtClean="0"/>
              <a:t>to WSLH for confirmation (by E Test) and forwarding to 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0"/>
            <a:ext cx="7877175" cy="957943"/>
          </a:xfrm>
        </p:spPr>
        <p:txBody>
          <a:bodyPr/>
          <a:lstStyle/>
          <a:p>
            <a:r>
              <a:rPr lang="en-US" sz="4400" dirty="0" smtClean="0"/>
              <a:t>CDC VISA/VRSA Algorithm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17</a:t>
            </a:fld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92" y="892630"/>
            <a:ext cx="7865616" cy="54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41514"/>
            <a:ext cx="7877175" cy="1099457"/>
          </a:xfrm>
        </p:spPr>
        <p:txBody>
          <a:bodyPr/>
          <a:lstStyle/>
          <a:p>
            <a:r>
              <a:rPr lang="en-US" sz="4400" i="1" dirty="0" smtClean="0"/>
              <a:t>Staphylococcus </a:t>
            </a:r>
            <a:r>
              <a:rPr lang="en-US" sz="4400" i="1" dirty="0" err="1" smtClean="0"/>
              <a:t>aureus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230086"/>
            <a:ext cx="8120743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MRSA</a:t>
            </a:r>
          </a:p>
          <a:p>
            <a:pPr lvl="1"/>
            <a:r>
              <a:rPr lang="en-US" dirty="0" smtClean="0"/>
              <a:t>Responsible for &gt;90,000 invasive infections each year in the U.S. (JAMA. 2007 Oct 17;298(15):1763-71)</a:t>
            </a:r>
          </a:p>
          <a:p>
            <a:pPr lvl="1"/>
            <a:r>
              <a:rPr lang="en-US" dirty="0" smtClean="0"/>
              <a:t>Almost 19,000 fatal infections in the U.S., 369,000 total hospitalizations and costs the healthcare system billions of dollars each year (“Superbug: The Fatal Menace of MRSA”, 2011, </a:t>
            </a:r>
            <a:r>
              <a:rPr lang="en-US" dirty="0" err="1" smtClean="0"/>
              <a:t>Maryn</a:t>
            </a:r>
            <a:r>
              <a:rPr lang="en-US" dirty="0" smtClean="0"/>
              <a:t> McKenna)</a:t>
            </a:r>
          </a:p>
          <a:p>
            <a:pPr lvl="1"/>
            <a:r>
              <a:rPr lang="en-US" dirty="0" smtClean="0"/>
              <a:t>Hospital-acquired (HA-MRSA) or Community-acquired (CA-MRSA)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18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638" y="239486"/>
            <a:ext cx="7877175" cy="936171"/>
          </a:xfrm>
        </p:spPr>
        <p:txBody>
          <a:bodyPr/>
          <a:lstStyle/>
          <a:p>
            <a:r>
              <a:rPr lang="en-US" sz="4400" i="1" dirty="0" smtClean="0"/>
              <a:t>Staphylococcus </a:t>
            </a:r>
            <a:r>
              <a:rPr lang="en-US" sz="4400" i="1" dirty="0" err="1" smtClean="0"/>
              <a:t>aureus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6943" y="1393371"/>
            <a:ext cx="8109857" cy="4566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HA-MRSA</a:t>
            </a:r>
          </a:p>
          <a:p>
            <a:pPr lvl="1"/>
            <a:r>
              <a:rPr lang="en-US" dirty="0" smtClean="0"/>
              <a:t>USA100 most commonly seen among isolates PFGE-</a:t>
            </a:r>
            <a:r>
              <a:rPr lang="en-US" dirty="0" err="1" smtClean="0"/>
              <a:t>subtyped</a:t>
            </a:r>
            <a:r>
              <a:rPr lang="en-US" dirty="0" smtClean="0"/>
              <a:t> at WSLH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USA500 a distant second most common PFT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CA-MRSA</a:t>
            </a:r>
          </a:p>
          <a:p>
            <a:pPr lvl="1"/>
            <a:r>
              <a:rPr lang="en-US" dirty="0" smtClean="0"/>
              <a:t>USA300 predominates among CA-MRSA isolates PFGE-</a:t>
            </a:r>
            <a:r>
              <a:rPr lang="en-US" dirty="0" err="1" smtClean="0"/>
              <a:t>subtyped</a:t>
            </a:r>
            <a:r>
              <a:rPr lang="en-US" dirty="0" smtClean="0"/>
              <a:t> at WSLH and Marshfield Clinic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USA400 </a:t>
            </a:r>
            <a:r>
              <a:rPr lang="en-US" dirty="0" smtClean="0"/>
              <a:t>a distant second most common PFT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41A54-7149-4169-B90D-9EEEFF7309DB}" type="slidenum">
              <a:rPr lang="en-US" sz="1800" smtClean="0"/>
              <a:pPr>
                <a:defRPr/>
              </a:pPr>
              <a:t>19</a:t>
            </a:fld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1864312" y="248575"/>
            <a:ext cx="6897948" cy="230819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WSLH AST Surveillance Projects and Detection of Emerging Resistance Patterns in the Public Health Laboratory</a:t>
            </a:r>
          </a:p>
        </p:txBody>
      </p:sp>
      <p:sp>
        <p:nvSpPr>
          <p:cNvPr id="4100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1811045" y="2814221"/>
            <a:ext cx="7332955" cy="2956264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Tim Monson, M.S.</a:t>
            </a:r>
          </a:p>
          <a:p>
            <a:pPr eaLnBrk="1" hangingPunct="1"/>
            <a:r>
              <a:rPr lang="en-US" sz="2400" b="1" dirty="0" smtClean="0"/>
              <a:t>Dave Warshauer, Ph.D.</a:t>
            </a:r>
          </a:p>
          <a:p>
            <a:pPr eaLnBrk="1" hangingPunct="1"/>
            <a:r>
              <a:rPr lang="en-US" sz="2400" b="1" dirty="0" smtClean="0"/>
              <a:t>Wisconsin State Laboratory of Hygiene</a:t>
            </a:r>
          </a:p>
          <a:p>
            <a:pPr eaLnBrk="1" hangingPunct="1"/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Challenges in Antimicrobial Susceptibility Testing Conference- 2012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May 10,2012  Lake Delton, WI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1722" y="6365288"/>
            <a:ext cx="2148396" cy="381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12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10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394" y="141514"/>
            <a:ext cx="8202968" cy="1589314"/>
          </a:xfrm>
        </p:spPr>
        <p:txBody>
          <a:bodyPr/>
          <a:lstStyle/>
          <a:p>
            <a:r>
              <a:rPr lang="en-US" sz="4400" dirty="0"/>
              <a:t>USA 300 MRSA </a:t>
            </a:r>
            <a:r>
              <a:rPr lang="en-US" sz="4400" dirty="0" err="1" smtClean="0"/>
              <a:t>Antibiogram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800" b="0" dirty="0" smtClean="0">
                <a:solidFill>
                  <a:schemeClr val="tx1"/>
                </a:solidFill>
              </a:rPr>
              <a:t>2010-2011 WSLH and Marshfield Clinic Data- WDPH HAI Program</a:t>
            </a:r>
            <a:endParaRPr lang="en-US" sz="1800" b="0" dirty="0"/>
          </a:p>
        </p:txBody>
      </p:sp>
      <p:graphicFrame>
        <p:nvGraphicFramePr>
          <p:cNvPr id="171097" name="Group 89"/>
          <p:cNvGraphicFramePr>
            <a:graphicFrameLocks noGrp="1"/>
          </p:cNvGraphicFramePr>
          <p:nvPr/>
        </p:nvGraphicFramePr>
        <p:xfrm>
          <a:off x="838200" y="1861457"/>
          <a:ext cx="7924800" cy="441960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6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Agent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Number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Susceptible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95% Confidence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Clindamycin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3466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140 (95%) of 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90-98%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Erythromycin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8 (5%) of 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2-10%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Tetracycline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146 (99%) of 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92-100%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TMP/SMX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150 (99%) of 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96-100%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Rifampin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151 (100%) of 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97-100%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Vancomycin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151 (100%) of 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466"/>
                          </a:solidFill>
                          <a:effectLst/>
                          <a:latin typeface="Garamond" pitchFamily="18" charset="0"/>
                        </a:rPr>
                        <a:t>97-100%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13065"/>
            <a:ext cx="7877175" cy="1083076"/>
          </a:xfrm>
        </p:spPr>
        <p:txBody>
          <a:bodyPr/>
          <a:lstStyle/>
          <a:p>
            <a:r>
              <a:rPr lang="en-US" sz="4400" i="1" dirty="0" smtClean="0"/>
              <a:t>Staphylococcus </a:t>
            </a:r>
            <a:r>
              <a:rPr lang="en-US" sz="4400" i="1" dirty="0" err="1" smtClean="0"/>
              <a:t>aureus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340528"/>
            <a:ext cx="8528133" cy="48827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WSLH MRSA Studies</a:t>
            </a:r>
          </a:p>
          <a:p>
            <a:pPr lvl="1"/>
            <a:r>
              <a:rPr lang="en-US" dirty="0" err="1" smtClean="0"/>
              <a:t>Cefoxitin</a:t>
            </a:r>
            <a:r>
              <a:rPr lang="en-US" dirty="0" smtClean="0"/>
              <a:t> screen superior to </a:t>
            </a:r>
            <a:r>
              <a:rPr lang="en-US" dirty="0" err="1" smtClean="0"/>
              <a:t>Oxacillin</a:t>
            </a:r>
            <a:r>
              <a:rPr lang="en-US" dirty="0" smtClean="0"/>
              <a:t> screen-ease of reading and higher sensitivity (JCM, 2009, p. 217–219 Vol. 47, No. 1)</a:t>
            </a:r>
          </a:p>
          <a:p>
            <a:pPr lvl="1"/>
            <a:r>
              <a:rPr lang="en-US" dirty="0" smtClean="0"/>
              <a:t>D Test (</a:t>
            </a:r>
            <a:r>
              <a:rPr lang="en-US" dirty="0" err="1" smtClean="0"/>
              <a:t>Clindamycin</a:t>
            </a:r>
            <a:r>
              <a:rPr lang="en-US" dirty="0" smtClean="0"/>
              <a:t> Disk Induction Test) used on isolates that test resistant to </a:t>
            </a:r>
            <a:r>
              <a:rPr lang="en-US" dirty="0" err="1" smtClean="0"/>
              <a:t>Erythomycin</a:t>
            </a:r>
            <a:r>
              <a:rPr lang="en-US" dirty="0" smtClean="0"/>
              <a:t> but susceptible to </a:t>
            </a:r>
            <a:r>
              <a:rPr lang="en-US" dirty="0" err="1" smtClean="0"/>
              <a:t>Clindamycin</a:t>
            </a:r>
            <a:r>
              <a:rPr lang="en-US" dirty="0" smtClean="0"/>
              <a:t>; detects inducible R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21</a:t>
            </a:fld>
            <a:endParaRPr lang="en-US" sz="1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63885" y="287045"/>
          <a:ext cx="1614927" cy="165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0685714" imgH="10247619" progId="">
                  <p:embed/>
                </p:oleObj>
              </mc:Choice>
              <mc:Fallback>
                <p:oleObj r:id="rId3" imgW="10685714" imgH="1024761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885" y="287045"/>
                        <a:ext cx="1614927" cy="1654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2256" y="4758185"/>
          <a:ext cx="7608164" cy="147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88599"/>
                <a:gridCol w="1815483"/>
                <a:gridCol w="1902041"/>
                <a:gridCol w="19020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Mechanism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Determinant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Erythro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Clinda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Efflux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msrA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Ribosome Altered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erm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Ribosome Altered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 (constitutive)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655638" y="125128"/>
            <a:ext cx="7877175" cy="2011680"/>
          </a:xfrm>
        </p:spPr>
        <p:txBody>
          <a:bodyPr/>
          <a:lstStyle/>
          <a:p>
            <a:r>
              <a:rPr lang="en-US" sz="4400" dirty="0" smtClean="0"/>
              <a:t>Does your laboratory perform AST on </a:t>
            </a:r>
            <a:r>
              <a:rPr lang="en-US" sz="4400" i="1" dirty="0" smtClean="0"/>
              <a:t>S. </a:t>
            </a:r>
            <a:r>
              <a:rPr lang="en-US" sz="4400" i="1" dirty="0" err="1" smtClean="0"/>
              <a:t>pneumoniae</a:t>
            </a:r>
            <a:r>
              <a:rPr lang="en-US" sz="4400" dirty="0" smtClean="0"/>
              <a:t> isolates?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1162050" y="2444817"/>
            <a:ext cx="7524750" cy="351465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A.  YES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B.  NO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C.  NO, SEND TO REFERENCE LAB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D.  DON’T HAVE A CLUE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C603B1-FB1F-4708-9D3B-DFE2DD06AE92}" type="slidenum">
              <a:rPr lang="en-US" sz="1800" smtClean="0"/>
              <a:pPr/>
              <a:t>22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5638" y="144378"/>
            <a:ext cx="7877175" cy="1453415"/>
          </a:xfrm>
        </p:spPr>
        <p:txBody>
          <a:bodyPr/>
          <a:lstStyle/>
          <a:p>
            <a:r>
              <a:rPr lang="en-US" sz="4400" dirty="0" smtClean="0"/>
              <a:t>DOES YOUR LABORATORY PERFORM…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A. DISK DIFFUSION ONLY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B. DISK DIFFUSION PLUS E-TEST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C. ETEST ONLY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 AUTOMATED SYSTEM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E. AUTOMATED SYSTEM PLUS       	ETEST OR DISK DIFFUSION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F8E80B-AB49-4B12-B985-13FC44E7B07E}" type="slidenum">
              <a:rPr lang="en-US" sz="1800" smtClean="0"/>
              <a:pPr/>
              <a:t>23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F25638-7648-402C-B75F-82ED27F6B4AB}" type="slidenum">
              <a:rPr lang="en-US" sz="1800" smtClean="0"/>
              <a:pPr/>
              <a:t>24</a:t>
            </a:fld>
            <a:endParaRPr lang="en-US" sz="1800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30" y="125128"/>
            <a:ext cx="8653112" cy="1482291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Streptococcus </a:t>
            </a:r>
            <a:r>
              <a:rPr lang="en-US" sz="40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40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Suggested Antimicrobials to Test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Group 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Penicillin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Erythromycin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Trimeth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/sulfa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Group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Cefotaxime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Ceftriaxone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Clindamycin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Levofloxacin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Moxifloxacin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Ofloxacin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Meropenem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Tetracycline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Vancomycin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Group 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Amoxacillin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Amox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Clav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Cefuroxime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Chloramphenicol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Linezolid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Ertapenem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Imipenem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>
                <a:latin typeface="Tahoma" pitchFamily="34" charset="0"/>
                <a:cs typeface="Tahoma" pitchFamily="34" charset="0"/>
              </a:rPr>
              <a:t>Rifampin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65350" y="5924550"/>
            <a:ext cx="269557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" indent="-57150"/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CLSI M100-S22,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BC1AB0-67B0-4375-B6DC-227344163667}" type="slidenum">
              <a:rPr lang="en-US" sz="1800" smtClean="0"/>
              <a:pPr/>
              <a:t>25</a:t>
            </a:fld>
            <a:endParaRPr lang="en-US" sz="18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85" y="211756"/>
            <a:ext cx="8345103" cy="1357162"/>
          </a:xfrm>
        </p:spPr>
        <p:txBody>
          <a:bodyPr/>
          <a:lstStyle/>
          <a:p>
            <a:pPr eaLnBrk="1" hangingPunct="1"/>
            <a: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sz="44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Test Methods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9438" y="1655543"/>
            <a:ext cx="7970837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indent="-57150"/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Inoculum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Direct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colony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suspension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7150" indent="-57150"/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Incubation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35C 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2;  20-24 hours</a:t>
            </a:r>
          </a:p>
          <a:p>
            <a:pPr marL="57150" indent="-57150"/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	Disk Diffusion – CO</a:t>
            </a:r>
            <a:r>
              <a:rPr lang="en-US" sz="2800" baseline="-25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</a:p>
          <a:p>
            <a:pPr marL="57150" indent="-57150"/>
            <a:r>
              <a:rPr lang="en-US" sz="2800" baseline="-25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Broth Dilution – O</a:t>
            </a:r>
            <a:r>
              <a:rPr lang="en-US" sz="2800" baseline="-25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7150" indent="-57150"/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Media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	Disk Diffusion – MHA with 	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5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% sheep blood</a:t>
            </a:r>
          </a:p>
          <a:p>
            <a:pPr marL="57150" indent="-57150"/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Broth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Dilution – CAMHB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with 			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lysed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horse blood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33413" y="3450846"/>
            <a:ext cx="7569200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550863" y="2114817"/>
            <a:ext cx="7705725" cy="396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A659AB-7775-4040-9F34-DF8F71EFF3C4}" type="slidenum">
              <a:rPr lang="en-US" sz="1800" smtClean="0"/>
              <a:pPr/>
              <a:t>26</a:t>
            </a:fld>
            <a:endParaRPr lang="en-US" sz="18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125128"/>
            <a:ext cx="7877175" cy="1212784"/>
          </a:xfrm>
        </p:spPr>
        <p:txBody>
          <a:bodyPr/>
          <a:lstStyle/>
          <a:p>
            <a:pPr eaLnBrk="1" hangingPunct="1"/>
            <a: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sz="44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400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Oxacillin</a:t>
            </a:r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Disk Test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430338"/>
            <a:ext cx="7524750" cy="369030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Oxacillin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disk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Interpretation</a:t>
            </a:r>
          </a:p>
          <a:p>
            <a:pPr lvl="1" eaLnBrk="1" hangingPunct="1"/>
            <a:r>
              <a:rPr lang="en-US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&gt;</a:t>
            </a:r>
            <a:r>
              <a:rPr lang="en-US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20 mm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--Report “S” to penicillin,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cefotaxime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ceftriaxone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other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lactams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&lt;</a:t>
            </a:r>
            <a:r>
              <a:rPr lang="en-US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19 mm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</a:t>
            </a:r>
            <a:r>
              <a:rPr lang="en-US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Perform MICs for penicillin and </a:t>
            </a:r>
            <a:r>
              <a:rPr lang="en-US" dirty="0" err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cefotaxime</a:t>
            </a:r>
            <a:r>
              <a:rPr lang="en-US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ceftriaxone</a:t>
            </a:r>
            <a:endParaRPr lang="en-US" dirty="0" smtClean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Usually “R” or “I”, but some are “S” by MIC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endParaRPr lang="el-GR" dirty="0" smtClean="0">
              <a:cs typeface="Arial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04800" y="5072063"/>
            <a:ext cx="8776762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Read the upper surface of the agar with reflected light </a:t>
            </a:r>
          </a:p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 cover removed. Zone margin is visible growth with </a:t>
            </a:r>
          </a:p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unaided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5638" y="173255"/>
            <a:ext cx="7877175" cy="1799924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DOES YOUR LABORATORY USED THE OXACILLIN SCREEN?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62050" y="2281187"/>
            <a:ext cx="7524750" cy="367828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A. YES</a:t>
            </a:r>
          </a:p>
          <a:p>
            <a:pPr marL="514350" indent="-514350">
              <a:buAutoNum type="alphaUcPeriod" startAt="2"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</a:t>
            </a:r>
          </a:p>
          <a:p>
            <a:pPr marL="514350" indent="-514350">
              <a:buAutoNum type="alphaUcPeriod" startAt="2"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 DON’T KNOW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EECE79-D480-4A50-B41D-41607812DCC4}" type="slidenum">
              <a:rPr lang="en-US" sz="1800" smtClean="0"/>
              <a:pPr/>
              <a:t>27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55638" y="221380"/>
            <a:ext cx="7877175" cy="2107933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IF OXACILLIN ZONE SIZE IS &lt;19MM, DOES YOUR LABORATORY FOLLOW UP WITH AN MIC METHOD?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62050" y="2714323"/>
            <a:ext cx="7524750" cy="324515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A.  YES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B.  YES, REFER TO REFERENCE LAB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C.  NO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  YOU TELL ME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3CD8AE-3AD8-44DA-8714-5D6905198B27}" type="slidenum">
              <a:rPr lang="en-US" sz="1800" smtClean="0"/>
              <a:pPr/>
              <a:t>28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F891E3-21AA-4133-9AEB-A703A71DF2B2}" type="slidenum">
              <a:rPr lang="en-US" sz="1800" smtClean="0"/>
              <a:pPr/>
              <a:t>29</a:t>
            </a:fld>
            <a:endParaRPr lang="en-US" sz="1800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75385"/>
            <a:ext cx="7877175" cy="760396"/>
          </a:xfrm>
        </p:spPr>
        <p:txBody>
          <a:bodyPr/>
          <a:lstStyle/>
          <a:p>
            <a:pPr eaLnBrk="1" hangingPunct="1"/>
            <a:r>
              <a:rPr lang="en-US" sz="4400" i="1" dirty="0" smtClean="0">
                <a:solidFill>
                  <a:srgbClr val="008080"/>
                </a:solidFill>
              </a:rPr>
              <a:t>S. </a:t>
            </a:r>
            <a:r>
              <a:rPr lang="en-US" sz="4400" i="1" dirty="0" err="1" smtClean="0">
                <a:solidFill>
                  <a:srgbClr val="008080"/>
                </a:solidFill>
              </a:rPr>
              <a:t>Pneumoniae</a:t>
            </a:r>
            <a:r>
              <a:rPr lang="en-US" sz="4400" i="1" dirty="0" smtClean="0">
                <a:solidFill>
                  <a:srgbClr val="008080"/>
                </a:solidFill>
              </a:rPr>
              <a:t> </a:t>
            </a:r>
            <a:r>
              <a:rPr lang="en-US" sz="4400" dirty="0" err="1" smtClean="0">
                <a:solidFill>
                  <a:srgbClr val="008080"/>
                </a:solidFill>
              </a:rPr>
              <a:t>Etest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62013" y="2360613"/>
            <a:ext cx="6815137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3075" y="1622425"/>
            <a:ext cx="8156575" cy="2825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r>
              <a:rPr lang="en-US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Inoculum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Direct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colony suspension</a:t>
            </a:r>
          </a:p>
          <a:p>
            <a:pPr marL="57150" indent="-57150"/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	0.5 McFarland</a:t>
            </a:r>
          </a:p>
          <a:p>
            <a:pPr marL="57150" indent="-57150"/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Medium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	MHA with 5% sheep blood</a:t>
            </a:r>
          </a:p>
          <a:p>
            <a:pPr marL="57150" indent="-57150"/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Incubation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	35C </a:t>
            </a:r>
            <a:r>
              <a:rPr lang="en-US" u="sng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2;  20-24 hours</a:t>
            </a:r>
          </a:p>
          <a:p>
            <a:pPr marL="57150" indent="-57150"/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	CO</a:t>
            </a:r>
            <a:r>
              <a:rPr lang="en-US" baseline="-25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pic>
        <p:nvPicPr>
          <p:cNvPr id="21510" name="Picture 6" descr="etest 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8613" y="4205288"/>
            <a:ext cx="1973262" cy="1973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5638" y="168677"/>
            <a:ext cx="7877175" cy="94991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1852"/>
            <a:ext cx="8229600" cy="522894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Discuss emerging antimicrobial resistance and the mechanisms responsible for the resistance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Become aware of AST surveillance activities and target organisms for WSLH and other Public Health Laboratories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Compare and contrast WI resistance data to available national resistance data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Discuss the future of AST testing and the partnering of clinical laboratories and PHL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03FCB55-45B7-435C-9669-C56E935EFEC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A229FD-FCEE-4886-BEBC-EE0CF021819B}" type="slidenum">
              <a:rPr lang="en-US" sz="1800" smtClean="0"/>
              <a:pPr/>
              <a:t>30</a:t>
            </a:fld>
            <a:endParaRPr lang="en-US" sz="1800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50257"/>
            <a:ext cx="7877175" cy="1434164"/>
          </a:xfrm>
        </p:spPr>
        <p:txBody>
          <a:bodyPr/>
          <a:lstStyle/>
          <a:p>
            <a:pPr eaLnBrk="1" hangingPunct="1"/>
            <a: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sz="44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44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Etest</a:t>
            </a:r>
            <a:endParaRPr lang="en-US" sz="4400" i="1" dirty="0" smtClean="0">
              <a:solidFill>
                <a:srgbClr val="00808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2" name="Picture 4" descr="Et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5713" y="1964172"/>
            <a:ext cx="5537200" cy="4152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4BFE19-167D-4C56-AE51-7385AFCEA82D}" type="slidenum">
              <a:rPr lang="en-US" sz="1800" smtClean="0"/>
              <a:pPr/>
              <a:t>31</a:t>
            </a:fld>
            <a:endParaRPr lang="en-US" sz="1800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9144000" cy="1189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sz="36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36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Meningitis and Non-Meningitis Breakpoints</a:t>
            </a:r>
          </a:p>
        </p:txBody>
      </p:sp>
      <p:graphicFrame>
        <p:nvGraphicFramePr>
          <p:cNvPr id="1026" name="Object 82"/>
          <p:cNvGraphicFramePr>
            <a:graphicFrameLocks noChangeAspect="1"/>
          </p:cNvGraphicFramePr>
          <p:nvPr/>
        </p:nvGraphicFramePr>
        <p:xfrm>
          <a:off x="366713" y="1674795"/>
          <a:ext cx="8326437" cy="31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Document" r:id="rId4" imgW="5635649" imgH="1602686" progId="Word.Document.8">
                  <p:embed/>
                </p:oleObj>
              </mc:Choice>
              <mc:Fallback>
                <p:oleObj name="Document" r:id="rId4" imgW="5635649" imgH="1602686" progId="Word.Document.8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205" b="5705"/>
                      <a:stretch>
                        <a:fillRect/>
                      </a:stretch>
                    </p:blipFill>
                    <p:spPr bwMode="auto">
                      <a:xfrm>
                        <a:off x="366713" y="1674795"/>
                        <a:ext cx="8326437" cy="318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3"/>
          <p:cNvSpPr txBox="1">
            <a:spLocks noChangeArrowheads="1"/>
          </p:cNvSpPr>
          <p:nvPr/>
        </p:nvSpPr>
        <p:spPr bwMode="auto">
          <a:xfrm>
            <a:off x="250825" y="4831882"/>
            <a:ext cx="866216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CSF isolates, report only meningitis interpretations.</a:t>
            </a:r>
          </a:p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all isolates other than those from CSF, report interpretations for both meningitis and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nonmeningitis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249DF7-1AC8-40EE-A073-E6277607830A}" type="slidenum">
              <a:rPr lang="en-US" sz="1800" smtClean="0"/>
              <a:pPr/>
              <a:t>32</a:t>
            </a:fld>
            <a:endParaRPr lang="en-US" sz="18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128"/>
            <a:ext cx="9144000" cy="14822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sz="3600" i="1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3600" i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Meningitis and Non-Meningitis Breakpoints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81088" y="1790700"/>
          <a:ext cx="994727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Document" r:id="rId4" imgW="5640696" imgH="1954708" progId="Word.Document.8">
                  <p:embed/>
                </p:oleObj>
              </mc:Choice>
              <mc:Fallback>
                <p:oleObj name="Document" r:id="rId4" imgW="5640696" imgH="195470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790700"/>
                        <a:ext cx="9947275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33375" y="5132388"/>
            <a:ext cx="8810625" cy="1208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CSF isolates, report only meningitis interpretations.</a:t>
            </a:r>
          </a:p>
          <a:p>
            <a:pPr marL="57150" indent="-5715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all isolates other than those from CSF, report interpretations for both meningitis and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nonmeningitis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46509" y="365760"/>
            <a:ext cx="8402855" cy="1116965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DOES YOUR LABORATORY…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62050" y="1806575"/>
            <a:ext cx="7524750" cy="44017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A.  Report both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and non-	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interpretations for blood 	isolates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B.  Report only the non-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	interpretations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C.  Report only the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	interpretations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  You’ll have to ask my supervisor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EB8336-7DDD-4BC5-A456-DDCDE21F1177}" type="slidenum">
              <a:rPr lang="en-US" sz="1800" smtClean="0"/>
              <a:pPr/>
              <a:t>33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B2349A-5F64-4FC6-832A-EE43FAADB4A6}" type="slidenum">
              <a:rPr lang="en-US" sz="1800" smtClean="0"/>
              <a:pPr/>
              <a:t>34</a:t>
            </a:fld>
            <a:endParaRPr lang="en-US" sz="1800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154004"/>
            <a:ext cx="8787865" cy="1751797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Antimicrobials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sz="4400" dirty="0" smtClean="0">
                <a:latin typeface="Tahoma" pitchFamily="34" charset="0"/>
                <a:cs typeface="Tahoma" pitchFamily="34" charset="0"/>
              </a:rPr>
            </a:br>
            <a:r>
              <a:rPr lang="en-US" sz="44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NOT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to Report for CSF isolates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Agents administered by oral route only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and 2</a:t>
            </a:r>
            <a:r>
              <a:rPr lang="en-US" sz="280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-generation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cephalosporins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Except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cefuroxime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parenteral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Cephamycins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Clinidamycin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Macrolides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Tetracyclines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Fluoroquinolones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1" name="Picture 4" descr="no-sign-30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50" y="32908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6613" y="5830888"/>
            <a:ext cx="17970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endParaRPr lang="en-US"/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279525" y="5951538"/>
            <a:ext cx="338455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" indent="-57150"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CLSI M100-S20. pp. 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5638" y="182880"/>
            <a:ext cx="7877175" cy="1540041"/>
          </a:xfrm>
        </p:spPr>
        <p:txBody>
          <a:bodyPr/>
          <a:lstStyle/>
          <a:p>
            <a:r>
              <a:rPr lang="en-US" sz="4400" dirty="0" smtClean="0"/>
              <a:t>CDC Invasive Bacterial Surveillance Program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62050" y="2030931"/>
            <a:ext cx="7524750" cy="3928544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Streptococcus </a:t>
            </a:r>
            <a:r>
              <a:rPr lang="en-US" i="1" dirty="0" err="1" smtClean="0">
                <a:solidFill>
                  <a:schemeClr val="tx1"/>
                </a:solidFill>
              </a:rPr>
              <a:t>pneumoniae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Neisseria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meningitidis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Haemophilus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influenzae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Group A Strep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Group B Strep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MRSA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7C6CCE-5401-43BC-ABB9-E3FAFFD05DAE}" type="slidenum">
              <a:rPr lang="en-US" sz="1800" smtClean="0"/>
              <a:pPr/>
              <a:t>35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55638" y="192505"/>
            <a:ext cx="7877175" cy="1905802"/>
          </a:xfrm>
        </p:spPr>
        <p:txBody>
          <a:bodyPr/>
          <a:lstStyle/>
          <a:p>
            <a:r>
              <a:rPr lang="en-US" sz="4400" dirty="0" smtClean="0"/>
              <a:t>DOES YOUR LABORATORY SUBMIT ISOLATES TO WSLH? 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62050" y="2281187"/>
            <a:ext cx="7524750" cy="36782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A. YES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B. NO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C. DON’T KNOW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2396E3-778D-4E7C-980E-A7847A9F2715}" type="slidenum">
              <a:rPr lang="en-US" sz="1800" smtClean="0"/>
              <a:pPr/>
              <a:t>36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55638" y="0"/>
            <a:ext cx="7877175" cy="1068404"/>
          </a:xfrm>
        </p:spPr>
        <p:txBody>
          <a:bodyPr/>
          <a:lstStyle/>
          <a:p>
            <a:r>
              <a:rPr lang="en-US" sz="4400" dirty="0" smtClean="0"/>
              <a:t>WARN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28713" y="1232034"/>
            <a:ext cx="7524750" cy="50243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Wisconsin Antibiotic Resistance Network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Education to improve antimicrobial prescribing in Wisconsin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Clinicians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The general public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Parents of young children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Laboratory Surveillance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Labs submit invasive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S. 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pneumoniae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isolates to WSLH for AST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49A2BD-7EA6-4970-BBB5-EC52410D499A}" type="slidenum">
              <a:rPr lang="en-US" sz="1800" smtClean="0"/>
              <a:pPr/>
              <a:t>37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Demographics of Patients with Invasive 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Strep.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pneumoniae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Infections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6A7B75-4FEC-4194-9B28-431FC88643F2}" type="slidenum">
              <a:rPr lang="en-US" sz="1800" smtClean="0"/>
              <a:pPr/>
              <a:t>38</a:t>
            </a:fld>
            <a:endParaRPr lang="en-US" sz="1800" dirty="0" smtClean="0"/>
          </a:p>
        </p:txBody>
      </p:sp>
      <p:graphicFrame>
        <p:nvGraphicFramePr>
          <p:cNvPr id="3074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0" y="2230488"/>
          <a:ext cx="91408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Document" r:id="rId4" imgW="5955942" imgH="2407620" progId="Word.Document.8">
                  <p:embed/>
                </p:oleObj>
              </mc:Choice>
              <mc:Fallback>
                <p:oleObj name="Document" r:id="rId4" imgW="5955942" imgH="2407620" progId="Word.Document.8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30488"/>
                        <a:ext cx="9140825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A51178-8D54-4749-9DE4-6641345AD7C5}" type="slidenum">
              <a:rPr lang="en-US" sz="1800" smtClean="0"/>
              <a:pPr/>
              <a:t>39</a:t>
            </a:fld>
            <a:endParaRPr lang="en-US" sz="18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135" y="317634"/>
            <a:ext cx="8441355" cy="1617044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Wisconsin Susceptibility Data 2010: </a:t>
            </a:r>
            <a:r>
              <a:rPr lang="el-GR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β</a:t>
            </a:r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4400" dirty="0" err="1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lactams</a:t>
            </a:r>
            <a:endParaRPr lang="el-GR" sz="4400" dirty="0" smtClean="0">
              <a:solidFill>
                <a:srgbClr val="0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44588" y="2079057"/>
            <a:ext cx="6894512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indent="-57150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Invasive 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(n=399)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31788" y="2830513"/>
          <a:ext cx="85772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Document" r:id="rId4" imgW="6093237" imgH="2352819" progId="Word.Document.8">
                  <p:embed/>
                </p:oleObj>
              </mc:Choice>
              <mc:Fallback>
                <p:oleObj name="Document" r:id="rId4" imgW="6093237" imgH="235281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830513"/>
                        <a:ext cx="8577262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004175" y="3633788"/>
            <a:ext cx="712788" cy="2160587"/>
          </a:xfrm>
          <a:prstGeom prst="rect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24" y="6008914"/>
            <a:ext cx="7877175" cy="239486"/>
          </a:xfrm>
        </p:spPr>
        <p:txBody>
          <a:bodyPr/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http:\www.sodahead.com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aution_super_bug_x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457" y="206829"/>
            <a:ext cx="708660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4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8EE6F9-237E-4E00-ABB4-335AB60D2B89}" type="slidenum">
              <a:rPr lang="en-US" sz="1800" smtClean="0"/>
              <a:pPr/>
              <a:t>40</a:t>
            </a:fld>
            <a:endParaRPr lang="en-US" sz="1800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192505"/>
            <a:ext cx="7877175" cy="129022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Wisconsin Susceptibility Data 2010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11188" y="2663825"/>
          <a:ext cx="8066087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Document" r:id="rId4" imgW="6093237" imgH="2111264" progId="Word.Document.8">
                  <p:embed/>
                </p:oleObj>
              </mc:Choice>
              <mc:Fallback>
                <p:oleObj name="Document" r:id="rId4" imgW="6093237" imgH="211126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63825"/>
                        <a:ext cx="8066087" cy="279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386013" y="2325688"/>
            <a:ext cx="1511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Susceptible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895725" y="2325688"/>
            <a:ext cx="16081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Intermediate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464576" y="2307624"/>
            <a:ext cx="1254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Resistant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6778625" y="1670050"/>
            <a:ext cx="16668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Total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Non-</a:t>
            </a:r>
            <a:r>
              <a:rPr lang="en-US" sz="2000" dirty="0" err="1">
                <a:solidFill>
                  <a:schemeClr val="tx1"/>
                </a:solidFill>
              </a:rPr>
              <a:t>Suscept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1490663" y="1511300"/>
            <a:ext cx="63420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Invasive </a:t>
            </a:r>
            <a:r>
              <a:rPr lang="en-US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 </a:t>
            </a:r>
            <a:r>
              <a:rPr lang="en-US" i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pneumoniae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(n=399)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Temporal Trends in Invasive 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pneumo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 Resistance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5AEFC7-6CF8-4647-8101-FA908DF0E10D}" type="slidenum">
              <a:rPr lang="en-US" sz="1800" smtClean="0"/>
              <a:pPr/>
              <a:t>41</a:t>
            </a:fld>
            <a:endParaRPr lang="en-US" sz="1800" dirty="0" smtClean="0"/>
          </a:p>
        </p:txBody>
      </p:sp>
      <p:graphicFrame>
        <p:nvGraphicFramePr>
          <p:cNvPr id="6146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409575" y="2146434"/>
          <a:ext cx="8213725" cy="414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Document" r:id="rId3" imgW="5482796" imgH="2775721" progId="">
                  <p:embed/>
                </p:oleObj>
              </mc:Choice>
              <mc:Fallback>
                <p:oleObj name="Document" r:id="rId3" imgW="5482796" imgH="2775721" progId="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146434"/>
                        <a:ext cx="8213725" cy="414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42762" y="125128"/>
            <a:ext cx="8296977" cy="1357597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Invasive </a:t>
            </a:r>
            <a:r>
              <a:rPr lang="en-US" sz="4000" i="1" dirty="0" smtClean="0">
                <a:latin typeface="Tahoma" pitchFamily="34" charset="0"/>
                <a:cs typeface="Tahoma" pitchFamily="34" charset="0"/>
              </a:rPr>
              <a:t>S. </a:t>
            </a:r>
            <a:r>
              <a:rPr lang="en-US" sz="4000" i="1" dirty="0" err="1" smtClean="0">
                <a:latin typeface="Tahoma" pitchFamily="34" charset="0"/>
                <a:cs typeface="Tahoma" pitchFamily="34" charset="0"/>
              </a:rPr>
              <a:t>pneumo</a:t>
            </a:r>
            <a:r>
              <a:rPr lang="en-US" sz="4000" i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Pen Susceptibility by Region, 2010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8D4842-4A4A-4C16-8EE6-4BB64DA20931}" type="slidenum">
              <a:rPr lang="en-US" sz="1800" smtClean="0"/>
              <a:pPr/>
              <a:t>42</a:t>
            </a:fld>
            <a:endParaRPr lang="en-US" sz="1800" dirty="0" smtClean="0"/>
          </a:p>
        </p:txBody>
      </p:sp>
      <p:graphicFrame>
        <p:nvGraphicFramePr>
          <p:cNvPr id="7170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206625" y="1647825"/>
          <a:ext cx="5189538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Document" r:id="rId4" imgW="4519929" imgH="4326000" progId="Word.Document.8">
                  <p:embed/>
                </p:oleObj>
              </mc:Choice>
              <mc:Fallback>
                <p:oleObj name="Document" r:id="rId4" imgW="4519929" imgH="4326000" progId="Word.Document.8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647825"/>
                        <a:ext cx="5189538" cy="496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061EDC-C63C-4EAF-8D37-4DFF057B7C7A}" type="slidenum">
              <a:rPr lang="en-US" sz="1800" smtClean="0"/>
              <a:pPr/>
              <a:t>43</a:t>
            </a:fld>
            <a:endParaRPr lang="en-US" sz="1800" dirty="0" smtClean="0"/>
          </a:p>
        </p:txBody>
      </p:sp>
      <p:graphicFrame>
        <p:nvGraphicFramePr>
          <p:cNvPr id="8194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0" y="496888"/>
          <a:ext cx="9286875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Document" r:id="rId4" imgW="5955942" imgH="3478394" progId="Word.Document.8">
                  <p:embed/>
                </p:oleObj>
              </mc:Choice>
              <mc:Fallback>
                <p:oleObj name="Document" r:id="rId4" imgW="5955942" imgH="3478394" progId="Word.Document.8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6888"/>
                        <a:ext cx="9286875" cy="542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CA2CC-BEBE-4E78-B08E-F547B56D0246}" type="slidenum">
              <a:rPr lang="en-US" sz="1800" smtClean="0"/>
              <a:pPr>
                <a:defRPr/>
              </a:pPr>
              <a:t>44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CA2CC-BEBE-4E78-B08E-F547B56D0246}" type="slidenum">
              <a:rPr lang="en-US" sz="1800" smtClean="0"/>
              <a:pPr>
                <a:defRPr/>
              </a:pPr>
              <a:t>45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150920"/>
            <a:ext cx="8629095" cy="1322773"/>
          </a:xfrm>
        </p:spPr>
        <p:txBody>
          <a:bodyPr/>
          <a:lstStyle/>
          <a:p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meningitidis</a:t>
            </a:r>
            <a:r>
              <a:rPr lang="en-US" sz="4400" i="1" dirty="0" smtClean="0"/>
              <a:t>- </a:t>
            </a:r>
            <a:r>
              <a:rPr lang="en-US" sz="4400" dirty="0" smtClean="0"/>
              <a:t>WSLH </a:t>
            </a:r>
            <a:r>
              <a:rPr lang="en-US" sz="4400" i="1" dirty="0" smtClean="0"/>
              <a:t> </a:t>
            </a:r>
            <a:r>
              <a:rPr lang="en-US" sz="4400" dirty="0" smtClean="0"/>
              <a:t>Resistance Surveillance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WSLH surveillance (E Test)</a:t>
            </a:r>
          </a:p>
          <a:p>
            <a:pPr lvl="1"/>
            <a:r>
              <a:rPr lang="en-US" dirty="0" smtClean="0"/>
              <a:t>Penicillin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Azythromycin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/>
              <a:t>Rifampin</a:t>
            </a:r>
            <a:endParaRPr lang="en-US" dirty="0" smtClean="0"/>
          </a:p>
          <a:p>
            <a:pPr lvl="1"/>
            <a:r>
              <a:rPr lang="en-US" dirty="0" err="1" smtClean="0"/>
              <a:t>Minocycline</a:t>
            </a:r>
            <a:endParaRPr lang="en-US" dirty="0" smtClean="0"/>
          </a:p>
          <a:p>
            <a:pPr lvl="1"/>
            <a:r>
              <a:rPr lang="en-US" dirty="0" smtClean="0"/>
              <a:t>Ciprofloxacin</a:t>
            </a:r>
          </a:p>
          <a:p>
            <a:pPr lvl="1"/>
            <a:r>
              <a:rPr lang="en-US" dirty="0" err="1" smtClean="0"/>
              <a:t>Ceftriaxone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46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676275" y="5351646"/>
            <a:ext cx="7877175" cy="8758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Routine AST by clinical laboratories is not necessary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8B4E05-9322-49E4-9434-06FE302665D7}" type="slidenum">
              <a:rPr lang="en-US" sz="1800" smtClean="0"/>
              <a:pPr/>
              <a:t>47</a:t>
            </a:fld>
            <a:endParaRPr lang="en-US" sz="1800" dirty="0" smtClean="0"/>
          </a:p>
        </p:txBody>
      </p:sp>
      <p:pic>
        <p:nvPicPr>
          <p:cNvPr id="32772" name="Picture 5" descr="BS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169988"/>
            <a:ext cx="55784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143125" y="254000"/>
            <a:ext cx="4892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>
                <a:solidFill>
                  <a:srgbClr val="FF0000"/>
                </a:solidFill>
              </a:rPr>
              <a:t>WORK SAFELY!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Antibiotics with CLSI Interpretations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62050" y="2435191"/>
            <a:ext cx="7524750" cy="352428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N. </a:t>
            </a:r>
            <a:r>
              <a:rPr lang="en-US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meningitidis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treatment: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Penicillin--------MIC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Ampicillin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-------MIC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Cefotaxime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Ceftriaxone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----”S”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Meropenem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-------------------”S”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Choramphenicol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---DD or MIC</a:t>
            </a:r>
          </a:p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5A9EC2-976C-4C9B-B8BA-8D0EEA012DF8}" type="slidenum">
              <a:rPr lang="en-US" sz="1800" smtClean="0"/>
              <a:pPr/>
              <a:t>48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55638" y="182880"/>
            <a:ext cx="7877175" cy="1482291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Antibiotics with CLSI Interpretations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94636" y="1806575"/>
            <a:ext cx="8292164" cy="4152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 Prophylaxis of 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N. </a:t>
            </a:r>
            <a:r>
              <a:rPr lang="en-US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meningitidis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contacts</a:t>
            </a: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Rifampin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----DD and MIC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Ciproloxacin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---DD and MIC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Levolfloxacin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---MIC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Minocycline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—”S”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Azithromycin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---”S” only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Sulfisoxazole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---MIC only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SXT---Predictive for sulfonamides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F73A38-0B5C-4ADC-8603-C059EB7BCD6B}" type="slidenum">
              <a:rPr lang="en-US" sz="1800" smtClean="0"/>
              <a:pPr/>
              <a:t>49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0371"/>
            <a:ext cx="7877175" cy="1034143"/>
          </a:xfrm>
        </p:spPr>
        <p:txBody>
          <a:bodyPr/>
          <a:lstStyle/>
          <a:p>
            <a:r>
              <a:rPr lang="en-US" sz="4400" dirty="0" smtClean="0"/>
              <a:t>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78486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A “Superbug” is defined as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’75 </a:t>
            </a:r>
            <a:r>
              <a:rPr lang="en-US" dirty="0" err="1" smtClean="0">
                <a:solidFill>
                  <a:schemeClr val="tx1"/>
                </a:solidFill>
              </a:rPr>
              <a:t>souped</a:t>
            </a:r>
            <a:r>
              <a:rPr lang="en-US" dirty="0" smtClean="0">
                <a:solidFill>
                  <a:schemeClr val="tx1"/>
                </a:solidFill>
              </a:rPr>
              <a:t>-up VW Beetle you cruised around in while in college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star performer in a flea circus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Pandemic influenza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A strain of bacteria resistant to most available antibiotics for its treatment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All 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</a:t>
            </a:fld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55638" y="240632"/>
            <a:ext cx="7877175" cy="1242093"/>
          </a:xfrm>
        </p:spPr>
        <p:txBody>
          <a:bodyPr/>
          <a:lstStyle/>
          <a:p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N.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meningitidis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AST Methods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Broth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microdilution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CAMHB with 2-5%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lysed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horse blood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Incubate 35C in 5%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20-24 hr</a:t>
            </a:r>
            <a:endParaRPr lang="en-US" baseline="-250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Agar dilution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Disk diffusion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E-test</a:t>
            </a:r>
          </a:p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5B25E8-EF99-412B-8618-C2FCA961B555}" type="slidenum">
              <a:rPr lang="en-US" sz="1800" smtClean="0"/>
              <a:pPr/>
              <a:t>50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55638" y="279133"/>
            <a:ext cx="7877175" cy="1203592"/>
          </a:xfrm>
        </p:spPr>
        <p:txBody>
          <a:bodyPr/>
          <a:lstStyle/>
          <a:p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N.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meningitidis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AST Procedures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Direct colony suspension in saline of overnight growth from Choc agar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CAMHB with 2-5%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lysed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horse blood for broth dilution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MHA supplemented with 5% sheep blood for agar dilution, DD, and E-test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Incubate 35C in 5% CO</a:t>
            </a:r>
            <a:r>
              <a:rPr lang="en-US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20-24 hr</a:t>
            </a:r>
            <a:endParaRPr lang="en-US" baseline="-25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EC7A37-68B9-455B-BB91-603AFB0992E9}" type="slidenum">
              <a:rPr lang="en-US" sz="1800" smtClean="0"/>
              <a:pPr/>
              <a:t>51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609600" y="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CDC ABC 2010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90945" y="683574"/>
          <a:ext cx="6418555" cy="5737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749"/>
                <a:gridCol w="1679749"/>
                <a:gridCol w="1010581"/>
                <a:gridCol w="1037895"/>
                <a:gridCol w="1010581"/>
              </a:tblGrid>
              <a:tr h="2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Antibiotic 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Interpretation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N(%)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MIC</a:t>
                      </a:r>
                      <a:r>
                        <a:rPr lang="en-US" sz="1200" b="1" u="none" strike="noStrike" baseline="-25000">
                          <a:effectLst/>
                        </a:rPr>
                        <a:t>50 </a:t>
                      </a:r>
                      <a:r>
                        <a:rPr lang="en-US" sz="1200" b="1" u="none" strike="noStrike">
                          <a:effectLst/>
                        </a:rPr>
                        <a:t>µg/mL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MIC</a:t>
                      </a:r>
                      <a:r>
                        <a:rPr lang="en-US" sz="1200" b="1" u="none" strike="noStrike" baseline="-25000">
                          <a:effectLst/>
                        </a:rPr>
                        <a:t>90 </a:t>
                      </a:r>
                      <a:r>
                        <a:rPr lang="en-US" sz="1200" b="1" u="none" strike="noStrike">
                          <a:effectLst/>
                        </a:rPr>
                        <a:t>µg/mL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smtClean="0">
                          <a:effectLst/>
                        </a:rPr>
                        <a:t>Ceftriaxone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Susceptible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Non 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Cefotaxime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Susceptible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Non 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Meropenem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≤0.015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Non 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Ciprofloxacin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 (100)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≤0.008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Intermediate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Resistant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Penicillin 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66 (82.5)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Intermediate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13 (16.25)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Resistant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 (1.25)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Ampicillin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68 (85)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Intermediate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11 (13.75)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Resistant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 (1.25)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Rifampin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Intermediate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Resistant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Azithromycin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Non Susceptible 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Minocycline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 (100)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Non Susceptible 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0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Chloramphenicol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Susceptible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79 (98.75)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Intermediate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 (1.25)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Resistant</a:t>
                      </a:r>
                      <a:endParaRPr lang="en-US" sz="1200" b="1" i="0" u="none" strike="noStrike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292526"/>
                        </a:solidFill>
                        <a:effectLst/>
                        <a:latin typeface="Arial"/>
                      </a:endParaRPr>
                    </a:p>
                  </a:txBody>
                  <a:tcPr marL="6375" marR="6375" marT="6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010" name="Straight Arrow Connector 5"/>
          <p:cNvCxnSpPr>
            <a:cxnSpLocks noChangeShapeType="1"/>
          </p:cNvCxnSpPr>
          <p:nvPr/>
        </p:nvCxnSpPr>
        <p:spPr bwMode="auto">
          <a:xfrm>
            <a:off x="6013527" y="4216231"/>
            <a:ext cx="2992437" cy="12255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/>
          </a:ln>
        </p:spPr>
      </p:cxnSp>
      <p:cxnSp>
        <p:nvCxnSpPr>
          <p:cNvPr id="38011" name="Straight Arrow Connector 8"/>
          <p:cNvCxnSpPr>
            <a:cxnSpLocks noChangeShapeType="1"/>
          </p:cNvCxnSpPr>
          <p:nvPr/>
        </p:nvCxnSpPr>
        <p:spPr bwMode="auto">
          <a:xfrm>
            <a:off x="6015870" y="3537906"/>
            <a:ext cx="2992437" cy="12255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/>
          </a:ln>
        </p:spPr>
      </p:cxnSp>
      <p:cxnSp>
        <p:nvCxnSpPr>
          <p:cNvPr id="38012" name="Straight Arrow Connector 9"/>
          <p:cNvCxnSpPr>
            <a:cxnSpLocks noChangeShapeType="1"/>
          </p:cNvCxnSpPr>
          <p:nvPr/>
        </p:nvCxnSpPr>
        <p:spPr bwMode="auto">
          <a:xfrm>
            <a:off x="6029618" y="6133206"/>
            <a:ext cx="2992437" cy="12255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38013" name="TextBox 10"/>
          <p:cNvSpPr txBox="1">
            <a:spLocks noChangeArrowheads="1"/>
          </p:cNvSpPr>
          <p:nvPr/>
        </p:nvSpPr>
        <p:spPr bwMode="auto">
          <a:xfrm>
            <a:off x="124287" y="5388745"/>
            <a:ext cx="16601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Courtesy of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Amanda Cohn</a:t>
            </a: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CDC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CA2CC-BEBE-4E78-B08E-F547B56D0246}" type="slidenum">
              <a:rPr lang="en-US" sz="1800" smtClean="0"/>
              <a:pPr>
                <a:defRPr/>
              </a:pPr>
              <a:t>52</a:t>
            </a:fld>
            <a:endParaRPr lang="en-US" sz="1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55638" y="202131"/>
            <a:ext cx="7877175" cy="1280594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Resistance to Ciprofloxacin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2013" y="1520792"/>
            <a:ext cx="8224787" cy="482225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2007/2008---4 cases of 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N. </a:t>
            </a:r>
            <a:r>
              <a:rPr lang="en-US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meningitidis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 to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Cipro</a:t>
            </a: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2 cases of meningitis in MN 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1 case of meningitis in N. Dakota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1 pt from CA with pneumonia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Blood isolate R to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Cipro</a:t>
            </a: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 has not seen any non-susceptible 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N. </a:t>
            </a:r>
            <a:r>
              <a:rPr lang="en-US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meningitidis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isolates</a:t>
            </a: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other than sporadic Penicillin intermediate/resistance to date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2A7941-A2EB-4529-B1B8-2C8EF6248FA6}" type="slidenum">
              <a:rPr lang="en-US" sz="1800" smtClean="0"/>
              <a:pPr/>
              <a:t>53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9486"/>
            <a:ext cx="7877175" cy="1012371"/>
          </a:xfrm>
        </p:spPr>
        <p:txBody>
          <a:bodyPr/>
          <a:lstStyle/>
          <a:p>
            <a:r>
              <a:rPr lang="en-US" sz="4400" dirty="0" smtClean="0"/>
              <a:t>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60714"/>
            <a:ext cx="7524750" cy="459876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“NARMS” stands for: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A. National Antimicrobial Resistance Monitoring and Surveillance Network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B. Nuclear ARMS race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C. Not Able to Read any More Slides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D. Not Answering, Really need More Sleep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E. All of the above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54</a:t>
            </a:fld>
            <a:endParaRPr lang="en-US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08373"/>
            <a:ext cx="7877175" cy="1074352"/>
          </a:xfrm>
        </p:spPr>
        <p:txBody>
          <a:bodyPr/>
          <a:lstStyle/>
          <a:p>
            <a:r>
              <a:rPr lang="en-US" sz="4400" dirty="0" smtClean="0"/>
              <a:t>NARMS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491449"/>
            <a:ext cx="7524750" cy="471404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ational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ntimicrobial 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esistance </a:t>
            </a:r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onitoring and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urveillance Network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Annual national surveillance for antimicrobial resistant enteric pathogens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err="1" smtClean="0">
                <a:solidFill>
                  <a:schemeClr val="tx1"/>
                </a:solidFill>
              </a:rPr>
              <a:t>Sensititre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  <a:r>
              <a:rPr lang="en-US" dirty="0" smtClean="0">
                <a:solidFill>
                  <a:schemeClr val="tx1"/>
                </a:solidFill>
              </a:rPr>
              <a:t> broth </a:t>
            </a:r>
            <a:r>
              <a:rPr lang="en-US" dirty="0" err="1" smtClean="0">
                <a:solidFill>
                  <a:schemeClr val="tx1"/>
                </a:solidFill>
              </a:rPr>
              <a:t>microdilution</a:t>
            </a:r>
            <a:r>
              <a:rPr lang="en-US" dirty="0" smtClean="0">
                <a:solidFill>
                  <a:schemeClr val="tx1"/>
                </a:solidFill>
              </a:rPr>
              <a:t> method (Trek Diagnostics)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Target enteric bacterial pathogens implicated in </a:t>
            </a:r>
            <a:r>
              <a:rPr lang="en-US" dirty="0" err="1" smtClean="0">
                <a:solidFill>
                  <a:schemeClr val="tx1"/>
                </a:solidFill>
              </a:rPr>
              <a:t>foodborne</a:t>
            </a:r>
            <a:r>
              <a:rPr lang="en-US" dirty="0" smtClean="0">
                <a:solidFill>
                  <a:schemeClr val="tx1"/>
                </a:solidFill>
              </a:rPr>
              <a:t> diseases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55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186"/>
            <a:ext cx="8229600" cy="949911"/>
          </a:xfrm>
        </p:spPr>
        <p:txBody>
          <a:bodyPr/>
          <a:lstStyle/>
          <a:p>
            <a:r>
              <a:rPr lang="en-US" sz="4400" dirty="0" smtClean="0"/>
              <a:t>NARMS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1154097"/>
            <a:ext cx="8242917" cy="594804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Standard Antimicrobial Test Panel: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17577"/>
            <a:ext cx="4040188" cy="4447712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Amikacin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Ampicillin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Amoxicillin-</a:t>
            </a:r>
            <a:r>
              <a:rPr lang="en-US" sz="2800" dirty="0" err="1" smtClean="0">
                <a:solidFill>
                  <a:schemeClr val="tx1"/>
                </a:solidFill>
              </a:rPr>
              <a:t>clavulanic</a:t>
            </a:r>
            <a:r>
              <a:rPr lang="en-US" sz="2800" dirty="0" smtClean="0">
                <a:solidFill>
                  <a:schemeClr val="tx1"/>
                </a:solidFill>
              </a:rPr>
              <a:t> acid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Cefoxitin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Ceftiofur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Ceftriaxone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Cephalothin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Chloramphenicol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99822"/>
            <a:ext cx="4041775" cy="422634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Ciprofloxacin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Gentamicin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Kanamycin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Nalidixic</a:t>
            </a:r>
            <a:r>
              <a:rPr lang="en-US" sz="2800" dirty="0" smtClean="0">
                <a:solidFill>
                  <a:schemeClr val="tx1"/>
                </a:solidFill>
              </a:rPr>
              <a:t> acid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Streptomycin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Sulfisoxazole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Trimethoprim-Sulfamethoxazole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Tetracycline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514905"/>
            <a:ext cx="7877175" cy="967820"/>
          </a:xfrm>
        </p:spPr>
        <p:txBody>
          <a:bodyPr/>
          <a:lstStyle/>
          <a:p>
            <a:r>
              <a:rPr lang="en-US" sz="4400" dirty="0" smtClean="0"/>
              <a:t>NARMS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2050" y="1553592"/>
            <a:ext cx="7524750" cy="466965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Resistance Phenotypes of Interest:</a:t>
            </a:r>
          </a:p>
          <a:p>
            <a:pPr lvl="1"/>
            <a:r>
              <a:rPr lang="en-US" dirty="0" smtClean="0"/>
              <a:t>Pan resistance to NARMS panel</a:t>
            </a:r>
          </a:p>
          <a:p>
            <a:pPr lvl="1"/>
            <a:r>
              <a:rPr lang="en-US" dirty="0" smtClean="0"/>
              <a:t>Elevated MIC for 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Ceftiofur</a:t>
            </a:r>
            <a:endParaRPr lang="en-US" dirty="0" smtClean="0"/>
          </a:p>
          <a:p>
            <a:pPr lvl="1"/>
            <a:r>
              <a:rPr lang="en-US" dirty="0" smtClean="0"/>
              <a:t>Elevated MIC for </a:t>
            </a:r>
            <a:r>
              <a:rPr lang="en-US" dirty="0" err="1" smtClean="0"/>
              <a:t>Ceftriaxone</a:t>
            </a:r>
            <a:r>
              <a:rPr lang="en-US" dirty="0" smtClean="0"/>
              <a:t> and/ or </a:t>
            </a:r>
            <a:r>
              <a:rPr lang="en-US" dirty="0" err="1" smtClean="0"/>
              <a:t>Ceftiofur</a:t>
            </a:r>
            <a:r>
              <a:rPr lang="en-US" dirty="0" smtClean="0"/>
              <a:t> with elevated MIC to </a:t>
            </a:r>
            <a:r>
              <a:rPr lang="en-US" dirty="0" err="1" smtClean="0"/>
              <a:t>Nalidixic</a:t>
            </a:r>
            <a:r>
              <a:rPr lang="en-US" dirty="0" smtClean="0"/>
              <a:t> Acid and/ or Ciprofloxacin</a:t>
            </a:r>
          </a:p>
          <a:p>
            <a:pPr lvl="1"/>
            <a:r>
              <a:rPr lang="en-US" dirty="0" err="1" smtClean="0"/>
              <a:t>Fluoroquinolone</a:t>
            </a:r>
            <a:r>
              <a:rPr lang="en-US" dirty="0" smtClean="0"/>
              <a:t> resistance</a:t>
            </a:r>
          </a:p>
          <a:p>
            <a:pPr lvl="1"/>
            <a:r>
              <a:rPr lang="en-US" dirty="0" err="1" smtClean="0"/>
              <a:t>Amikacin</a:t>
            </a:r>
            <a:r>
              <a:rPr lang="en-US" dirty="0" smtClean="0"/>
              <a:t> resistance</a:t>
            </a:r>
          </a:p>
          <a:p>
            <a:pPr lvl="1"/>
            <a:r>
              <a:rPr lang="en-US" dirty="0" err="1" smtClean="0"/>
              <a:t>Macrolide</a:t>
            </a:r>
            <a:r>
              <a:rPr lang="en-US" dirty="0" smtClean="0"/>
              <a:t> resistance (</a:t>
            </a:r>
            <a:r>
              <a:rPr lang="en-US" i="1" dirty="0" smtClean="0"/>
              <a:t>Shigella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53BDD-7174-4419-BDAA-7E0D55D0916F}" type="slidenum">
              <a:rPr lang="en-US" sz="1800" smtClean="0"/>
              <a:pPr>
                <a:defRPr/>
              </a:pPr>
              <a:t>57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26128"/>
            <a:ext cx="7877175" cy="1056597"/>
          </a:xfrm>
        </p:spPr>
        <p:txBody>
          <a:bodyPr/>
          <a:lstStyle/>
          <a:p>
            <a:r>
              <a:rPr lang="en-US" sz="4400" dirty="0" smtClean="0"/>
              <a:t>NARMS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645" y="1500326"/>
            <a:ext cx="7790155" cy="47406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Receive every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isolate of </a:t>
            </a:r>
            <a:r>
              <a:rPr lang="en-US" i="1" dirty="0" smtClean="0">
                <a:solidFill>
                  <a:schemeClr val="tx1"/>
                </a:solidFill>
              </a:rPr>
              <a:t>Salmonella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i="1" dirty="0" smtClean="0">
                <a:solidFill>
                  <a:schemeClr val="tx1"/>
                </a:solidFill>
              </a:rPr>
              <a:t> Shigella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E. coli </a:t>
            </a:r>
            <a:r>
              <a:rPr lang="en-US" dirty="0" smtClean="0">
                <a:solidFill>
                  <a:schemeClr val="tx1"/>
                </a:solidFill>
              </a:rPr>
              <a:t>O157:H7 from participants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Receive every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,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or every </a:t>
            </a:r>
            <a:r>
              <a:rPr lang="en-US" i="1" dirty="0" smtClean="0">
                <a:solidFill>
                  <a:schemeClr val="tx1"/>
                </a:solidFill>
              </a:rPr>
              <a:t>Campylobacter </a:t>
            </a:r>
            <a:r>
              <a:rPr lang="en-US" dirty="0" smtClean="0">
                <a:solidFill>
                  <a:schemeClr val="tx1"/>
                </a:solidFill>
              </a:rPr>
              <a:t>isolate from </a:t>
            </a:r>
            <a:r>
              <a:rPr lang="en-US" dirty="0" err="1" smtClean="0">
                <a:solidFill>
                  <a:schemeClr val="tx1"/>
                </a:solidFill>
              </a:rPr>
              <a:t>FoodNet</a:t>
            </a:r>
            <a:r>
              <a:rPr lang="en-US" dirty="0" smtClean="0">
                <a:solidFill>
                  <a:schemeClr val="tx1"/>
                </a:solidFill>
              </a:rPr>
              <a:t> (enhanced </a:t>
            </a:r>
            <a:r>
              <a:rPr lang="en-US" dirty="0" err="1" smtClean="0">
                <a:solidFill>
                  <a:schemeClr val="tx1"/>
                </a:solidFill>
              </a:rPr>
              <a:t>foodborne</a:t>
            </a:r>
            <a:r>
              <a:rPr lang="en-US" dirty="0" smtClean="0">
                <a:solidFill>
                  <a:schemeClr val="tx1"/>
                </a:solidFill>
              </a:rPr>
              <a:t> disease surveillance) 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Receive every </a:t>
            </a:r>
            <a:r>
              <a:rPr lang="en-US" i="1" dirty="0" smtClean="0">
                <a:solidFill>
                  <a:schemeClr val="tx1"/>
                </a:solidFill>
              </a:rPr>
              <a:t>S. </a:t>
            </a:r>
            <a:r>
              <a:rPr lang="en-US" dirty="0" err="1" smtClean="0">
                <a:solidFill>
                  <a:schemeClr val="tx1"/>
                </a:solidFill>
              </a:rPr>
              <a:t>Typhi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S. </a:t>
            </a:r>
            <a:r>
              <a:rPr lang="en-US" dirty="0" err="1" smtClean="0">
                <a:solidFill>
                  <a:schemeClr val="tx1"/>
                </a:solidFill>
              </a:rPr>
              <a:t>Paratyphi</a:t>
            </a:r>
            <a:r>
              <a:rPr lang="en-US" dirty="0" smtClean="0">
                <a:solidFill>
                  <a:schemeClr val="tx1"/>
                </a:solidFill>
              </a:rPr>
              <a:t> A-C, or </a:t>
            </a:r>
            <a:r>
              <a:rPr lang="en-US" i="1" dirty="0" err="1" smtClean="0">
                <a:solidFill>
                  <a:schemeClr val="tx1"/>
                </a:solidFill>
              </a:rPr>
              <a:t>Vibrio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cholerae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non-</a:t>
            </a:r>
            <a:r>
              <a:rPr lang="en-US" i="1" dirty="0" err="1" smtClean="0">
                <a:solidFill>
                  <a:schemeClr val="tx1"/>
                </a:solidFill>
              </a:rPr>
              <a:t>cholerae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58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83029"/>
            <a:ext cx="7877175" cy="936171"/>
          </a:xfrm>
        </p:spPr>
        <p:txBody>
          <a:bodyPr/>
          <a:lstStyle/>
          <a:p>
            <a:r>
              <a:rPr lang="en-US" sz="4400" dirty="0" smtClean="0"/>
              <a:t>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49830"/>
            <a:ext cx="7524750" cy="498565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Which of the following organisms has different reporting criteria depending upon site of infection?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i="1" dirty="0" smtClean="0">
                <a:solidFill>
                  <a:schemeClr val="tx1"/>
                </a:solidFill>
              </a:rPr>
              <a:t>Salmonella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i="1" dirty="0" err="1" smtClean="0">
                <a:solidFill>
                  <a:schemeClr val="tx1"/>
                </a:solidFill>
              </a:rPr>
              <a:t>Shigella</a:t>
            </a:r>
            <a:endParaRPr lang="en-US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i="1" dirty="0" smtClean="0">
                <a:solidFill>
                  <a:schemeClr val="tx1"/>
                </a:solidFill>
              </a:rPr>
              <a:t>E. coli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D. </a:t>
            </a:r>
            <a:r>
              <a:rPr lang="en-US" i="1" dirty="0" smtClean="0">
                <a:solidFill>
                  <a:schemeClr val="tx1"/>
                </a:solidFill>
              </a:rPr>
              <a:t>Campylobacter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E. All of the above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59</a:t>
            </a:fld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7877175" cy="1177925"/>
          </a:xfrm>
        </p:spPr>
        <p:txBody>
          <a:bodyPr/>
          <a:lstStyle/>
          <a:p>
            <a:r>
              <a:rPr lang="en-US" sz="4400" dirty="0" smtClean="0"/>
              <a:t>Emerging “Superbugs”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534886"/>
            <a:ext cx="7524750" cy="47244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Staphylococcus </a:t>
            </a:r>
            <a:r>
              <a:rPr lang="en-US" i="1" dirty="0" err="1" smtClean="0">
                <a:solidFill>
                  <a:schemeClr val="tx1"/>
                </a:solidFill>
              </a:rPr>
              <a:t>aureus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Streptococcus </a:t>
            </a:r>
            <a:r>
              <a:rPr lang="en-US" i="1" dirty="0" err="1" smtClean="0">
                <a:solidFill>
                  <a:schemeClr val="tx1"/>
                </a:solidFill>
              </a:rPr>
              <a:t>pneumoniae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Enterococcus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species</a:t>
            </a:r>
          </a:p>
          <a:p>
            <a:r>
              <a:rPr lang="en-US" i="1" dirty="0" err="1" smtClean="0">
                <a:solidFill>
                  <a:schemeClr val="tx1"/>
                </a:solidFill>
              </a:rPr>
              <a:t>Acinetobacter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baumannii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Klebsiella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pneumoniae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Pseudomonas </a:t>
            </a:r>
            <a:r>
              <a:rPr lang="en-US" i="1" dirty="0" err="1" smtClean="0">
                <a:solidFill>
                  <a:schemeClr val="tx1"/>
                </a:solidFill>
              </a:rPr>
              <a:t>aeruginosa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NDM-1 and ESBL </a:t>
            </a:r>
            <a:r>
              <a:rPr lang="en-US" dirty="0" err="1" smtClean="0">
                <a:solidFill>
                  <a:schemeClr val="tx1"/>
                </a:solidFill>
              </a:rPr>
              <a:t>Enterobacteriaceae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MDR- and XDR-TB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0"/>
            <a:ext cx="7877175" cy="1262743"/>
          </a:xfrm>
        </p:spPr>
        <p:txBody>
          <a:bodyPr/>
          <a:lstStyle/>
          <a:p>
            <a:r>
              <a:rPr lang="en-US" sz="4000" smtClean="0"/>
              <a:t>Clinically Relevant </a:t>
            </a:r>
            <a:r>
              <a:rPr lang="en-US" sz="4000" dirty="0" smtClean="0"/>
              <a:t>Antibiotics-</a:t>
            </a:r>
            <a:r>
              <a:rPr lang="en-US" sz="4000" i="1" dirty="0" smtClean="0"/>
              <a:t>Salmonella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38" y="1251857"/>
            <a:ext cx="8145262" cy="5148943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Intestinal</a:t>
            </a:r>
            <a:r>
              <a:rPr lang="en-US" dirty="0" smtClean="0">
                <a:solidFill>
                  <a:schemeClr val="tx1"/>
                </a:solidFill>
              </a:rPr>
              <a:t> infections</a:t>
            </a:r>
          </a:p>
          <a:p>
            <a:pPr lvl="1"/>
            <a:r>
              <a:rPr lang="en-US" dirty="0" smtClean="0"/>
              <a:t>Ciprofloxacin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Ampicillin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SXT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err="1" smtClean="0">
                <a:solidFill>
                  <a:schemeClr val="tx1"/>
                </a:solidFill>
              </a:rPr>
              <a:t>Extraintestinal</a:t>
            </a:r>
            <a:r>
              <a:rPr lang="en-US" dirty="0" smtClean="0">
                <a:solidFill>
                  <a:schemeClr val="tx1"/>
                </a:solidFill>
              </a:rPr>
              <a:t> infections</a:t>
            </a:r>
          </a:p>
          <a:p>
            <a:pPr lvl="1"/>
            <a:r>
              <a:rPr lang="en-US" dirty="0" smtClean="0"/>
              <a:t>Ciprofloxacin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Ampicillin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SXT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Ceftriaxone</a:t>
            </a:r>
            <a:r>
              <a:rPr lang="en-US" dirty="0" smtClean="0">
                <a:solidFill>
                  <a:srgbClr val="FF0000"/>
                </a:solidFill>
              </a:rPr>
              <a:t> (third generation cephalosporin)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Chloramphenicol</a:t>
            </a:r>
            <a:r>
              <a:rPr lang="en-US" dirty="0" smtClean="0">
                <a:solidFill>
                  <a:srgbClr val="FF0000"/>
                </a:solidFill>
              </a:rPr>
              <a:t> (if requested)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60</a:t>
            </a:fld>
            <a:endParaRPr lang="en-US" sz="1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453"/>
            <a:ext cx="7877175" cy="807868"/>
          </a:xfrm>
        </p:spPr>
        <p:txBody>
          <a:bodyPr/>
          <a:lstStyle/>
          <a:p>
            <a:r>
              <a:rPr lang="en-US" sz="4400" i="1" dirty="0" smtClean="0"/>
              <a:t>Salmonella </a:t>
            </a:r>
            <a:r>
              <a:rPr lang="en-US" sz="4400" dirty="0" smtClean="0"/>
              <a:t>Resistance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269506"/>
            <a:ext cx="7858125" cy="49598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Resistance of interest (2002-2010 WI):</a:t>
            </a:r>
          </a:p>
          <a:p>
            <a:pPr lvl="1"/>
            <a:r>
              <a:rPr lang="en-US" dirty="0" smtClean="0"/>
              <a:t>49% </a:t>
            </a:r>
            <a:r>
              <a:rPr lang="en-US" i="1" dirty="0" smtClean="0"/>
              <a:t>S. </a:t>
            </a:r>
            <a:r>
              <a:rPr lang="en-US" dirty="0" err="1" smtClean="0"/>
              <a:t>Typhi</a:t>
            </a:r>
            <a:r>
              <a:rPr lang="en-US" dirty="0" smtClean="0"/>
              <a:t> resistant to </a:t>
            </a:r>
            <a:r>
              <a:rPr lang="en-US" dirty="0" err="1" smtClean="0"/>
              <a:t>Nalidixic</a:t>
            </a:r>
            <a:r>
              <a:rPr lang="en-US" dirty="0" smtClean="0"/>
              <a:t> Acid; No Ciprofloxacin resistance detected</a:t>
            </a:r>
          </a:p>
          <a:p>
            <a:pPr lvl="1"/>
            <a:r>
              <a:rPr lang="en-US" dirty="0" smtClean="0"/>
              <a:t>3% non-</a:t>
            </a:r>
            <a:r>
              <a:rPr lang="en-US" dirty="0" err="1" smtClean="0"/>
              <a:t>typhoidal</a:t>
            </a:r>
            <a:r>
              <a:rPr lang="en-US" dirty="0" smtClean="0"/>
              <a:t> </a:t>
            </a:r>
            <a:r>
              <a:rPr lang="en-US" i="1" dirty="0" smtClean="0"/>
              <a:t>Salmonella </a:t>
            </a:r>
            <a:r>
              <a:rPr lang="en-US" dirty="0" smtClean="0"/>
              <a:t>resistant to </a:t>
            </a:r>
            <a:r>
              <a:rPr lang="en-US" dirty="0" err="1" smtClean="0"/>
              <a:t>Nalidixic</a:t>
            </a:r>
            <a:r>
              <a:rPr lang="en-US" dirty="0" smtClean="0"/>
              <a:t> Acid; No Ciprofloxacin resistance detected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12% non-</a:t>
            </a:r>
            <a:r>
              <a:rPr lang="en-US" dirty="0" err="1" smtClean="0">
                <a:solidFill>
                  <a:schemeClr val="tx1"/>
                </a:solidFill>
              </a:rPr>
              <a:t>typhoidal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Salmonella </a:t>
            </a:r>
            <a:r>
              <a:rPr lang="en-US" dirty="0" smtClean="0">
                <a:solidFill>
                  <a:schemeClr val="tx1"/>
                </a:solidFill>
              </a:rPr>
              <a:t>resistant to </a:t>
            </a:r>
            <a:r>
              <a:rPr lang="en-US" dirty="0" err="1" smtClean="0">
                <a:solidFill>
                  <a:schemeClr val="tx1"/>
                </a:solidFill>
              </a:rPr>
              <a:t>Ampicillin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 8% non-</a:t>
            </a:r>
            <a:r>
              <a:rPr lang="en-US" dirty="0" err="1" smtClean="0"/>
              <a:t>typhoidal</a:t>
            </a:r>
            <a:r>
              <a:rPr lang="en-US" dirty="0" smtClean="0"/>
              <a:t> </a:t>
            </a:r>
            <a:r>
              <a:rPr lang="en-US" i="1" dirty="0" smtClean="0"/>
              <a:t>Salmonella </a:t>
            </a:r>
            <a:r>
              <a:rPr lang="en-US" dirty="0" smtClean="0"/>
              <a:t>resistant to </a:t>
            </a:r>
            <a:r>
              <a:rPr lang="en-US" dirty="0" err="1" smtClean="0"/>
              <a:t>Ceftriaxone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61</a:t>
            </a:fld>
            <a:endParaRPr lang="en-US" sz="1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8" y="195309"/>
            <a:ext cx="8412480" cy="1287416"/>
          </a:xfrm>
        </p:spPr>
        <p:txBody>
          <a:bodyPr/>
          <a:lstStyle/>
          <a:p>
            <a:r>
              <a:rPr lang="en-US" sz="4400" i="1" dirty="0" smtClean="0"/>
              <a:t>Salmonella </a:t>
            </a:r>
            <a:r>
              <a:rPr lang="en-US" sz="4400" dirty="0" smtClean="0"/>
              <a:t>Resistance- Amp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1182" y="1455738"/>
          <a:ext cx="8025618" cy="45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62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0" y="0"/>
            <a:ext cx="8609428" cy="1482725"/>
          </a:xfrm>
        </p:spPr>
        <p:txBody>
          <a:bodyPr/>
          <a:lstStyle/>
          <a:p>
            <a:r>
              <a:rPr lang="en-US" sz="4400" i="1" dirty="0" smtClean="0"/>
              <a:t>Salmonella </a:t>
            </a:r>
            <a:r>
              <a:rPr lang="en-US" sz="4400" dirty="0" smtClean="0"/>
              <a:t>Resistance- </a:t>
            </a:r>
            <a:r>
              <a:rPr lang="en-US" sz="4400" dirty="0" err="1" smtClean="0"/>
              <a:t>Cipro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6413" y="1806575"/>
          <a:ext cx="8180387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63</a:t>
            </a:fld>
            <a:endParaRPr lang="en-US" sz="1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39151"/>
            <a:ext cx="8398412" cy="1243574"/>
          </a:xfrm>
        </p:spPr>
        <p:txBody>
          <a:bodyPr/>
          <a:lstStyle/>
          <a:p>
            <a:r>
              <a:rPr lang="en-US" sz="4400" i="1" dirty="0" smtClean="0"/>
              <a:t>Salmonella </a:t>
            </a:r>
            <a:r>
              <a:rPr lang="en-US" sz="4400" dirty="0" smtClean="0"/>
              <a:t>Resistance- SXT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6413" y="1806575"/>
          <a:ext cx="8180387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64</a:t>
            </a:fld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96948"/>
            <a:ext cx="8651631" cy="1285777"/>
          </a:xfrm>
        </p:spPr>
        <p:txBody>
          <a:bodyPr/>
          <a:lstStyle/>
          <a:p>
            <a:r>
              <a:rPr lang="en-US" sz="4400" i="1" dirty="0" smtClean="0"/>
              <a:t>Salmonella </a:t>
            </a:r>
            <a:r>
              <a:rPr lang="en-US" sz="4400" dirty="0" smtClean="0"/>
              <a:t>Resistance- </a:t>
            </a:r>
            <a:r>
              <a:rPr lang="en-US" sz="4400" dirty="0" err="1" smtClean="0"/>
              <a:t>Chlor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4988" y="1806575"/>
          <a:ext cx="8151812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65</a:t>
            </a:fld>
            <a:endParaRPr lang="en-US" sz="1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77553"/>
            <a:ext cx="7877175" cy="905523"/>
          </a:xfrm>
        </p:spPr>
        <p:txBody>
          <a:bodyPr/>
          <a:lstStyle/>
          <a:p>
            <a:r>
              <a:rPr lang="en-US" sz="4400" i="1" dirty="0" smtClean="0"/>
              <a:t>Shigella </a:t>
            </a:r>
            <a:r>
              <a:rPr lang="en-US" sz="4400" dirty="0" smtClean="0"/>
              <a:t>sp. Resistance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123950"/>
            <a:ext cx="8166295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Routinely reportable antimicrobials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Ampicillin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Ciprofloxacin (</a:t>
            </a:r>
            <a:r>
              <a:rPr lang="en-US" dirty="0" err="1" smtClean="0"/>
              <a:t>fluoroquinolone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SXT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Treatment not normally recommended but may be employed to shorten duration if illness or decrease infectious shedding in daycares or schools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MDR strains of </a:t>
            </a:r>
            <a:r>
              <a:rPr lang="en-US" i="1" dirty="0" smtClean="0">
                <a:solidFill>
                  <a:schemeClr val="tx1"/>
                </a:solidFill>
              </a:rPr>
              <a:t>Shigella </a:t>
            </a:r>
            <a:r>
              <a:rPr lang="en-US" dirty="0" smtClean="0">
                <a:solidFill>
                  <a:schemeClr val="tx1"/>
                </a:solidFill>
              </a:rPr>
              <a:t>have been on the rise in the U.S. (Amp + SXT)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19075"/>
            <a:ext cx="7877175" cy="1263650"/>
          </a:xfrm>
        </p:spPr>
        <p:txBody>
          <a:bodyPr/>
          <a:lstStyle/>
          <a:p>
            <a:r>
              <a:rPr lang="en-US" sz="4400" i="1" dirty="0" smtClean="0"/>
              <a:t>Shigella </a:t>
            </a:r>
            <a:r>
              <a:rPr lang="en-US" sz="4400" dirty="0" smtClean="0"/>
              <a:t>sp. Resistance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524000"/>
            <a:ext cx="8134350" cy="46005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Resistance of interest (2002-2010- WI)</a:t>
            </a:r>
          </a:p>
          <a:p>
            <a:pPr lvl="1"/>
            <a:r>
              <a:rPr lang="en-US" dirty="0" smtClean="0"/>
              <a:t>60% of </a:t>
            </a:r>
            <a:r>
              <a:rPr lang="en-US" i="1" dirty="0" smtClean="0"/>
              <a:t>Shigella </a:t>
            </a:r>
            <a:r>
              <a:rPr lang="en-US" dirty="0" smtClean="0"/>
              <a:t>sp. resistant to </a:t>
            </a:r>
            <a:r>
              <a:rPr lang="en-US" dirty="0" err="1" smtClean="0"/>
              <a:t>Ampicillin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30% </a:t>
            </a:r>
            <a:r>
              <a:rPr lang="en-US" dirty="0" smtClean="0"/>
              <a:t>of </a:t>
            </a:r>
            <a:r>
              <a:rPr lang="en-US" i="1" dirty="0" smtClean="0"/>
              <a:t>Shigella </a:t>
            </a:r>
            <a:r>
              <a:rPr lang="en-US" dirty="0" smtClean="0"/>
              <a:t>sp. resistant to SXT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1% </a:t>
            </a:r>
            <a:r>
              <a:rPr lang="en-US" dirty="0" smtClean="0"/>
              <a:t>of </a:t>
            </a:r>
            <a:r>
              <a:rPr lang="en-US" i="1" dirty="0" smtClean="0"/>
              <a:t>Shigella </a:t>
            </a:r>
            <a:r>
              <a:rPr lang="en-US" dirty="0" smtClean="0"/>
              <a:t>sp. resistant to </a:t>
            </a:r>
            <a:r>
              <a:rPr lang="en-US" dirty="0" err="1" smtClean="0"/>
              <a:t>Ceftriaxone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Ciprofloxacin resistance detected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8% of WI </a:t>
            </a:r>
            <a:r>
              <a:rPr lang="en-US" i="1" dirty="0" smtClean="0">
                <a:solidFill>
                  <a:schemeClr val="tx1"/>
                </a:solidFill>
              </a:rPr>
              <a:t>Shigella </a:t>
            </a:r>
            <a:r>
              <a:rPr lang="en-US" dirty="0" smtClean="0">
                <a:solidFill>
                  <a:schemeClr val="tx1"/>
                </a:solidFill>
              </a:rPr>
              <a:t>sp. isolates (2002-2010) were </a:t>
            </a:r>
            <a:r>
              <a:rPr lang="en-US" dirty="0" err="1" smtClean="0">
                <a:solidFill>
                  <a:schemeClr val="tx1"/>
                </a:solidFill>
              </a:rPr>
              <a:t>Ampicillin</a:t>
            </a:r>
            <a:r>
              <a:rPr lang="en-US" dirty="0" smtClean="0">
                <a:solidFill>
                  <a:schemeClr val="tx1"/>
                </a:solidFill>
              </a:rPr>
              <a:t> and SXT resistant (MDR)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67</a:t>
            </a:fld>
            <a:endParaRPr lang="en-US" sz="1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92963"/>
            <a:ext cx="8401050" cy="1189762"/>
          </a:xfrm>
        </p:spPr>
        <p:txBody>
          <a:bodyPr/>
          <a:lstStyle/>
          <a:p>
            <a:r>
              <a:rPr lang="en-US" sz="4400" i="1" dirty="0" smtClean="0"/>
              <a:t>Shigella </a:t>
            </a:r>
            <a:r>
              <a:rPr lang="en-US" sz="4400" dirty="0" smtClean="0"/>
              <a:t>Resistance- Amp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806575"/>
          <a:ext cx="752475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68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123825"/>
            <a:ext cx="8448674" cy="1358900"/>
          </a:xfrm>
        </p:spPr>
        <p:txBody>
          <a:bodyPr/>
          <a:lstStyle/>
          <a:p>
            <a:r>
              <a:rPr lang="en-US" sz="4400" i="1" dirty="0" smtClean="0"/>
              <a:t>Shigella </a:t>
            </a:r>
            <a:r>
              <a:rPr lang="en-US" sz="4400" dirty="0" smtClean="0"/>
              <a:t>Resistance- </a:t>
            </a:r>
            <a:r>
              <a:rPr lang="en-US" sz="4400" dirty="0" err="1" smtClean="0"/>
              <a:t>Cipro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806575"/>
          <a:ext cx="752475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69</a:t>
            </a:fld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"/>
            <a:ext cx="7877175" cy="1077686"/>
          </a:xfrm>
        </p:spPr>
        <p:txBody>
          <a:bodyPr/>
          <a:lstStyle/>
          <a:p>
            <a:r>
              <a:rPr lang="en-US" sz="4400" dirty="0" smtClean="0"/>
              <a:t>Resistance Mechanisms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143000"/>
            <a:ext cx="8251371" cy="524691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Alteration of antibiotic binding site(s)</a:t>
            </a:r>
          </a:p>
          <a:p>
            <a:pPr lvl="1"/>
            <a:r>
              <a:rPr lang="en-US" dirty="0" smtClean="0"/>
              <a:t>Penicillin binding protein (PBP)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Modification/ inactivation of antibiotic</a:t>
            </a:r>
          </a:p>
          <a:p>
            <a:pPr lvl="1"/>
            <a:r>
              <a:rPr lang="en-US" dirty="0" smtClean="0"/>
              <a:t>Production of enzymes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Changes in metabolic pathways</a:t>
            </a:r>
          </a:p>
          <a:p>
            <a:pPr lvl="1"/>
            <a:r>
              <a:rPr lang="en-US" dirty="0" smtClean="0"/>
              <a:t>Ability to utilize alternative synthetic precursors than those affected by antibiotics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Adaptations in bacterial cell surfaces</a:t>
            </a:r>
          </a:p>
          <a:p>
            <a:pPr lvl="1"/>
            <a:r>
              <a:rPr lang="en-US" dirty="0" smtClean="0"/>
              <a:t>Decrease in permeability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of efflux/reflux pumps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209550"/>
            <a:ext cx="8372474" cy="1273175"/>
          </a:xfrm>
        </p:spPr>
        <p:txBody>
          <a:bodyPr/>
          <a:lstStyle/>
          <a:p>
            <a:r>
              <a:rPr lang="en-US" sz="4400" i="1" dirty="0" smtClean="0"/>
              <a:t>Shigella </a:t>
            </a:r>
            <a:r>
              <a:rPr lang="en-US" sz="4400" dirty="0" smtClean="0"/>
              <a:t>Resistance- SXT 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National Data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806575"/>
          <a:ext cx="752475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70</a:t>
            </a:fld>
            <a:endParaRPr lang="en-US" sz="1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25084"/>
            <a:ext cx="8040687" cy="937892"/>
          </a:xfrm>
        </p:spPr>
        <p:txBody>
          <a:bodyPr/>
          <a:lstStyle/>
          <a:p>
            <a:r>
              <a:rPr lang="en-US" sz="4400" i="1" dirty="0" smtClean="0"/>
              <a:t>Campylobacter </a:t>
            </a:r>
            <a:r>
              <a:rPr lang="en-US" sz="4400" dirty="0" smtClean="0"/>
              <a:t>AST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378634"/>
            <a:ext cx="8166295" cy="485335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WSLH tests every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Campylobacter</a:t>
            </a:r>
            <a:r>
              <a:rPr lang="en-US" dirty="0" smtClean="0">
                <a:solidFill>
                  <a:schemeClr val="tx1"/>
                </a:solidFill>
              </a:rPr>
              <a:t>  isolate received or recovered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 Test method</a:t>
            </a:r>
          </a:p>
          <a:p>
            <a:pPr lvl="1"/>
            <a:r>
              <a:rPr lang="en-US" dirty="0" smtClean="0"/>
              <a:t>Ciprofloxacin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Erythromycin</a:t>
            </a:r>
          </a:p>
          <a:p>
            <a:pPr lvl="1"/>
            <a:r>
              <a:rPr lang="en-US" dirty="0" smtClean="0"/>
              <a:t>Tetracycline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MHSBA plates; 1.0 McFarland </a:t>
            </a:r>
            <a:r>
              <a:rPr lang="en-US" dirty="0" err="1" smtClean="0">
                <a:solidFill>
                  <a:schemeClr val="tx1"/>
                </a:solidFill>
              </a:rPr>
              <a:t>turb</a:t>
            </a:r>
            <a:r>
              <a:rPr lang="en-US" dirty="0" smtClean="0">
                <a:solidFill>
                  <a:schemeClr val="tx1"/>
                </a:solidFill>
              </a:rPr>
              <a:t>. std.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Microaerophilic</a:t>
            </a:r>
            <a:r>
              <a:rPr lang="en-US" dirty="0" smtClean="0">
                <a:solidFill>
                  <a:schemeClr val="tx1"/>
                </a:solidFill>
              </a:rPr>
              <a:t> growth for 24 hr at 42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⁰C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71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88259"/>
            <a:ext cx="7877175" cy="896470"/>
          </a:xfrm>
        </p:spPr>
        <p:txBody>
          <a:bodyPr/>
          <a:lstStyle/>
          <a:p>
            <a:r>
              <a:rPr lang="en-US" sz="4400" i="1" dirty="0" smtClean="0"/>
              <a:t>Campylobacter </a:t>
            </a:r>
            <a:r>
              <a:rPr lang="en-US" sz="4400" dirty="0" smtClean="0"/>
              <a:t>AST- WI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076325"/>
          <a:ext cx="752475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72</a:t>
            </a:fld>
            <a:endParaRPr lang="en-US" sz="1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182880"/>
            <a:ext cx="8314006" cy="1299845"/>
          </a:xfrm>
        </p:spPr>
        <p:txBody>
          <a:bodyPr/>
          <a:lstStyle/>
          <a:p>
            <a:r>
              <a:rPr lang="en-US" sz="4400" dirty="0" smtClean="0"/>
              <a:t>Campy Resistance- </a:t>
            </a:r>
            <a:r>
              <a:rPr lang="en-US" sz="4400" dirty="0" err="1" smtClean="0"/>
              <a:t>Cipro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</a:t>
            </a:r>
            <a:r>
              <a:rPr lang="en-US" sz="4400" dirty="0" err="1" smtClean="0"/>
              <a:t>FoodNet</a:t>
            </a:r>
            <a:r>
              <a:rPr lang="en-US" sz="4400" dirty="0" smtClean="0"/>
              <a:t> Sites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2125" y="1806575"/>
          <a:ext cx="8194675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0" y="0"/>
            <a:ext cx="8223324" cy="1871003"/>
          </a:xfrm>
        </p:spPr>
        <p:txBody>
          <a:bodyPr/>
          <a:lstStyle/>
          <a:p>
            <a:r>
              <a:rPr lang="en-US" sz="4400" dirty="0" smtClean="0"/>
              <a:t>Campy Resistance- </a:t>
            </a:r>
            <a:r>
              <a:rPr lang="en-US" sz="4400" dirty="0" err="1" smtClean="0"/>
              <a:t>Erythro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</a:t>
            </a:r>
            <a:r>
              <a:rPr lang="en-US" sz="4400" dirty="0" err="1" smtClean="0"/>
              <a:t>FoodNet</a:t>
            </a:r>
            <a:r>
              <a:rPr lang="en-US" sz="4400" dirty="0" smtClean="0"/>
              <a:t> Sites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806575"/>
          <a:ext cx="752475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211015"/>
            <a:ext cx="8581292" cy="1271710"/>
          </a:xfrm>
        </p:spPr>
        <p:txBody>
          <a:bodyPr/>
          <a:lstStyle/>
          <a:p>
            <a:r>
              <a:rPr lang="en-US" sz="4400" dirty="0" smtClean="0"/>
              <a:t>Campy Resistance- Tetra</a:t>
            </a:r>
            <a:br>
              <a:rPr lang="en-US" sz="4400" dirty="0" smtClean="0"/>
            </a:br>
            <a:r>
              <a:rPr lang="en-US" sz="4400" dirty="0" smtClean="0"/>
              <a:t>WI </a:t>
            </a:r>
            <a:r>
              <a:rPr lang="en-US" sz="4400" dirty="0" err="1" smtClean="0"/>
              <a:t>vs</a:t>
            </a:r>
            <a:r>
              <a:rPr lang="en-US" sz="4400" dirty="0" smtClean="0"/>
              <a:t> NARMS </a:t>
            </a:r>
            <a:r>
              <a:rPr lang="en-US" sz="4400" dirty="0" err="1" smtClean="0"/>
              <a:t>FoodNet</a:t>
            </a:r>
            <a:r>
              <a:rPr lang="en-US" sz="4400" dirty="0" smtClean="0"/>
              <a:t> Sites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050" y="1806575"/>
          <a:ext cx="752475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9697"/>
            <a:ext cx="7877175" cy="1243028"/>
          </a:xfrm>
        </p:spPr>
        <p:txBody>
          <a:bodyPr/>
          <a:lstStyle/>
          <a:p>
            <a:r>
              <a:rPr lang="en-US" sz="4400" i="1" dirty="0" smtClean="0"/>
              <a:t>Escherichia coli </a:t>
            </a:r>
            <a:r>
              <a:rPr lang="en-US" sz="4400" dirty="0" smtClean="0"/>
              <a:t>O157:H7</a:t>
            </a:r>
            <a:br>
              <a:rPr lang="en-US" sz="4400" dirty="0" smtClean="0"/>
            </a:br>
            <a:r>
              <a:rPr lang="en-US" sz="4400" dirty="0" smtClean="0"/>
              <a:t>Resistance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20505" y="1714499"/>
          <a:ext cx="8166295" cy="44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76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04186"/>
            <a:ext cx="7877175" cy="958789"/>
          </a:xfrm>
        </p:spPr>
        <p:txBody>
          <a:bodyPr/>
          <a:lstStyle/>
          <a:p>
            <a:r>
              <a:rPr lang="en-US" sz="4400" i="1" dirty="0" smtClean="0"/>
              <a:t>Escherichia coli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77</a:t>
            </a:fld>
            <a:endParaRPr lang="en-US" sz="1800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05" y="1713390"/>
            <a:ext cx="8171895" cy="43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55638" y="182880"/>
            <a:ext cx="7877175" cy="1799923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Does your laboratory perform genital cultures for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Neisseria</a:t>
            </a:r>
            <a:r>
              <a:rPr lang="en-US" sz="4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i="1" dirty="0" err="1" smtClean="0">
                <a:latin typeface="Tahoma" pitchFamily="34" charset="0"/>
                <a:cs typeface="Tahoma" pitchFamily="34" charset="0"/>
              </a:rPr>
              <a:t>gonorrhoeae</a:t>
            </a:r>
            <a:r>
              <a:rPr lang="en-US" sz="440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62050" y="2541069"/>
            <a:ext cx="7524750" cy="341840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A.  YES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B.  YES, but rarely have a positive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C.  Refer to a reference lab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D.  NO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E.  I don’t know…I can’t even spell “</a:t>
            </a:r>
            <a:r>
              <a:rPr lang="en-US" dirty="0" err="1" smtClean="0">
                <a:solidFill>
                  <a:schemeClr val="tx1"/>
                </a:solidFill>
              </a:rPr>
              <a:t>gonorrhoeae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310D0-C627-4986-8F06-7D25ECA1B13D}" type="slidenum">
              <a:rPr lang="en-US" sz="1800" smtClean="0"/>
              <a:pPr/>
              <a:t>78</a:t>
            </a:fld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55638" y="365760"/>
            <a:ext cx="7877175" cy="1116965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Antibiotic Resistance in GC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41413" y="1827212"/>
            <a:ext cx="7524750" cy="4342581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1970s and 80s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Resistance to penicillin and tetracycline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1999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Fluoroquinolone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resistance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Asia            Hawaii           western states  		rest of the US        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2007 FQs no longer recommended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D8C6D1-018C-41E5-9082-94FBBE8B032F}" type="slidenum">
              <a:rPr lang="en-US" sz="1800" smtClean="0"/>
              <a:pPr/>
              <a:t>79</a:t>
            </a:fld>
            <a:endParaRPr lang="en-US" sz="1800" dirty="0" smtClean="0"/>
          </a:p>
        </p:txBody>
      </p:sp>
      <p:sp>
        <p:nvSpPr>
          <p:cNvPr id="43013" name="Right Arrow 4"/>
          <p:cNvSpPr>
            <a:spLocks noChangeArrowheads="1"/>
          </p:cNvSpPr>
          <p:nvPr/>
        </p:nvSpPr>
        <p:spPr bwMode="auto">
          <a:xfrm>
            <a:off x="2743200" y="403542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3014" name="Right Arrow 5"/>
          <p:cNvSpPr>
            <a:spLocks noChangeArrowheads="1"/>
          </p:cNvSpPr>
          <p:nvPr/>
        </p:nvSpPr>
        <p:spPr bwMode="auto">
          <a:xfrm>
            <a:off x="4983163" y="40290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3015" name="Right Arrow 6"/>
          <p:cNvSpPr>
            <a:spLocks noChangeArrowheads="1"/>
          </p:cNvSpPr>
          <p:nvPr/>
        </p:nvSpPr>
        <p:spPr bwMode="auto">
          <a:xfrm>
            <a:off x="1920875" y="4525963"/>
            <a:ext cx="979488" cy="484187"/>
          </a:xfrm>
          <a:prstGeom prst="rightArrow">
            <a:avLst>
              <a:gd name="adj1" fmla="val 50000"/>
              <a:gd name="adj2" fmla="val 50106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67" y="261258"/>
            <a:ext cx="7877175" cy="838200"/>
          </a:xfrm>
        </p:spPr>
        <p:txBody>
          <a:bodyPr/>
          <a:lstStyle/>
          <a:p>
            <a:r>
              <a:rPr lang="en-US" sz="4400" dirty="0" smtClean="0"/>
              <a:t>Resistance Mechanisms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http://www.estacaobr.net/superbacteria-kpc-veja-quais-sao-os-sintomas.html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bacterial resistance me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4886" y="1251857"/>
            <a:ext cx="6204857" cy="49965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55638" y="319088"/>
            <a:ext cx="7877175" cy="1163637"/>
          </a:xfrm>
        </p:spPr>
        <p:txBody>
          <a:bodyPr/>
          <a:lstStyle/>
          <a:p>
            <a:r>
              <a:rPr lang="en-US" sz="4400" i="1" smtClean="0"/>
              <a:t>Neisseria gonorrhoeae</a:t>
            </a:r>
            <a:endParaRPr lang="en-US" sz="44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162050" y="1554163"/>
            <a:ext cx="7524750" cy="45624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Chromosomal and/or plasmid-mediated resistance</a:t>
            </a:r>
          </a:p>
          <a:p>
            <a:pPr lvl="1"/>
            <a:r>
              <a:rPr lang="en-US" smtClean="0"/>
              <a:t>Penicillins</a:t>
            </a:r>
          </a:p>
          <a:p>
            <a:pPr lvl="1"/>
            <a:r>
              <a:rPr lang="en-US" smtClean="0"/>
              <a:t>Tetracyclines</a:t>
            </a:r>
          </a:p>
          <a:p>
            <a:r>
              <a:rPr lang="en-US" smtClean="0">
                <a:solidFill>
                  <a:schemeClr val="tx1"/>
                </a:solidFill>
              </a:rPr>
              <a:t>Chromosomal- mediated resistance</a:t>
            </a:r>
          </a:p>
          <a:p>
            <a:pPr lvl="1"/>
            <a:r>
              <a:rPr lang="en-US" smtClean="0"/>
              <a:t>Azithromycin (emerging)</a:t>
            </a:r>
          </a:p>
          <a:p>
            <a:pPr lvl="1"/>
            <a:r>
              <a:rPr lang="en-US" smtClean="0"/>
              <a:t>Fluoroquinolones (emerging)</a:t>
            </a:r>
          </a:p>
          <a:p>
            <a:pPr lvl="1"/>
            <a:r>
              <a:rPr lang="en-US" smtClean="0"/>
              <a:t>Spectinomycin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F23E50-4970-4FEB-8990-11CEE4FED525}" type="slidenum">
              <a:rPr lang="en-US" sz="1800" smtClean="0"/>
              <a:pPr/>
              <a:t>80</a:t>
            </a:fld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55638" y="231006"/>
            <a:ext cx="7877175" cy="1251719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Current Recommended Therapy for GC Infections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Ceftriaxone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(250mg IM) plus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azithromycin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or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doxycycline</a:t>
            </a:r>
            <a:endPara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373007-69FD-46A0-86C7-231734641581}" type="slidenum">
              <a:rPr lang="en-US" sz="1800" smtClean="0"/>
              <a:pPr/>
              <a:t>81</a:t>
            </a:fld>
            <a:endParaRPr lang="en-US" sz="1800" dirty="0" smtClean="0"/>
          </a:p>
        </p:txBody>
      </p:sp>
      <p:pic>
        <p:nvPicPr>
          <p:cNvPr id="45061" name="Picture 4" descr="pil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3189288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shot_fil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2944813"/>
            <a:ext cx="25622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55638" y="240632"/>
            <a:ext cx="7877175" cy="1337911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Emergence of Increased Cephalosporin MICs in GC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511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3553A-B094-42D3-87F2-9BB2901BF21E}" type="slidenum">
              <a:rPr lang="en-US" sz="1800" smtClean="0"/>
              <a:pPr>
                <a:defRPr/>
              </a:pPr>
              <a:t>82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673767"/>
            <a:ext cx="8229600" cy="5582653"/>
          </a:xfrm>
          <a:ln w="19050">
            <a:solidFill>
              <a:schemeClr val="tx1"/>
            </a:solidFill>
          </a:ln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968500" y="4452938"/>
            <a:ext cx="595313" cy="5762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960563" y="808038"/>
            <a:ext cx="596900" cy="5762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906830" y="0"/>
            <a:ext cx="36094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Ceftriaxone</a:t>
            </a:r>
            <a:endParaRPr lang="en-US" sz="4400" b="1" dirty="0">
              <a:solidFill>
                <a:srgbClr val="0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3553A-B094-42D3-87F2-9BB2901BF21E}" type="slidenum">
              <a:rPr lang="en-US" sz="1800" smtClean="0"/>
              <a:pPr>
                <a:defRPr/>
              </a:pPr>
              <a:t>83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12269"/>
            <a:ext cx="8229600" cy="5688531"/>
          </a:xfrm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908175" y="5287963"/>
            <a:ext cx="596900" cy="5762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889125" y="1570038"/>
            <a:ext cx="595313" cy="5762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717925" y="5307013"/>
            <a:ext cx="595313" cy="5762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57150"/>
            <a:endParaRPr lang="en-US"/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3438540" y="0"/>
            <a:ext cx="266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Cefixime</a:t>
            </a:r>
            <a:endParaRPr lang="en-US" sz="4400" b="1" dirty="0">
              <a:solidFill>
                <a:srgbClr val="0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3553A-B094-42D3-87F2-9BB2901BF21E}" type="slidenum">
              <a:rPr lang="en-US" sz="1800" smtClean="0"/>
              <a:pPr>
                <a:defRPr/>
              </a:pPr>
              <a:t>84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35000" y="134754"/>
            <a:ext cx="7877175" cy="1203158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City of Milwaukee Health Department Laboratory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9733CB-EFAB-4B69-8A0D-570494301076}" type="slidenum">
              <a:rPr lang="en-US" sz="1800" smtClean="0"/>
              <a:pPr/>
              <a:t>85</a:t>
            </a:fld>
            <a:endParaRPr lang="en-US" sz="1800" dirty="0" smtClean="0"/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5175" y="1366786"/>
            <a:ext cx="7232650" cy="4928135"/>
          </a:xfrm>
          <a:noFill/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695325" y="5828030"/>
            <a:ext cx="72040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No resistance seen to </a:t>
            </a:r>
            <a:r>
              <a:rPr lang="en-US" sz="2000" dirty="0" err="1">
                <a:solidFill>
                  <a:schemeClr val="tx1"/>
                </a:solidFill>
              </a:rPr>
              <a:t>ceftriaxone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cefixime</a:t>
            </a:r>
            <a:r>
              <a:rPr lang="en-US" sz="2000" dirty="0">
                <a:solidFill>
                  <a:schemeClr val="tx1"/>
                </a:solidFill>
              </a:rPr>
              <a:t>, or </a:t>
            </a:r>
            <a:r>
              <a:rPr lang="en-US" sz="2000" dirty="0" err="1">
                <a:solidFill>
                  <a:schemeClr val="tx1"/>
                </a:solidFill>
              </a:rPr>
              <a:t>spectinomycin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55638" y="163629"/>
            <a:ext cx="7877175" cy="1319096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Surveillance for Resistance</a:t>
            </a:r>
            <a:br>
              <a:rPr lang="en-US" sz="4400" dirty="0" smtClean="0">
                <a:latin typeface="Tahoma" pitchFamily="34" charset="0"/>
                <a:cs typeface="Tahoma" pitchFamily="34" charset="0"/>
              </a:rPr>
            </a:br>
            <a:r>
              <a:rPr lang="en-US" sz="4400" dirty="0" smtClean="0">
                <a:latin typeface="Tahoma" pitchFamily="34" charset="0"/>
                <a:cs typeface="Tahoma" pitchFamily="34" charset="0"/>
              </a:rPr>
              <a:t>GISP Laboratories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579563"/>
            <a:ext cx="6240463" cy="48212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3553A-B094-42D3-87F2-9BB2901BF21E}" type="slidenum">
              <a:rPr lang="en-US" sz="1800" smtClean="0"/>
              <a:pPr>
                <a:defRPr/>
              </a:pPr>
              <a:t>86</a:t>
            </a:fld>
            <a:endParaRPr lang="en-US" sz="18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819"/>
            <a:ext cx="7877175" cy="852257"/>
          </a:xfrm>
        </p:spPr>
        <p:txBody>
          <a:bodyPr/>
          <a:lstStyle/>
          <a:p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gonorrhoeae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948" y="1136342"/>
            <a:ext cx="7838982" cy="470516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“Antimicrobial resistance in </a:t>
            </a:r>
            <a:r>
              <a:rPr lang="en-US" sz="3200" i="1" dirty="0" smtClean="0">
                <a:solidFill>
                  <a:schemeClr val="tx1"/>
                </a:solidFill>
              </a:rPr>
              <a:t>N. </a:t>
            </a:r>
            <a:r>
              <a:rPr lang="en-US" sz="3200" i="1" dirty="0" err="1" smtClean="0">
                <a:solidFill>
                  <a:schemeClr val="tx1"/>
                </a:solidFill>
              </a:rPr>
              <a:t>gonorrhoeae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is the most significant challenge to controlling gonorrhea.”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“It is of great importance to perform laboratory surveillance of antimicrobial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resistance in </a:t>
            </a:r>
            <a:r>
              <a:rPr lang="en-US" sz="3200" i="1" dirty="0" smtClean="0">
                <a:solidFill>
                  <a:schemeClr val="tx1"/>
                </a:solidFill>
              </a:rPr>
              <a:t>N. </a:t>
            </a:r>
            <a:r>
              <a:rPr lang="en-US" sz="3200" i="1" dirty="0" err="1" smtClean="0">
                <a:solidFill>
                  <a:schemeClr val="tx1"/>
                </a:solidFill>
              </a:rPr>
              <a:t>gonorrhoeae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 order to assess the effectiveness of locally recommended therapies.”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007" y="5885895"/>
            <a:ext cx="8251794" cy="461638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Manual for Identification and Antimicrobial Susceptibility Testing, WHO, 2002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87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72863"/>
            <a:ext cx="7877175" cy="754602"/>
          </a:xfrm>
        </p:spPr>
        <p:txBody>
          <a:bodyPr/>
          <a:lstStyle/>
          <a:p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gonorrhoeae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27" y="1340528"/>
            <a:ext cx="8247356" cy="50158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Milwaukee Health Department Laboratory (MHDL)</a:t>
            </a:r>
          </a:p>
          <a:p>
            <a:pPr lvl="1"/>
            <a:r>
              <a:rPr lang="en-US" dirty="0" smtClean="0"/>
              <a:t>V</a:t>
            </a:r>
            <a:r>
              <a:rPr lang="en-US" dirty="0" smtClean="0">
                <a:solidFill>
                  <a:schemeClr val="tx1"/>
                </a:solidFill>
              </a:rPr>
              <a:t>oluntary submission </a:t>
            </a:r>
            <a:r>
              <a:rPr lang="en-US" dirty="0" smtClean="0"/>
              <a:t>of GC susceptibility </a:t>
            </a:r>
            <a:r>
              <a:rPr lang="en-US" dirty="0" smtClean="0">
                <a:solidFill>
                  <a:schemeClr val="tx1"/>
                </a:solidFill>
              </a:rPr>
              <a:t>testing data to CDC for national surveillance</a:t>
            </a:r>
          </a:p>
          <a:p>
            <a:pPr lvl="1"/>
            <a:r>
              <a:rPr lang="en-US" dirty="0" smtClean="0"/>
              <a:t>Follow CLSI guidelines for AST testing 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Culture collected at the Milwaukee Sexually Transmitted Disease Clinic and tested in parallel with a molecular diagnostic assay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onorrhea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en-US" dirty="0" smtClean="0">
                <a:solidFill>
                  <a:schemeClr val="tx1"/>
                </a:solidFill>
              </a:rPr>
              <a:t>solate</a:t>
            </a:r>
            <a:r>
              <a:rPr lang="en-US" b="1" dirty="0" smtClean="0">
                <a:solidFill>
                  <a:schemeClr val="tx1"/>
                </a:solidFill>
              </a:rPr>
              <a:t> S</a:t>
            </a:r>
            <a:r>
              <a:rPr lang="en-US" dirty="0" smtClean="0">
                <a:solidFill>
                  <a:schemeClr val="tx1"/>
                </a:solidFill>
              </a:rPr>
              <a:t>urveillance</a:t>
            </a:r>
            <a:r>
              <a:rPr lang="en-US" b="1" dirty="0" smtClean="0">
                <a:solidFill>
                  <a:schemeClr val="tx1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roject</a:t>
            </a:r>
          </a:p>
          <a:p>
            <a:pPr lvl="1"/>
            <a:r>
              <a:rPr lang="en-US" dirty="0" smtClean="0"/>
              <a:t>Resistance monitoring at regional sites in U.S.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88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19596"/>
            <a:ext cx="7877175" cy="1163129"/>
          </a:xfrm>
        </p:spPr>
        <p:txBody>
          <a:bodyPr/>
          <a:lstStyle/>
          <a:p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gonorrhoeae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553592"/>
            <a:ext cx="7524750" cy="456312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Chromosomal and/or plasmid-mediated resistance</a:t>
            </a:r>
          </a:p>
          <a:p>
            <a:pPr lvl="1"/>
            <a:r>
              <a:rPr lang="en-US" dirty="0" err="1" smtClean="0"/>
              <a:t>Penicillins</a:t>
            </a:r>
            <a:endParaRPr lang="en-US" dirty="0" smtClean="0"/>
          </a:p>
          <a:p>
            <a:pPr lvl="1"/>
            <a:r>
              <a:rPr lang="en-US" dirty="0" err="1" smtClean="0"/>
              <a:t>Tetracyclines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Chromosomal- mediated resistance</a:t>
            </a:r>
          </a:p>
          <a:p>
            <a:pPr lvl="1"/>
            <a:r>
              <a:rPr lang="en-US" dirty="0" err="1" smtClean="0"/>
              <a:t>Azithromycin</a:t>
            </a:r>
            <a:r>
              <a:rPr lang="en-US" dirty="0" smtClean="0"/>
              <a:t> (emerging)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Fluoroquinolones</a:t>
            </a:r>
            <a:r>
              <a:rPr lang="en-US" dirty="0" smtClean="0">
                <a:solidFill>
                  <a:schemeClr val="tx1"/>
                </a:solidFill>
              </a:rPr>
              <a:t> (emerging)</a:t>
            </a:r>
          </a:p>
          <a:p>
            <a:pPr lvl="1"/>
            <a:r>
              <a:rPr lang="en-US" dirty="0" err="1" smtClean="0"/>
              <a:t>Spectinomycin</a:t>
            </a:r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89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10718"/>
            <a:ext cx="7877175" cy="1136341"/>
          </a:xfrm>
        </p:spPr>
        <p:txBody>
          <a:bodyPr/>
          <a:lstStyle/>
          <a:p>
            <a:r>
              <a:rPr lang="en-US" sz="4400" dirty="0" smtClean="0"/>
              <a:t>Responses to Emerging Resistance 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5304" y="1713391"/>
            <a:ext cx="3572510" cy="44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</a:t>
            </a:fld>
            <a:endParaRPr lang="en-US" sz="1800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971" y="1695635"/>
            <a:ext cx="3686175" cy="44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68677"/>
            <a:ext cx="7877175" cy="790112"/>
          </a:xfrm>
        </p:spPr>
        <p:txBody>
          <a:bodyPr/>
          <a:lstStyle/>
          <a:p>
            <a:r>
              <a:rPr lang="en-US" sz="4400" i="1" dirty="0" err="1" smtClean="0"/>
              <a:t>Neisseria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gonorrhoeae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5724" y="1100831"/>
            <a:ext cx="7705818" cy="4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90</a:t>
            </a:fld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66331" y="5965793"/>
            <a:ext cx="8584706" cy="399495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MHDL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152400"/>
            <a:ext cx="8436428" cy="1382485"/>
          </a:xfrm>
        </p:spPr>
        <p:txBody>
          <a:bodyPr/>
          <a:lstStyle/>
          <a:p>
            <a:r>
              <a:rPr lang="en-US" sz="4400" dirty="0" smtClean="0"/>
              <a:t>NDM-1 </a:t>
            </a:r>
            <a:r>
              <a:rPr lang="en-US" sz="4400" dirty="0" err="1" smtClean="0"/>
              <a:t>Metallo</a:t>
            </a:r>
            <a:r>
              <a:rPr lang="en-US" sz="4400" dirty="0" smtClean="0"/>
              <a:t>-Beta- </a:t>
            </a:r>
            <a:r>
              <a:rPr lang="en-US" sz="4400" dirty="0" err="1" smtClean="0"/>
              <a:t>Lactamases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971"/>
            <a:ext cx="8316686" cy="45175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“Indian Superbug”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Discovered in 2008 in Sweden; patient had traveled to New </a:t>
            </a:r>
            <a:r>
              <a:rPr lang="en-US" dirty="0" err="1" smtClean="0">
                <a:solidFill>
                  <a:schemeClr val="tx1"/>
                </a:solidFill>
              </a:rPr>
              <a:t>Dehli</a:t>
            </a:r>
            <a:r>
              <a:rPr lang="en-US" dirty="0" smtClean="0">
                <a:solidFill>
                  <a:schemeClr val="tx1"/>
                </a:solidFill>
              </a:rPr>
              <a:t>, India; developed </a:t>
            </a:r>
            <a:r>
              <a:rPr lang="en-US" i="1" dirty="0" smtClean="0">
                <a:solidFill>
                  <a:schemeClr val="tx1"/>
                </a:solidFill>
              </a:rPr>
              <a:t>K. </a:t>
            </a:r>
            <a:r>
              <a:rPr lang="en-US" i="1" dirty="0" err="1" smtClean="0">
                <a:solidFill>
                  <a:schemeClr val="tx1"/>
                </a:solidFill>
              </a:rPr>
              <a:t>pneumoniae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UTI found to be resistant to all </a:t>
            </a:r>
            <a:r>
              <a:rPr lang="en-US" dirty="0" err="1" smtClean="0">
                <a:solidFill>
                  <a:schemeClr val="tx1"/>
                </a:solidFill>
              </a:rPr>
              <a:t>carbapenems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ew </a:t>
            </a:r>
            <a:r>
              <a:rPr lang="en-US" b="1" dirty="0" err="1" smtClean="0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ehli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etallo</a:t>
            </a:r>
            <a:r>
              <a:rPr lang="en-US" dirty="0" smtClean="0">
                <a:solidFill>
                  <a:schemeClr val="tx1"/>
                </a:solidFill>
              </a:rPr>
              <a:t>-beta-</a:t>
            </a:r>
            <a:r>
              <a:rPr lang="en-US" dirty="0" err="1" smtClean="0">
                <a:solidFill>
                  <a:schemeClr val="tx1"/>
                </a:solidFill>
              </a:rPr>
              <a:t>lactamase</a:t>
            </a:r>
            <a:r>
              <a:rPr lang="en-US" dirty="0" smtClean="0">
                <a:solidFill>
                  <a:schemeClr val="tx1"/>
                </a:solidFill>
              </a:rPr>
              <a:t>” enzyme responsible (</a:t>
            </a:r>
            <a:r>
              <a:rPr lang="en-US" i="1" dirty="0" smtClean="0">
                <a:solidFill>
                  <a:schemeClr val="tx1"/>
                </a:solidFill>
              </a:rPr>
              <a:t>bla</a:t>
            </a:r>
            <a:r>
              <a:rPr lang="en-US" baseline="-25000" dirty="0" smtClean="0">
                <a:solidFill>
                  <a:schemeClr val="tx1"/>
                </a:solidFill>
              </a:rPr>
              <a:t>NDM-1 </a:t>
            </a:r>
            <a:r>
              <a:rPr lang="en-US" dirty="0" smtClean="0">
                <a:solidFill>
                  <a:schemeClr val="tx1"/>
                </a:solidFill>
              </a:rPr>
              <a:t>gene)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Plasmid-mediated transfer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91</a:t>
            </a:fld>
            <a:endParaRPr lang="en-US" sz="18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4" y="206830"/>
            <a:ext cx="8032070" cy="1230084"/>
          </a:xfrm>
        </p:spPr>
        <p:txBody>
          <a:bodyPr/>
          <a:lstStyle/>
          <a:p>
            <a:r>
              <a:rPr lang="en-US" sz="4400" dirty="0" smtClean="0"/>
              <a:t>NDM-1 </a:t>
            </a:r>
            <a:r>
              <a:rPr lang="en-US" sz="4400" dirty="0" err="1" smtClean="0"/>
              <a:t>Metallo</a:t>
            </a:r>
            <a:r>
              <a:rPr lang="en-US" sz="4400" dirty="0" smtClean="0"/>
              <a:t>-Beta- </a:t>
            </a:r>
            <a:r>
              <a:rPr lang="en-US" sz="4400" dirty="0" err="1" smtClean="0"/>
              <a:t>Lactamases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21971"/>
            <a:ext cx="8251372" cy="46622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Discovered in the U.S. in 2010</a:t>
            </a:r>
          </a:p>
          <a:p>
            <a:pPr lvl="1"/>
            <a:r>
              <a:rPr lang="en-US" dirty="0" smtClean="0"/>
              <a:t>IL, MA and CA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E. coli</a:t>
            </a:r>
            <a:r>
              <a:rPr lang="en-US" dirty="0" smtClean="0"/>
              <a:t>, </a:t>
            </a:r>
            <a:r>
              <a:rPr lang="en-US" i="1" dirty="0" smtClean="0"/>
              <a:t>E. cloacae </a:t>
            </a:r>
            <a:r>
              <a:rPr lang="en-US" dirty="0" smtClean="0"/>
              <a:t>and </a:t>
            </a:r>
            <a:r>
              <a:rPr lang="en-US" i="1" dirty="0" smtClean="0"/>
              <a:t>K.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1"/>
            <a:r>
              <a:rPr lang="en-US" dirty="0" smtClean="0"/>
              <a:t>All three patients had history of travel to South Asia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Confer resistance to all </a:t>
            </a:r>
            <a:r>
              <a:rPr lang="en-US" dirty="0" err="1" smtClean="0">
                <a:solidFill>
                  <a:schemeClr val="tx1"/>
                </a:solidFill>
              </a:rPr>
              <a:t>carbapenems</a:t>
            </a:r>
            <a:r>
              <a:rPr lang="en-US" dirty="0" smtClean="0">
                <a:solidFill>
                  <a:schemeClr val="tx1"/>
                </a:solidFill>
              </a:rPr>
              <a:t> except </a:t>
            </a:r>
            <a:r>
              <a:rPr lang="en-US" dirty="0" err="1" smtClean="0">
                <a:solidFill>
                  <a:schemeClr val="tx1"/>
                </a:solidFill>
              </a:rPr>
              <a:t>aztreonam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monobactam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/>
              <a:t>However all three 2010 isolates had also developed resistance to </a:t>
            </a:r>
            <a:r>
              <a:rPr lang="en-US" dirty="0" err="1" smtClean="0"/>
              <a:t>aztreonam</a:t>
            </a:r>
            <a:r>
              <a:rPr lang="en-US" dirty="0" smtClean="0"/>
              <a:t> as well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92</a:t>
            </a:fld>
            <a:endParaRPr lang="en-US" sz="18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06830"/>
            <a:ext cx="7877175" cy="1230084"/>
          </a:xfrm>
        </p:spPr>
        <p:txBody>
          <a:bodyPr/>
          <a:lstStyle/>
          <a:p>
            <a:r>
              <a:rPr lang="en-US" sz="4400" dirty="0" smtClean="0"/>
              <a:t>NDM-1 </a:t>
            </a:r>
            <a:r>
              <a:rPr lang="en-US" sz="4400" dirty="0" err="1" smtClean="0"/>
              <a:t>Metallo</a:t>
            </a:r>
            <a:r>
              <a:rPr lang="en-US" sz="4400" dirty="0" smtClean="0"/>
              <a:t>-Beta- </a:t>
            </a:r>
            <a:r>
              <a:rPr lang="en-US" sz="4400" dirty="0" err="1" smtClean="0"/>
              <a:t>Lactamases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21972"/>
            <a:ext cx="8251372" cy="47679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MMWR; June 25, 2010 / 59(24);750</a:t>
            </a:r>
          </a:p>
          <a:p>
            <a:pPr lvl="1"/>
            <a:r>
              <a:rPr lang="en-US" dirty="0" smtClean="0"/>
              <a:t>Clinicians should be aware of </a:t>
            </a:r>
            <a:r>
              <a:rPr lang="en-US" dirty="0" err="1" smtClean="0"/>
              <a:t>carbapenem</a:t>
            </a:r>
            <a:r>
              <a:rPr lang="en-US" dirty="0" smtClean="0"/>
              <a:t>- resistant </a:t>
            </a:r>
            <a:r>
              <a:rPr lang="en-US" i="1" dirty="0" err="1" smtClean="0"/>
              <a:t>Enterobacteriaceae</a:t>
            </a:r>
            <a:r>
              <a:rPr lang="en-US" dirty="0" smtClean="0"/>
              <a:t> in patients with history of travel to India or Pakistan 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carbapenem</a:t>
            </a:r>
            <a:r>
              <a:rPr lang="en-US" dirty="0" smtClean="0"/>
              <a:t>-resistant </a:t>
            </a:r>
            <a:r>
              <a:rPr lang="en-US" i="1" dirty="0" err="1" smtClean="0"/>
              <a:t>Enterobacteriaceae</a:t>
            </a:r>
            <a:r>
              <a:rPr lang="en-US" dirty="0" smtClean="0"/>
              <a:t> should be forwarded to state public health laboratories for shipment to CDC for further studies</a:t>
            </a:r>
          </a:p>
          <a:p>
            <a:pPr lvl="1"/>
            <a:r>
              <a:rPr lang="en-US" dirty="0" smtClean="0"/>
              <a:t>Infection control measures should be taken to avoid further transmission</a:t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93</a:t>
            </a:fld>
            <a:endParaRPr lang="en-US" sz="18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85057"/>
            <a:ext cx="7877175" cy="881743"/>
          </a:xfrm>
        </p:spPr>
        <p:txBody>
          <a:bodyPr/>
          <a:lstStyle/>
          <a:p>
            <a:r>
              <a:rPr lang="en-US" sz="4400" dirty="0" err="1" smtClean="0"/>
              <a:t>Metallo</a:t>
            </a:r>
            <a:r>
              <a:rPr lang="en-US" sz="4400" dirty="0" smtClean="0"/>
              <a:t>-Beta-</a:t>
            </a:r>
            <a:r>
              <a:rPr lang="en-US" sz="4400" dirty="0" err="1" smtClean="0"/>
              <a:t>Lactamases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972" y="1045028"/>
            <a:ext cx="8109858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6057" y="5921829"/>
            <a:ext cx="8120743" cy="402771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Evolving Threat of Antimicrobial Resistance- Options for Action, WHO, 2012</a:t>
            </a:r>
          </a:p>
          <a:p>
            <a:pP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94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175"/>
            <a:ext cx="7877175" cy="1019175"/>
          </a:xfrm>
        </p:spPr>
        <p:txBody>
          <a:bodyPr/>
          <a:lstStyle/>
          <a:p>
            <a:r>
              <a:rPr lang="en-US" sz="4400" dirty="0" smtClean="0"/>
              <a:t>ESBL-Producing GNR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99" y="1304925"/>
            <a:ext cx="8181975" cy="51149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Isolated in mid-1980’s in Western Europe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Plasmid-mediated enzymes which hydrolyze third generation </a:t>
            </a:r>
            <a:r>
              <a:rPr lang="en-US" dirty="0" err="1" smtClean="0">
                <a:solidFill>
                  <a:schemeClr val="tx1"/>
                </a:solidFill>
              </a:rPr>
              <a:t>cephalosporins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monobactams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 not affect </a:t>
            </a:r>
            <a:r>
              <a:rPr lang="en-US" dirty="0" err="1" smtClean="0">
                <a:solidFill>
                  <a:schemeClr val="tx1"/>
                </a:solidFill>
              </a:rPr>
              <a:t>carbapenems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cephamycins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Found in a variety of </a:t>
            </a:r>
            <a:r>
              <a:rPr lang="en-US" dirty="0" err="1" smtClean="0">
                <a:solidFill>
                  <a:schemeClr val="tx1"/>
                </a:solidFill>
              </a:rPr>
              <a:t>Enterobacteriaceae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i="1" dirty="0" smtClean="0"/>
              <a:t>K. </a:t>
            </a:r>
            <a:r>
              <a:rPr lang="en-US" i="1" dirty="0" err="1" smtClean="0"/>
              <a:t>pneumoniae</a:t>
            </a:r>
            <a:r>
              <a:rPr lang="en-US" i="1" dirty="0" smtClean="0"/>
              <a:t>, K. </a:t>
            </a:r>
            <a:r>
              <a:rPr lang="en-US" i="1" dirty="0" err="1" smtClean="0"/>
              <a:t>oxytoca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E. coli </a:t>
            </a:r>
            <a:r>
              <a:rPr lang="en-US" dirty="0" smtClean="0"/>
              <a:t>commonly implicated</a:t>
            </a:r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B9A49-36DC-4996-941F-5AD37A1EC2E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61925"/>
            <a:ext cx="7877175" cy="1209675"/>
          </a:xfrm>
        </p:spPr>
        <p:txBody>
          <a:bodyPr/>
          <a:lstStyle/>
          <a:p>
            <a:r>
              <a:rPr lang="en-US" sz="4400" dirty="0" smtClean="0"/>
              <a:t>ESBL-Producing GNR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6355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Three groups of ESBL-producing isolates</a:t>
            </a:r>
          </a:p>
          <a:p>
            <a:pPr lvl="1"/>
            <a:r>
              <a:rPr lang="en-US" dirty="0" smtClean="0"/>
              <a:t>TEM</a:t>
            </a:r>
          </a:p>
          <a:p>
            <a:pPr lvl="1"/>
            <a:r>
              <a:rPr lang="en-US" dirty="0" smtClean="0"/>
              <a:t>SHV</a:t>
            </a:r>
          </a:p>
          <a:p>
            <a:pPr lvl="1"/>
            <a:r>
              <a:rPr lang="en-US" dirty="0" smtClean="0"/>
              <a:t>CTX-M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found, all </a:t>
            </a:r>
            <a:r>
              <a:rPr lang="en-US" dirty="0" err="1" smtClean="0">
                <a:solidFill>
                  <a:schemeClr val="tx1"/>
                </a:solidFill>
              </a:rPr>
              <a:t>cephalosporins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penicilins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aztreonam</a:t>
            </a:r>
            <a:r>
              <a:rPr lang="en-US" dirty="0" smtClean="0">
                <a:solidFill>
                  <a:schemeClr val="tx1"/>
                </a:solidFill>
              </a:rPr>
              <a:t> should be reported as resistant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NCCLS standards only available currently for screening of </a:t>
            </a:r>
            <a:r>
              <a:rPr lang="en-US" i="1" dirty="0" smtClean="0">
                <a:solidFill>
                  <a:schemeClr val="tx1"/>
                </a:solidFill>
              </a:rPr>
              <a:t>K. </a:t>
            </a:r>
            <a:r>
              <a:rPr lang="en-US" i="1" dirty="0" err="1" smtClean="0">
                <a:solidFill>
                  <a:schemeClr val="tx1"/>
                </a:solidFill>
              </a:rPr>
              <a:t>pneumoniae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K. </a:t>
            </a:r>
            <a:r>
              <a:rPr lang="en-US" i="1" dirty="0" err="1" smtClean="0">
                <a:solidFill>
                  <a:schemeClr val="tx1"/>
                </a:solidFill>
              </a:rPr>
              <a:t>oxytoca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E. coli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i="1" dirty="0" smtClean="0">
                <a:solidFill>
                  <a:schemeClr val="tx1"/>
                </a:solidFill>
              </a:rPr>
              <a:t>P. mirabilis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638" y="228600"/>
            <a:ext cx="7877175" cy="881743"/>
          </a:xfrm>
        </p:spPr>
        <p:txBody>
          <a:bodyPr/>
          <a:lstStyle/>
          <a:p>
            <a:r>
              <a:rPr lang="en-US" sz="4400" i="1" dirty="0" err="1" smtClean="0"/>
              <a:t>Acinetobacter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baumannii</a:t>
            </a:r>
            <a:endParaRPr lang="en-US" sz="44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9857" y="1273629"/>
            <a:ext cx="8196943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Global emerging MDR pathogen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Have developed/obtained numerous antibiotic resistant mechanisms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Increasingly seen in wound infections in U.S. soldiers returning from overseas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survive up to 5 months on environmental surfaces (</a:t>
            </a:r>
            <a:r>
              <a:rPr lang="en-US" i="1" dirty="0" smtClean="0">
                <a:solidFill>
                  <a:schemeClr val="tx1"/>
                </a:solidFill>
              </a:rPr>
              <a:t>BMC Infect. Dis.</a:t>
            </a:r>
            <a:r>
              <a:rPr lang="en-US" dirty="0" smtClean="0">
                <a:solidFill>
                  <a:schemeClr val="tx1"/>
                </a:solidFill>
              </a:rPr>
              <a:t> 6: 130. 2006)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B9A49-36DC-4996-941F-5AD37A1EC2EF}" type="slidenum">
              <a:rPr lang="en-US" sz="1800" smtClean="0"/>
              <a:pPr>
                <a:defRPr/>
              </a:pPr>
              <a:t>97</a:t>
            </a:fld>
            <a:endParaRPr lang="en-US" sz="18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46229"/>
            <a:ext cx="7877175" cy="878889"/>
          </a:xfrm>
        </p:spPr>
        <p:txBody>
          <a:bodyPr/>
          <a:lstStyle/>
          <a:p>
            <a:r>
              <a:rPr lang="en-US" sz="4400" dirty="0" smtClean="0"/>
              <a:t>Summary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1550"/>
            <a:ext cx="8153400" cy="480419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Antimicrobial resistance is an emerging global public health threat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Microorganisms are continually evolving to produce new mechanisms of resistance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critical that clinicians, infection control practitioners, clinical and public health </a:t>
            </a:r>
            <a:r>
              <a:rPr lang="en-US" dirty="0" err="1" smtClean="0">
                <a:solidFill>
                  <a:schemeClr val="tx1"/>
                </a:solidFill>
              </a:rPr>
              <a:t>laboratorians</a:t>
            </a:r>
            <a:r>
              <a:rPr lang="en-US" dirty="0" smtClean="0">
                <a:solidFill>
                  <a:schemeClr val="tx1"/>
                </a:solidFill>
              </a:rPr>
              <a:t> and pubic health officials partner to effectively respond to the growing threat of antibiotic resistance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98</a:t>
            </a:fld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21942"/>
            <a:ext cx="7877175" cy="1260783"/>
          </a:xfrm>
        </p:spPr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93" y="1447060"/>
            <a:ext cx="8273989" cy="48028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Please continue to submit isolates for the invasive bacterial surveillance program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Clinical laboratories are a vital part of public health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World Health Organization and the Centers for Disease Control and Prevention recognize the significant threat of resistant microorganisms and are taking the lead in responding to this global threat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99</a:t>
            </a:fld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LHtemplate3a">
  <a:themeElements>
    <a:clrScheme name="WSLHtemplate3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LHtemplate3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LHtemplate3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SLHtemplate3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WSLHtemplate3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SLHtemplate3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WSLHtemplate3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25" ma:contentTypeDescription="Create a new document." ma:contentTypeScope="" ma:versionID="7eb8ef94f857e49f708fedbde209fca8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dc9d42076f6c8e0d0ec43dbcf73cb2e6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5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0E0EC527B554AB13806798E16CC3D" ma:contentTypeVersion="50" ma:contentTypeDescription="Create a new document." ma:contentTypeScope="" ma:versionID="9652002b3d3fef1c7d58a128ad095318">
  <xsd:schema xmlns:xsd="http://www.w3.org/2001/XMLSchema" xmlns:xs="http://www.w3.org/2001/XMLSchema" xmlns:p="http://schemas.microsoft.com/office/2006/metadata/properties" xmlns:ns1="http://schemas.microsoft.com/sharepoint/v3" xmlns:ns2="50f2c2bb-0164-486c-a94f-462cfe3e18e4" xmlns:ns3="18bd4c3f-a4f2-4e0b-a3e7-155bda212c1e" targetNamespace="http://schemas.microsoft.com/office/2006/metadata/properties" ma:root="true" ma:fieldsID="c245f9afc2b44e9d1faad81008d9108e" ns1:_="" ns2:_="" ns3:_="">
    <xsd:import namespace="http://schemas.microsoft.com/sharepoint/v3"/>
    <xsd:import namespace="50f2c2bb-0164-486c-a94f-462cfe3e18e4"/>
    <xsd:import namespace="18bd4c3f-a4f2-4e0b-a3e7-155bda212c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3:_dlc_DocId" minOccurs="0"/>
                <xsd:element ref="ns3:_dlc_DocIdUrl" minOccurs="0"/>
                <xsd:element ref="ns3:_dlc_DocIdPersistId" minOccurs="0"/>
                <xsd:element ref="ns2:Copyright" minOccurs="0"/>
                <xsd:element ref="ns2:Permissions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3" nillable="true" ma:displayName="Number of Likes" ma:internalName="LikesCount">
      <xsd:simpleType>
        <xsd:restriction base="dms:Unknown"/>
      </xsd:simpleType>
    </xsd:element>
    <xsd:element name="LikedBy" ma:index="2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c2bb-0164-486c-a94f-462cfe3e18e4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>
      <xsd:simpleType>
        <xsd:restriction base="dms:Note"/>
      </xsd:simpleType>
    </xsd:element>
    <xsd:element name="Metadata1" ma:index="5" nillable="true" ma:displayName="Categories" ma:description="Select at least one category that relates to your resource.&lt;br&gt;&lt;br&gt;Adding a category aids in the search of your resource." ma:list="{0374c4f2-e654-49ac-a18a-336fea91df26}" ma:internalName="Metadata1" ma:showField="Title" ma:web="020f1094-de47-4204-9234-97d7dea42b7a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6" nillable="true" ma:displayName="Topics" ma:description="Select one or more topics which relate to your resource.&lt;br&gt;&lt;br&gt;Assigning a topic to a resource allows you to &lt;br&gt;further define your resource." ma:list="{73bc9c00-e104-4369-be82-dad136c635d4}" ma:internalName="Metadata2" ma:showField="Title" ma:web="020f1094-de47-4204-9234-97d7dea42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7" ma:displayName="Geographical Location or Agency" ma:description="Select the agency or state where the resource is from." ma:list="{d9c0a659-4262-4020-8b9d-15b01283bc19}" ma:internalName="Metadata3" ma:showField="Title" ma:web="020f1094-de47-4204-9234-97d7dea42b7a">
      <xsd:simpleType>
        <xsd:restriction base="dms:Lookup"/>
      </xsd:simpleType>
    </xsd:element>
    <xsd:element name="Copyright" ma:index="19" nillable="true" ma:displayName="Copyright" ma:description="Please indicate the copyright status of the resource." ma:format="Dropdown" ma:internalName="Copyright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20" nillable="true" ma:displayName="Permissions" ma:description="Please indicate your preference regarding&lt;br&gt;who has permission to view the resource." ma:format="Dropdown" ma:internalName="Permissions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25" nillable="true" ma:displayName="Featured" ma:default="0" ma:internalName="Featured">
      <xsd:simpleType>
        <xsd:restriction base="dms:Boolean"/>
      </xsd:simpleType>
    </xsd:element>
    <xsd:element name="Published_x0020_Year" ma:index="26" nillable="true" ma:displayName="Published Year" ma:internalName="Published_x0020_Year">
      <xsd:simpleType>
        <xsd:restriction base="dms:Text">
          <xsd:maxLength value="255"/>
        </xsd:restriction>
      </xsd:simpleType>
    </xsd:element>
    <xsd:element name="Published_x0020_Month" ma:index="27" nillable="true" ma:displayName="Published Month" ma:default="Jan" ma:format="Dropdown" ma:internalName="Published_x0020_Month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28" nillable="true" ma:displayName="End Date" ma:format="DateOnly" ma:internalName="En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4c3f-a4f2-4e0b-a3e7-155bda212c1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8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Metadata2 xmlns="b8d4423e-d233-4bc9-97bc-d7574ce75186"/>
    <Metadata3 xmlns="b8d4423e-d233-4bc9-97bc-d7574ce75186">48</Metadata3>
    <Metadata1 xmlns="b8d4423e-d233-4bc9-97bc-d7574ce75186">
      <Value>1</Value>
    </Metadata1>
    <Description0 xmlns="b8d4423e-d233-4bc9-97bc-d7574ce75186">AST Surveillance Projects and Detection of Emerging Resistance Patterns in the Public Health Laboratory
T. Monson's Wisonsin AST Training Presentation 2012</Description0>
    <Copyright xmlns="b8d4423e-d233-4bc9-97bc-d7574ce75186">There is no copyright associated with the document.</Copyright>
    <Permissions xmlns="b8d4423e-d233-4bc9-97bc-d7574ce75186">The document can only be viewed by APHL members.</Permissions>
    <Featured xmlns="b8d4423e-d233-4bc9-97bc-d7574ce75186">false</Featured>
    <Published_x0020_Year xmlns="b8d4423e-d233-4bc9-97bc-d7574ce75186" xsi:nil="true"/>
    <End_x0020_Date xmlns="b8d4423e-d233-4bc9-97bc-d7574ce75186" xsi:nil="true"/>
    <Published_x0020_Month xmlns="b8d4423e-d233-4bc9-97bc-d7574ce75186">Jan</Published_x0020_Month>
    <RatingCoun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2738DB-3828-44A4-9E08-FD6AFD602197}"/>
</file>

<file path=customXml/itemProps2.xml><?xml version="1.0" encoding="utf-8"?>
<ds:datastoreItem xmlns:ds="http://schemas.openxmlformats.org/officeDocument/2006/customXml" ds:itemID="{86E918CB-07D5-4E9D-AE06-D399196D7429}"/>
</file>

<file path=customXml/itemProps3.xml><?xml version="1.0" encoding="utf-8"?>
<ds:datastoreItem xmlns:ds="http://schemas.openxmlformats.org/officeDocument/2006/customXml" ds:itemID="{BCC517E6-99D9-4315-A3B4-0D4BB94DEF29}"/>
</file>

<file path=customXml/itemProps4.xml><?xml version="1.0" encoding="utf-8"?>
<ds:datastoreItem xmlns:ds="http://schemas.openxmlformats.org/officeDocument/2006/customXml" ds:itemID="{CB685D9B-CF77-49BF-A3F7-E098A9089A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</TotalTime>
  <Words>3141</Words>
  <Application>Microsoft Office PowerPoint</Application>
  <PresentationFormat>On-screen Show (4:3)</PresentationFormat>
  <Paragraphs>812</Paragraphs>
  <Slides>102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5" baseType="lpstr">
      <vt:lpstr>Custom Design</vt:lpstr>
      <vt:lpstr>WSLHtemplate3a</vt:lpstr>
      <vt:lpstr>Document</vt:lpstr>
      <vt:lpstr>PowerPoint Presentation</vt:lpstr>
      <vt:lpstr>WSLH AST Surveillance Projects and Detection of Emerging Resistance Patterns in the Public Health Laboratory</vt:lpstr>
      <vt:lpstr>Objectives</vt:lpstr>
      <vt:lpstr>http:\www.sodahead.com</vt:lpstr>
      <vt:lpstr>Question</vt:lpstr>
      <vt:lpstr>Emerging “Superbugs”</vt:lpstr>
      <vt:lpstr>Resistance Mechanisms</vt:lpstr>
      <vt:lpstr>Resistance Mechanisms  http://www.estacaobr.net/superbacteria-kpc-veja-quais-sao-os-sintomas.html</vt:lpstr>
      <vt:lpstr>Responses to Emerging Resistance </vt:lpstr>
      <vt:lpstr>WHO- Critical Antibiotics</vt:lpstr>
      <vt:lpstr>Emerging Resistance </vt:lpstr>
      <vt:lpstr>Burden of Antimicrobial Resistance</vt:lpstr>
      <vt:lpstr>Question</vt:lpstr>
      <vt:lpstr>Staphylococcus aureus</vt:lpstr>
      <vt:lpstr>VRSA- U.S. Historical Cases</vt:lpstr>
      <vt:lpstr>Staphylococcus aureus</vt:lpstr>
      <vt:lpstr>CDC VISA/VRSA Algorithm</vt:lpstr>
      <vt:lpstr>Staphylococcus aureus</vt:lpstr>
      <vt:lpstr>Staphylococcus aureus</vt:lpstr>
      <vt:lpstr>USA 300 MRSA Antibiogram  2010-2011 WSLH and Marshfield Clinic Data- WDPH HAI Program</vt:lpstr>
      <vt:lpstr>Staphylococcus aureus</vt:lpstr>
      <vt:lpstr>Does your laboratory perform AST on S. pneumoniae isolates?</vt:lpstr>
      <vt:lpstr>DOES YOUR LABORATORY PERFORM…</vt:lpstr>
      <vt:lpstr>Streptococcus pneumoniae Suggested Antimicrobials to Test</vt:lpstr>
      <vt:lpstr>S. Pneumoniae Test Methods</vt:lpstr>
      <vt:lpstr>S. Pneumoniae  Oxacillin Disk Test</vt:lpstr>
      <vt:lpstr>DOES YOUR LABORATORY USED THE OXACILLIN SCREEN?</vt:lpstr>
      <vt:lpstr>IF OXACILLIN ZONE SIZE IS &lt;19MM, DOES YOUR LABORATORY FOLLOW UP WITH AN MIC METHOD?</vt:lpstr>
      <vt:lpstr>S. Pneumoniae Etest </vt:lpstr>
      <vt:lpstr>S. Pneumoniae Etest</vt:lpstr>
      <vt:lpstr>S. pneumoniae Meningitis and Non-Meningitis Breakpoints</vt:lpstr>
      <vt:lpstr>S. pneumoniae Meningitis and Non-Meningitis Breakpoints</vt:lpstr>
      <vt:lpstr>DOES YOUR LABORATORY…</vt:lpstr>
      <vt:lpstr>Antimicrobials  NOT to Report for CSF isolates</vt:lpstr>
      <vt:lpstr>CDC Invasive Bacterial Surveillance Program</vt:lpstr>
      <vt:lpstr>DOES YOUR LABORATORY SUBMIT ISOLATES TO WSLH?  </vt:lpstr>
      <vt:lpstr>WARN</vt:lpstr>
      <vt:lpstr>Demographics of Patients with Invasive Strep. pneumoniae Infections</vt:lpstr>
      <vt:lpstr>Wisconsin Susceptibility Data 2010: β-lactams</vt:lpstr>
      <vt:lpstr>Wisconsin Susceptibility Data 2010</vt:lpstr>
      <vt:lpstr>Temporal Trends in Invasive S. pneumo. Resistance</vt:lpstr>
      <vt:lpstr>Invasive S. pneumo. Pen Susceptibility by Region, 2010</vt:lpstr>
      <vt:lpstr>PowerPoint Presentation</vt:lpstr>
      <vt:lpstr>PowerPoint Presentation</vt:lpstr>
      <vt:lpstr>PowerPoint Presentation</vt:lpstr>
      <vt:lpstr>Neisseria meningitidis- WSLH  Resistance Surveillance</vt:lpstr>
      <vt:lpstr>Routine AST by clinical laboratories is not necessary </vt:lpstr>
      <vt:lpstr>Antibiotics with CLSI Interpretations</vt:lpstr>
      <vt:lpstr>Antibiotics with CLSI Interpretations</vt:lpstr>
      <vt:lpstr>N. meningitidis AST Methods</vt:lpstr>
      <vt:lpstr>N. meningitidis AST Procedures</vt:lpstr>
      <vt:lpstr>PowerPoint Presentation</vt:lpstr>
      <vt:lpstr>Resistance to Ciprofloxacin</vt:lpstr>
      <vt:lpstr>Question</vt:lpstr>
      <vt:lpstr>NARMS</vt:lpstr>
      <vt:lpstr>NARMS</vt:lpstr>
      <vt:lpstr>NARMS</vt:lpstr>
      <vt:lpstr>NARMS</vt:lpstr>
      <vt:lpstr>Question</vt:lpstr>
      <vt:lpstr>Clinically Relevant Antibiotics-Salmonella</vt:lpstr>
      <vt:lpstr>Salmonella Resistance</vt:lpstr>
      <vt:lpstr>Salmonella Resistance- Amp  WI vs NARMS National Data</vt:lpstr>
      <vt:lpstr>Salmonella Resistance- Cipro  WI vs NARMS National Data</vt:lpstr>
      <vt:lpstr>Salmonella Resistance- SXT  WI vs NARMS National Data</vt:lpstr>
      <vt:lpstr>Salmonella Resistance- Chlor  WI vs NARMS National Data</vt:lpstr>
      <vt:lpstr>Shigella sp. Resistance</vt:lpstr>
      <vt:lpstr>Shigella sp. Resistance</vt:lpstr>
      <vt:lpstr>Shigella Resistance- Amp  WI vs NARMS National Data</vt:lpstr>
      <vt:lpstr>Shigella Resistance- Cipro  WI vs NARMS National Data</vt:lpstr>
      <vt:lpstr>Shigella Resistance- SXT  WI vs NARMS National Data</vt:lpstr>
      <vt:lpstr>Campylobacter AST Testing</vt:lpstr>
      <vt:lpstr>Campylobacter AST- WI</vt:lpstr>
      <vt:lpstr>Campy Resistance- Cipro WI vs NARMS FoodNet Sites</vt:lpstr>
      <vt:lpstr>Campy Resistance- Erythro WI vs NARMS FoodNet Sites</vt:lpstr>
      <vt:lpstr>Campy Resistance- Tetra WI vs NARMS FoodNet Sites</vt:lpstr>
      <vt:lpstr>Escherichia coli O157:H7 Resistance</vt:lpstr>
      <vt:lpstr>Escherichia coli</vt:lpstr>
      <vt:lpstr>Does your laboratory perform genital cultures for Neisseria gonorrhoeae?</vt:lpstr>
      <vt:lpstr>Antibiotic Resistance in GC</vt:lpstr>
      <vt:lpstr>Neisseria gonorrhoeae</vt:lpstr>
      <vt:lpstr>Current Recommended Therapy for GC Infections</vt:lpstr>
      <vt:lpstr>Emergence of Increased Cephalosporin MICs in GC</vt:lpstr>
      <vt:lpstr>PowerPoint Presentation</vt:lpstr>
      <vt:lpstr>PowerPoint Presentation</vt:lpstr>
      <vt:lpstr>City of Milwaukee Health Department Laboratory</vt:lpstr>
      <vt:lpstr>Surveillance for Resistance GISP Laboratories</vt:lpstr>
      <vt:lpstr>Neisseria gonorrhoeae</vt:lpstr>
      <vt:lpstr>Neisseria gonorrhoeae</vt:lpstr>
      <vt:lpstr>Neisseria gonorrhoeae</vt:lpstr>
      <vt:lpstr>Neisseria gonorrhoeae</vt:lpstr>
      <vt:lpstr>NDM-1 Metallo-Beta- Lactamases</vt:lpstr>
      <vt:lpstr>NDM-1 Metallo-Beta- Lactamases</vt:lpstr>
      <vt:lpstr>NDM-1 Metallo-Beta- Lactamases</vt:lpstr>
      <vt:lpstr>Metallo-Beta-Lactamases</vt:lpstr>
      <vt:lpstr>ESBL-Producing GNR</vt:lpstr>
      <vt:lpstr>ESBL-Producing GNR</vt:lpstr>
      <vt:lpstr>Acinetobacter baumannii</vt:lpstr>
      <vt:lpstr>Summary </vt:lpstr>
      <vt:lpstr>Summary</vt:lpstr>
      <vt:lpstr>Acknowledgements</vt:lpstr>
      <vt:lpstr>Acknowledgements</vt:lpstr>
      <vt:lpstr>Questions/ Comments?</vt:lpstr>
    </vt:vector>
  </TitlesOfParts>
  <Company>WI State Lab of Hygiene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AST Training 2012- Presentation_T. Monson</dc:title>
  <dc:creator>Toby S Kaufmann-Buhler</dc:creator>
  <cp:keywords>wisconsin, clia, training 2012</cp:keywords>
  <cp:lastModifiedBy>sonji.johnson</cp:lastModifiedBy>
  <cp:revision>454</cp:revision>
  <dcterms:created xsi:type="dcterms:W3CDTF">2007-11-07T16:55:18Z</dcterms:created>
  <dcterms:modified xsi:type="dcterms:W3CDTF">2012-10-03T19:22:18Z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_dlc_DocIdItemGuid">
    <vt:lpwstr>4d123454-1721-49ee-a0ed-be08d76635c8</vt:lpwstr>
  </property>
  <property fmtid="{D5CDD505-2E9C-101B-9397-08002B2CF9AE}" pid="4" name="Page Title">
    <vt:lpwstr/>
  </property>
</Properties>
</file>