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s/slide2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8" r:id="rId7"/>
    <p:sldId id="260" r:id="rId8"/>
    <p:sldId id="261" r:id="rId9"/>
    <p:sldId id="262" r:id="rId10"/>
    <p:sldId id="263" r:id="rId11"/>
    <p:sldId id="265" r:id="rId12"/>
    <p:sldId id="266" r:id="rId13"/>
    <p:sldId id="268" r:id="rId14"/>
    <p:sldId id="264" r:id="rId15"/>
    <p:sldId id="269" r:id="rId16"/>
    <p:sldId id="270" r:id="rId17"/>
    <p:sldId id="271" r:id="rId18"/>
    <p:sldId id="272" r:id="rId19"/>
    <p:sldId id="267" r:id="rId20"/>
    <p:sldId id="273" r:id="rId21"/>
    <p:sldId id="259" r:id="rId22"/>
    <p:sldId id="274" r:id="rId23"/>
    <p:sldId id="275" r:id="rId24"/>
    <p:sldId id="276" r:id="rId25"/>
    <p:sldId id="277" r:id="rId26"/>
    <p:sldId id="278" r:id="rId27"/>
    <p:sldId id="279"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737" autoAdjust="0"/>
  </p:normalViewPr>
  <p:slideViewPr>
    <p:cSldViewPr>
      <p:cViewPr varScale="1">
        <p:scale>
          <a:sx n="58" d="100"/>
          <a:sy n="58" d="100"/>
        </p:scale>
        <p:origin x="-378" y="-90"/>
      </p:cViewPr>
      <p:guideLst>
        <p:guide orient="horz" pos="2160"/>
        <p:guide pos="2880"/>
      </p:guideLst>
    </p:cSldViewPr>
  </p:slideViewPr>
  <p:outlineViewPr>
    <p:cViewPr>
      <p:scale>
        <a:sx n="33" d="100"/>
        <a:sy n="33" d="100"/>
      </p:scale>
      <p:origin x="0" y="75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DF46C-06F3-4B78-9B7C-95BC5A28D183}" type="datetimeFigureOut">
              <a:rPr lang="en-US" smtClean="0"/>
              <a:pPr/>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C6F5A-33E2-461A-ABED-41C6CE7F3C70}" type="slidenum">
              <a:rPr lang="en-US" smtClean="0"/>
              <a:pPr/>
              <a:t>‹#›</a:t>
            </a:fld>
            <a:endParaRPr lang="en-US"/>
          </a:p>
        </p:txBody>
      </p:sp>
    </p:spTree>
    <p:extLst>
      <p:ext uri="{BB962C8B-B14F-4D97-AF65-F5344CB8AC3E}">
        <p14:creationId xmlns:p14="http://schemas.microsoft.com/office/powerpoint/2010/main" val="210364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EC6F5A-33E2-461A-ABED-41C6CE7F3C70}"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99EC6-1D5A-4230-8D9E-C323F3A46A9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99EC6-1D5A-4230-8D9E-C323F3A46A96}"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99EC6-1D5A-4230-8D9E-C323F3A46A9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99EC6-1D5A-4230-8D9E-C323F3A46A96}" type="datetimeFigureOut">
              <a:rPr lang="en-US" smtClean="0"/>
              <a:pPr/>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99EC6-1D5A-4230-8D9E-C323F3A46A96}"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99EC6-1D5A-4230-8D9E-C323F3A46A96}"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99EC6-1D5A-4230-8D9E-C323F3A46A9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99EC6-1D5A-4230-8D9E-C323F3A46A96}"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A0C9C-023F-4001-88FB-AB63BE4D09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99EC6-1D5A-4230-8D9E-C323F3A46A96}" type="datetimeFigureOut">
              <a:rPr lang="en-US" smtClean="0"/>
              <a:pPr/>
              <a:t>10/3/2012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A0C9C-023F-4001-88FB-AB63BE4D09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ndrewsg@southwesthealth.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STREAMLINED QC</a:t>
            </a:r>
            <a:endParaRPr lang="en-US" dirty="0"/>
          </a:p>
        </p:txBody>
      </p:sp>
      <p:sp>
        <p:nvSpPr>
          <p:cNvPr id="3" name="Subtitle 2"/>
          <p:cNvSpPr>
            <a:spLocks noGrp="1"/>
          </p:cNvSpPr>
          <p:nvPr>
            <p:ph type="subTitle" idx="1"/>
          </p:nvPr>
        </p:nvSpPr>
        <p:spPr/>
        <p:txBody>
          <a:bodyPr>
            <a:normAutofit/>
          </a:bodyPr>
          <a:lstStyle/>
          <a:p>
            <a:r>
              <a:rPr lang="en-US" sz="2800" dirty="0" smtClean="0"/>
              <a:t>Debra Kieler, BS, MT(ASCP)</a:t>
            </a:r>
          </a:p>
          <a:p>
            <a:r>
              <a:rPr lang="en-US" sz="2800" dirty="0" smtClean="0"/>
              <a:t>May 10, 2012</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u="sng" dirty="0" smtClean="0"/>
              <a:t>DISTRIBUTOR</a:t>
            </a:r>
          </a:p>
          <a:p>
            <a:r>
              <a:rPr lang="en-US" sz="2000" dirty="0" smtClean="0"/>
              <a:t>Comply with manufacturer’s specs for MIS storage and handling before 	and during delivery to the user</a:t>
            </a:r>
          </a:p>
          <a:p>
            <a:r>
              <a:rPr lang="en-US" sz="2000" dirty="0" smtClean="0"/>
              <a:t>Maintain documentation that verifies compliance-available to 	manufacturer and user if requested</a:t>
            </a:r>
          </a:p>
          <a:p>
            <a:r>
              <a:rPr lang="en-US" sz="2000" dirty="0" smtClean="0"/>
              <a:t>Communicate user complaints to the manufacturer</a:t>
            </a:r>
          </a:p>
          <a:p>
            <a:r>
              <a:rPr lang="en-US" u="sng" dirty="0" smtClean="0"/>
              <a:t>USER</a:t>
            </a:r>
          </a:p>
          <a:p>
            <a:r>
              <a:rPr lang="en-US" sz="2000" dirty="0" smtClean="0"/>
              <a:t>Storage and handling on receipt and before testing is followed</a:t>
            </a:r>
          </a:p>
          <a:p>
            <a:r>
              <a:rPr lang="en-US" sz="2000" dirty="0" smtClean="0"/>
              <a:t>Staff –qualified, trained, and competent to use MIS</a:t>
            </a:r>
          </a:p>
          <a:p>
            <a:r>
              <a:rPr lang="en-US" sz="2000" dirty="0" smtClean="0"/>
              <a:t>Retain/follow current technical information/product insert</a:t>
            </a:r>
          </a:p>
          <a:p>
            <a:r>
              <a:rPr lang="en-US" sz="2000" dirty="0" smtClean="0"/>
              <a:t>Document all MIS QC activities and corrective action</a:t>
            </a:r>
          </a:p>
          <a:p>
            <a:r>
              <a:rPr lang="en-US" sz="2000" dirty="0" smtClean="0"/>
              <a:t>Comply with all regulations for testing and retaining documents-local, state, 	and federal requirements</a:t>
            </a:r>
            <a:endParaRPr lang="en-US" dirty="0" smtClean="0"/>
          </a:p>
          <a:p>
            <a:endParaRPr lang="en-US" dirty="0" smtClean="0"/>
          </a:p>
          <a:p>
            <a:endParaRPr lang="en-US" sz="2000" dirty="0" smtClean="0"/>
          </a:p>
          <a:p>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Criteria for Initiation of Streamlined QC</a:t>
            </a:r>
            <a:endParaRPr lang="en-US" sz="3200" dirty="0"/>
          </a:p>
        </p:txBody>
      </p:sp>
      <p:sp>
        <p:nvSpPr>
          <p:cNvPr id="3" name="Content Placeholder 2"/>
          <p:cNvSpPr>
            <a:spLocks noGrp="1"/>
          </p:cNvSpPr>
          <p:nvPr>
            <p:ph idx="1"/>
          </p:nvPr>
        </p:nvSpPr>
        <p:spPr/>
        <p:txBody>
          <a:bodyPr>
            <a:normAutofit fontScale="92500" lnSpcReduction="20000"/>
          </a:bodyPr>
          <a:lstStyle/>
          <a:p>
            <a:pPr lvl="3">
              <a:buNone/>
            </a:pPr>
            <a:r>
              <a:rPr lang="en-US" sz="2800" dirty="0" smtClean="0"/>
              <a:t>Verification of performance-CLIA-42 CFR 493 1253(b)-been conducted?</a:t>
            </a:r>
          </a:p>
          <a:p>
            <a:pPr lvl="3">
              <a:buNone/>
            </a:pPr>
            <a:r>
              <a:rPr lang="en-US" sz="2800" dirty="0" smtClean="0"/>
              <a:t>Performing comprehensive CLIA QC of each reagent/substrate?</a:t>
            </a:r>
          </a:p>
          <a:p>
            <a:pPr lvl="3">
              <a:buNone/>
            </a:pPr>
            <a:endParaRPr lang="en-US" sz="2800" dirty="0" smtClean="0"/>
          </a:p>
          <a:p>
            <a:pPr lvl="3">
              <a:buNone/>
            </a:pPr>
            <a:r>
              <a:rPr lang="en-US" sz="2800" dirty="0" smtClean="0"/>
              <a:t>Under CLIA, verification study required after 9/1/92-documentation of study conducted</a:t>
            </a:r>
          </a:p>
          <a:p>
            <a:pPr lvl="3">
              <a:buNone/>
            </a:pPr>
            <a:r>
              <a:rPr lang="en-US" sz="2800" dirty="0" smtClean="0"/>
              <a:t>Before 9/1/92-if verification study not done or no documentation of verification after this date but has been doing comprehensive CLIA QC since 1992 on an ongoing basis, historical review of its QC meets qualification </a:t>
            </a:r>
          </a:p>
          <a:p>
            <a:pPr lvl="3">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If a lab has not conducted a verification study and has not been performing comprehensive CLIA QC, it does not qualify for streamlined QC until it has documentation that it has met one of these criteria.</a:t>
            </a:r>
          </a:p>
          <a:p>
            <a:endParaRPr lang="en-US" b="1" dirty="0" smtClean="0"/>
          </a:p>
          <a:p>
            <a:pPr>
              <a:buNone/>
            </a:pPr>
            <a:r>
              <a:rPr lang="en-US" dirty="0" smtClean="0"/>
              <a:t>	</a:t>
            </a:r>
            <a:r>
              <a:rPr lang="en-US" sz="2400" dirty="0" smtClean="0"/>
              <a:t>A commercial MIS that is modified by the user does not qualify for streamlined QC either.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INITIAL QUALIFICATION</a:t>
            </a: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1) Maintain current documentation of manufacturer’s conformance with ISO 13485 and QSR requirements</a:t>
            </a:r>
          </a:p>
          <a:p>
            <a:pPr>
              <a:buNone/>
            </a:pPr>
            <a:r>
              <a:rPr lang="en-US" sz="2800" dirty="0" smtClean="0"/>
              <a:t>2) Meet ONE of the following:</a:t>
            </a:r>
          </a:p>
          <a:p>
            <a:pPr>
              <a:buNone/>
            </a:pPr>
            <a:r>
              <a:rPr lang="en-US" sz="2800" dirty="0" smtClean="0"/>
              <a:t>	a) If verification study performed and performance 	specifications comparable to the manufacturer-</a:t>
            </a:r>
          </a:p>
          <a:p>
            <a:pPr>
              <a:buNone/>
            </a:pPr>
            <a:r>
              <a:rPr lang="en-US" sz="2800" dirty="0" smtClean="0"/>
              <a:t>		STREAMLINED QC MAY BE DONE IMMEDIATELY</a:t>
            </a:r>
            <a:endParaRPr lang="en-US" sz="1400" dirty="0" smtClean="0"/>
          </a:p>
          <a:p>
            <a:pPr>
              <a:buNone/>
            </a:pPr>
            <a:r>
              <a:rPr lang="en-US" sz="1400" dirty="0" smtClean="0"/>
              <a:t>		</a:t>
            </a:r>
            <a:r>
              <a:rPr lang="en-US" sz="1800" dirty="0" smtClean="0"/>
              <a:t>(Documentation of the verification study must be available)</a:t>
            </a:r>
            <a:endParaRPr lang="en-US" sz="2800" dirty="0" smtClean="0"/>
          </a:p>
          <a:p>
            <a:pPr>
              <a:buNone/>
            </a:pPr>
            <a:r>
              <a:rPr lang="en-US" sz="2800" dirty="0" smtClean="0"/>
              <a:t>	 b) If verification study not performed or lacking 	required documentation </a:t>
            </a:r>
            <a:r>
              <a:rPr lang="en-US" sz="2800" b="1" dirty="0" smtClean="0"/>
              <a:t>but</a:t>
            </a:r>
            <a:r>
              <a:rPr lang="en-US" sz="2800" dirty="0" smtClean="0"/>
              <a:t> comprehensive QC 	has been performed, user may conduct and 	document a historical review of QC performance</a:t>
            </a:r>
          </a:p>
          <a:p>
            <a:pPr>
              <a:buNone/>
            </a:pPr>
            <a:r>
              <a:rPr lang="en-US" sz="2800" dirty="0" smtClean="0"/>
              <a:t>		as follows: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514350" indent="-514350">
              <a:buAutoNum type="romanLcPeriod"/>
            </a:pPr>
            <a:r>
              <a:rPr lang="en-US" sz="2400" dirty="0" smtClean="0"/>
              <a:t>Review QC performance for at least 3 consecutive lot numbers of the MIS from 3 different shipments that span at least 3 consecutive seasons to assess seasonal variation of shipping conditions.</a:t>
            </a:r>
          </a:p>
          <a:p>
            <a:pPr marL="514350" indent="-514350">
              <a:buAutoNum type="romanLcPeriod"/>
            </a:pPr>
            <a:r>
              <a:rPr lang="en-US" sz="2400" dirty="0" smtClean="0"/>
              <a:t>QC testing must be performed using positive and negative controls for each reagent and/or substrate according to the manufacturer’s instructions.</a:t>
            </a:r>
          </a:p>
          <a:p>
            <a:pPr marL="514350" indent="-514350">
              <a:buAutoNum type="romanLcPeriod"/>
            </a:pPr>
            <a:r>
              <a:rPr lang="en-US" sz="2400" dirty="0" smtClean="0"/>
              <a:t>Performance shall be considered satisfactory and the user may initiate streamlined QC if 95% of the reagent/substrate results are within the results specified by the manufacturer.  If the QC meets the 95% threshold, but the same reagent/substrate fails repeatedly, it may indicate a problem.  These results should be further evaluated.</a:t>
            </a:r>
          </a:p>
          <a:p>
            <a:pPr marL="514350" indent="-514350">
              <a:buAutoNum type="romanLcPeriod"/>
            </a:pPr>
            <a:r>
              <a:rPr lang="en-US" sz="2400" dirty="0" smtClean="0"/>
              <a:t>If the user has insufficient data or unexpected QC results occur, consult CLIA </a:t>
            </a:r>
            <a:r>
              <a:rPr lang="en-US" sz="2400" dirty="0" err="1" smtClean="0"/>
              <a:t>regs</a:t>
            </a:r>
            <a:r>
              <a:rPr lang="en-US" sz="2400" dirty="0" smtClean="0"/>
              <a:t> before proceeding.</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STREAMLINING GP CARD QC AT SHC</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 GP CARD QC initially (2006 to 2011)</a:t>
            </a:r>
          </a:p>
          <a:p>
            <a:r>
              <a:rPr lang="en-US" sz="1800" u="sng" dirty="0" err="1" smtClean="0"/>
              <a:t>Enterococcus</a:t>
            </a:r>
            <a:r>
              <a:rPr lang="en-US" sz="1800" u="sng" dirty="0" smtClean="0"/>
              <a:t> </a:t>
            </a:r>
            <a:r>
              <a:rPr lang="en-US" sz="1800" u="sng" dirty="0" err="1" smtClean="0"/>
              <a:t>casseliflavus</a:t>
            </a:r>
            <a:r>
              <a:rPr lang="en-US" sz="1800" dirty="0" smtClean="0"/>
              <a:t>                  ATCC 700327</a:t>
            </a:r>
          </a:p>
          <a:p>
            <a:r>
              <a:rPr lang="en-US" sz="1800" u="sng" dirty="0" err="1" smtClean="0"/>
              <a:t>Kocuria</a:t>
            </a:r>
            <a:r>
              <a:rPr lang="en-US" sz="1800" u="sng" dirty="0" smtClean="0"/>
              <a:t> </a:t>
            </a:r>
            <a:r>
              <a:rPr lang="en-US" sz="1800" u="sng" dirty="0" err="1" smtClean="0"/>
              <a:t>kristianae</a:t>
            </a:r>
            <a:r>
              <a:rPr lang="en-US" sz="1800" dirty="0" smtClean="0"/>
              <a:t>	           	         ATCC BAA -752</a:t>
            </a:r>
          </a:p>
          <a:p>
            <a:r>
              <a:rPr lang="en-US" sz="1800" u="sng" dirty="0" err="1" smtClean="0"/>
              <a:t>Listeria</a:t>
            </a:r>
            <a:r>
              <a:rPr lang="en-US" sz="1800" u="sng" dirty="0" smtClean="0"/>
              <a:t> </a:t>
            </a:r>
            <a:r>
              <a:rPr lang="en-US" sz="1800" u="sng" dirty="0" err="1" smtClean="0"/>
              <a:t>monocytogenes</a:t>
            </a:r>
            <a:r>
              <a:rPr lang="en-US" sz="1800" dirty="0" smtClean="0"/>
              <a:t>	          ATCC BAA -751</a:t>
            </a:r>
          </a:p>
          <a:p>
            <a:r>
              <a:rPr lang="en-US" sz="1800" u="sng" dirty="0" smtClean="0"/>
              <a:t>Staph </a:t>
            </a:r>
            <a:r>
              <a:rPr lang="en-US" sz="1800" u="sng" dirty="0" err="1" smtClean="0"/>
              <a:t>aureus</a:t>
            </a:r>
            <a:r>
              <a:rPr lang="en-US" sz="1800" u="sng" dirty="0" smtClean="0"/>
              <a:t> </a:t>
            </a:r>
            <a:r>
              <a:rPr lang="en-US" sz="1800" u="sng" dirty="0" err="1" smtClean="0"/>
              <a:t>spp.aureus</a:t>
            </a:r>
            <a:r>
              <a:rPr lang="en-US" sz="1800" dirty="0" smtClean="0"/>
              <a:t>	          ATCC 29213</a:t>
            </a:r>
          </a:p>
          <a:p>
            <a:r>
              <a:rPr lang="en-US" sz="1800" u="sng" dirty="0" smtClean="0"/>
              <a:t>Staph </a:t>
            </a:r>
            <a:r>
              <a:rPr lang="en-US" sz="1800" u="sng" dirty="0" err="1" smtClean="0"/>
              <a:t>saprophyticus</a:t>
            </a:r>
            <a:r>
              <a:rPr lang="en-US" sz="1800" dirty="0" smtClean="0"/>
              <a:t>	          ATCC BAA -750</a:t>
            </a:r>
          </a:p>
          <a:p>
            <a:r>
              <a:rPr lang="en-US" sz="1800" u="sng" dirty="0" smtClean="0"/>
              <a:t>Staph </a:t>
            </a:r>
            <a:r>
              <a:rPr lang="en-US" sz="1800" u="sng" dirty="0" err="1" smtClean="0"/>
              <a:t>scuiri</a:t>
            </a:r>
            <a:r>
              <a:rPr lang="en-US" sz="1800" dirty="0" smtClean="0"/>
              <a:t>		          ATCC 29061</a:t>
            </a:r>
          </a:p>
          <a:p>
            <a:r>
              <a:rPr lang="en-US" sz="1800" u="sng" dirty="0" smtClean="0"/>
              <a:t>Strep </a:t>
            </a:r>
            <a:r>
              <a:rPr lang="en-US" sz="1800" u="sng" dirty="0" err="1" smtClean="0"/>
              <a:t>equi</a:t>
            </a:r>
            <a:r>
              <a:rPr lang="en-US" sz="1800" u="sng" dirty="0" smtClean="0"/>
              <a:t> </a:t>
            </a:r>
            <a:r>
              <a:rPr lang="en-US" sz="1800" u="sng" dirty="0" err="1" smtClean="0"/>
              <a:t>ssp.zooepidemicus</a:t>
            </a:r>
            <a:r>
              <a:rPr lang="en-US" sz="1800" u="sng" dirty="0" smtClean="0"/>
              <a:t> </a:t>
            </a:r>
            <a:r>
              <a:rPr lang="en-US" sz="1800" dirty="0" smtClean="0"/>
              <a:t>            ATCC 43079</a:t>
            </a:r>
          </a:p>
          <a:p>
            <a:r>
              <a:rPr lang="en-US" sz="1800" u="sng" dirty="0" smtClean="0"/>
              <a:t>Strep </a:t>
            </a:r>
            <a:r>
              <a:rPr lang="en-US" sz="1800" u="sng" dirty="0" err="1" smtClean="0"/>
              <a:t>thermophilus</a:t>
            </a:r>
            <a:r>
              <a:rPr lang="en-US" sz="1800" dirty="0" smtClean="0"/>
              <a:t>	           ATCC 19258</a:t>
            </a:r>
          </a:p>
          <a:p>
            <a:endParaRPr lang="en-US" sz="2000" dirty="0" smtClean="0"/>
          </a:p>
          <a:p>
            <a:endParaRPr lang="en-US" sz="2200" dirty="0" smtClean="0"/>
          </a:p>
          <a:p>
            <a:endParaRPr lang="en-US" sz="1800" dirty="0" smtClean="0"/>
          </a:p>
          <a:p>
            <a:r>
              <a:rPr lang="en-US" sz="2400" dirty="0" smtClean="0"/>
              <a:t>Shipment 1- 10/2006 to  08/2007</a:t>
            </a:r>
          </a:p>
          <a:p>
            <a:r>
              <a:rPr lang="en-US" sz="2400" dirty="0" smtClean="0"/>
              <a:t>Shipment 2- 08/2007 to 01/2009</a:t>
            </a:r>
          </a:p>
          <a:p>
            <a:r>
              <a:rPr lang="en-US" sz="2400" dirty="0" smtClean="0"/>
              <a:t>Shipment 3-01/2009 to 07/2010</a:t>
            </a:r>
          </a:p>
          <a:p>
            <a:r>
              <a:rPr lang="en-US" sz="2400" dirty="0" smtClean="0"/>
              <a:t>Shipment 4-07/2010 to 12/2011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All expected positive, negative, or variable results had to be obtained</a:t>
            </a:r>
          </a:p>
          <a:p>
            <a:r>
              <a:rPr lang="en-US" sz="2000" dirty="0" smtClean="0"/>
              <a:t>Any out-of- control results had to be repeated until satisfactory</a:t>
            </a:r>
          </a:p>
          <a:p>
            <a:r>
              <a:rPr lang="en-US" sz="2000" dirty="0" smtClean="0"/>
              <a:t>43 </a:t>
            </a:r>
            <a:r>
              <a:rPr lang="en-US" sz="2000" dirty="0" err="1" smtClean="0"/>
              <a:t>biochemicals</a:t>
            </a:r>
            <a:r>
              <a:rPr lang="en-US" sz="2000" dirty="0" smtClean="0"/>
              <a:t> tested per qc organism</a:t>
            </a:r>
          </a:p>
          <a:p>
            <a:r>
              <a:rPr lang="en-US" sz="2000" dirty="0" smtClean="0"/>
              <a:t>#1, #2, and #3 shipments performed as expected</a:t>
            </a:r>
          </a:p>
          <a:p>
            <a:r>
              <a:rPr lang="en-US" sz="2000" dirty="0" smtClean="0"/>
              <a:t>#4 shipment had 0129R (-) vs. (+) on 19258 and </a:t>
            </a:r>
            <a:r>
              <a:rPr lang="en-US" sz="2000" dirty="0" err="1" smtClean="0"/>
              <a:t>AspA</a:t>
            </a:r>
            <a:r>
              <a:rPr lang="en-US" sz="2000" dirty="0" smtClean="0"/>
              <a:t> (-) vs. (+) on 700327</a:t>
            </a:r>
          </a:p>
          <a:p>
            <a:r>
              <a:rPr lang="en-US" sz="2000" dirty="0" smtClean="0"/>
              <a:t>Repeat testing produced (+) results as expected</a:t>
            </a:r>
          </a:p>
          <a:p>
            <a:r>
              <a:rPr lang="en-US" sz="2000" dirty="0" smtClean="0"/>
              <a:t>July, 2009 - BMX customer letter informed us of organisms selected for new streamlined qc and new comprehensive qc requirements so we could modify our system per new CLSI M50-A.</a:t>
            </a:r>
          </a:p>
          <a:p>
            <a:r>
              <a:rPr lang="en-US" sz="2000" u="sng" dirty="0" err="1" smtClean="0"/>
              <a:t>Enterococcus</a:t>
            </a:r>
            <a:r>
              <a:rPr lang="en-US" sz="2000" u="sng" dirty="0" smtClean="0"/>
              <a:t> </a:t>
            </a:r>
            <a:r>
              <a:rPr lang="en-US" sz="2000" u="sng" dirty="0" err="1" smtClean="0"/>
              <a:t>casseliflavus</a:t>
            </a:r>
            <a:r>
              <a:rPr lang="en-US" sz="2000" u="sng" dirty="0" smtClean="0"/>
              <a:t> </a:t>
            </a:r>
            <a:r>
              <a:rPr lang="en-US" sz="2000" dirty="0" smtClean="0"/>
              <a:t>  ATCC 700327</a:t>
            </a:r>
            <a:r>
              <a:rPr lang="en-US" sz="1200" dirty="0" smtClean="0"/>
              <a:t> </a:t>
            </a:r>
          </a:p>
          <a:p>
            <a:r>
              <a:rPr lang="en-US" sz="2000" dirty="0" smtClean="0"/>
              <a:t> </a:t>
            </a:r>
            <a:r>
              <a:rPr lang="en-US" sz="2000" u="sng" dirty="0" smtClean="0"/>
              <a:t>Strep </a:t>
            </a:r>
            <a:r>
              <a:rPr lang="en-US" sz="2000" u="sng" dirty="0" err="1" smtClean="0"/>
              <a:t>thermophilus</a:t>
            </a:r>
            <a:r>
              <a:rPr lang="en-US" sz="2000" dirty="0" smtClean="0"/>
              <a:t>   ATCC 19258</a:t>
            </a:r>
          </a:p>
          <a:p>
            <a:r>
              <a:rPr lang="en-US" sz="2000" dirty="0" smtClean="0"/>
              <a:t>These QC organisms were already being used previously so in stock here.</a:t>
            </a:r>
          </a:p>
          <a:p>
            <a:endParaRPr lang="en-US" sz="2000" b="1" u="sng"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We were ready to start in Dec., 2011</a:t>
            </a:r>
          </a:p>
          <a:p>
            <a:endParaRPr lang="en-US" sz="2000" dirty="0" smtClean="0"/>
          </a:p>
          <a:p>
            <a:r>
              <a:rPr lang="en-US" sz="2000" dirty="0" smtClean="0"/>
              <a:t>Documentation that BMX complies with ISO 13485 and QSR-yes</a:t>
            </a:r>
          </a:p>
          <a:p>
            <a:r>
              <a:rPr lang="en-US" sz="2000" dirty="0" smtClean="0"/>
              <a:t>Verification study-no</a:t>
            </a:r>
            <a:endParaRPr lang="en-US" dirty="0" smtClean="0"/>
          </a:p>
          <a:p>
            <a:r>
              <a:rPr lang="en-US" sz="2000" dirty="0" smtClean="0"/>
              <a:t>Comprehensive QC –yes (Three consecutive lot numbers; three different shipments; three consecutive seasons)</a:t>
            </a:r>
          </a:p>
          <a:p>
            <a:r>
              <a:rPr lang="en-US" sz="2000" dirty="0" smtClean="0"/>
              <a:t>QC testing using positive and negative on each reagent/substrate-yes</a:t>
            </a:r>
          </a:p>
          <a:p>
            <a:r>
              <a:rPr lang="en-US" sz="2000" dirty="0" smtClean="0"/>
              <a:t>95% of  the reagent/substrate with results specified by BMX-yes</a:t>
            </a:r>
          </a:p>
          <a:p>
            <a:r>
              <a:rPr lang="en-US" sz="2000" dirty="0" smtClean="0"/>
              <a:t> </a:t>
            </a:r>
            <a:r>
              <a:rPr lang="en-US" sz="2000" u="sng" dirty="0" smtClean="0"/>
              <a:t>E. </a:t>
            </a:r>
            <a:r>
              <a:rPr lang="en-US" sz="2000" u="sng" dirty="0" err="1" smtClean="0"/>
              <a:t>casseliflavus</a:t>
            </a:r>
            <a:r>
              <a:rPr lang="en-US" sz="2000" u="sng" dirty="0" smtClean="0"/>
              <a:t> </a:t>
            </a:r>
            <a:r>
              <a:rPr lang="en-US" sz="2000" dirty="0" smtClean="0"/>
              <a:t>(700327) and </a:t>
            </a:r>
            <a:r>
              <a:rPr lang="en-US" sz="2000" u="sng" dirty="0" smtClean="0"/>
              <a:t>Strep </a:t>
            </a:r>
            <a:r>
              <a:rPr lang="en-US" sz="2000" u="sng" dirty="0" err="1" smtClean="0"/>
              <a:t>thermophilus</a:t>
            </a:r>
            <a:r>
              <a:rPr lang="en-US" sz="2000" u="sng" dirty="0" smtClean="0"/>
              <a:t> </a:t>
            </a:r>
            <a:r>
              <a:rPr lang="en-US" sz="2000" dirty="0" smtClean="0"/>
              <a:t>(19258)-yes</a:t>
            </a:r>
          </a:p>
          <a:p>
            <a:r>
              <a:rPr lang="en-US" sz="2000" dirty="0" smtClean="0"/>
              <a:t>All reactions as expected-yes</a:t>
            </a:r>
            <a:endParaRPr lang="en-US" sz="2800" dirty="0" smtClean="0"/>
          </a:p>
          <a:p>
            <a:r>
              <a:rPr lang="en-US" sz="2800" dirty="0" smtClean="0"/>
              <a:t>INITIAL QUALIFICATION HAS BEEN MET-12/2011</a:t>
            </a: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dirty="0" smtClean="0"/>
              <a:t>BMX changed QC organisms requirements- 11 or 12/2011</a:t>
            </a:r>
            <a:endParaRPr lang="en-US" sz="2400" dirty="0"/>
          </a:p>
          <a:p>
            <a:pPr>
              <a:buNone/>
            </a:pPr>
            <a:r>
              <a:rPr lang="en-US" sz="2400" dirty="0" smtClean="0"/>
              <a:t>	</a:t>
            </a:r>
            <a:r>
              <a:rPr lang="en-US" sz="2400" u="sng" dirty="0" smtClean="0"/>
              <a:t>Staph </a:t>
            </a:r>
            <a:r>
              <a:rPr lang="en-US" sz="2400" u="sng" dirty="0" err="1" smtClean="0"/>
              <a:t>saprophyticus</a:t>
            </a:r>
            <a:r>
              <a:rPr lang="en-US" sz="2400" dirty="0" smtClean="0"/>
              <a:t> (ATCC BAA-750 ) replaced </a:t>
            </a:r>
            <a:r>
              <a:rPr lang="en-US" sz="2400" u="sng" dirty="0" smtClean="0"/>
              <a:t>Strep </a:t>
            </a:r>
            <a:r>
              <a:rPr lang="en-US" sz="2400" u="sng" dirty="0" err="1" smtClean="0"/>
              <a:t>thermophilus</a:t>
            </a:r>
            <a:r>
              <a:rPr lang="en-US" sz="2400" u="sng" dirty="0" smtClean="0"/>
              <a:t>  </a:t>
            </a:r>
            <a:r>
              <a:rPr lang="en-US" sz="2400" dirty="0" smtClean="0"/>
              <a:t>(ATCC 19258).</a:t>
            </a:r>
          </a:p>
          <a:p>
            <a:pPr>
              <a:buNone/>
            </a:pPr>
            <a:r>
              <a:rPr lang="en-US" sz="2400" b="1" dirty="0" smtClean="0"/>
              <a:t>CONTINUED QUALIFICATION-</a:t>
            </a:r>
            <a:r>
              <a:rPr lang="en-US" sz="2400" dirty="0" smtClean="0"/>
              <a:t>12/2011 and beyond</a:t>
            </a:r>
          </a:p>
          <a:p>
            <a:r>
              <a:rPr lang="en-US" sz="2000" dirty="0" smtClean="0"/>
              <a:t>Maintain current documentation of manufacturer’s conformance to QSR requirements</a:t>
            </a:r>
          </a:p>
          <a:p>
            <a:r>
              <a:rPr lang="en-US" sz="2000" dirty="0" smtClean="0"/>
              <a:t>Maintain documentation of verification study or historical QC review</a:t>
            </a:r>
          </a:p>
          <a:p>
            <a:r>
              <a:rPr lang="en-US" sz="2000" dirty="0" smtClean="0"/>
              <a:t>Test all key indicator strains with each batch, lot number, and shipment</a:t>
            </a:r>
          </a:p>
          <a:p>
            <a:r>
              <a:rPr lang="en-US" sz="2000" dirty="0" smtClean="0"/>
              <a:t>Perform testing according to manufacturer’s instructions</a:t>
            </a:r>
          </a:p>
          <a:p>
            <a:r>
              <a:rPr lang="en-US" sz="2000" dirty="0" smtClean="0"/>
              <a:t>Monitor and document streamlined QC performance</a:t>
            </a:r>
          </a:p>
          <a:p>
            <a:r>
              <a:rPr lang="en-US" sz="2000" dirty="0" smtClean="0"/>
              <a:t>Investigate and resolve any QC failures</a:t>
            </a:r>
          </a:p>
          <a:p>
            <a:r>
              <a:rPr lang="en-US" sz="2000" dirty="0" smtClean="0"/>
              <a:t>Report QC failures to the manufacturer and distributor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STREAMLINING GN CARD QC AT SHC</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GN CARD QC initially (2006-2010)</a:t>
            </a:r>
          </a:p>
          <a:p>
            <a:pPr>
              <a:buNone/>
            </a:pPr>
            <a:r>
              <a:rPr lang="en-US" sz="1600" dirty="0" smtClean="0"/>
              <a:t>	</a:t>
            </a:r>
            <a:r>
              <a:rPr lang="en-US" sz="1600" u="sng" dirty="0" err="1" smtClean="0"/>
              <a:t>Acinetobacter</a:t>
            </a:r>
            <a:r>
              <a:rPr lang="en-US" sz="1600" u="sng" dirty="0" smtClean="0"/>
              <a:t> </a:t>
            </a:r>
            <a:r>
              <a:rPr lang="en-US" sz="1600" u="sng" dirty="0" err="1" smtClean="0"/>
              <a:t>baumannii</a:t>
            </a:r>
            <a:r>
              <a:rPr lang="en-US" sz="1600" dirty="0" smtClean="0"/>
              <a:t>    		ATCC BAA-747</a:t>
            </a:r>
          </a:p>
          <a:p>
            <a:pPr>
              <a:buNone/>
            </a:pPr>
            <a:r>
              <a:rPr lang="en-US" sz="1600" dirty="0" smtClean="0"/>
              <a:t>	</a:t>
            </a:r>
            <a:r>
              <a:rPr lang="en-US" sz="1600" u="sng" dirty="0" err="1" smtClean="0"/>
              <a:t>Enterobacter</a:t>
            </a:r>
            <a:r>
              <a:rPr lang="en-US" sz="1600" u="sng" dirty="0" smtClean="0"/>
              <a:t> cloacae</a:t>
            </a:r>
            <a:r>
              <a:rPr lang="en-US" sz="1600" dirty="0" smtClean="0"/>
              <a:t>		ATCC 700323</a:t>
            </a:r>
          </a:p>
          <a:p>
            <a:pPr>
              <a:buNone/>
            </a:pPr>
            <a:r>
              <a:rPr lang="en-US" sz="1600" dirty="0" smtClean="0"/>
              <a:t>	</a:t>
            </a:r>
            <a:r>
              <a:rPr lang="en-US" sz="1600" u="sng" dirty="0" err="1" smtClean="0"/>
              <a:t>Klebsiella</a:t>
            </a:r>
            <a:r>
              <a:rPr lang="en-US" sz="1600" u="sng" dirty="0" smtClean="0"/>
              <a:t> </a:t>
            </a:r>
            <a:r>
              <a:rPr lang="en-US" sz="1600" u="sng" dirty="0" err="1" smtClean="0"/>
              <a:t>oxytoca</a:t>
            </a:r>
            <a:r>
              <a:rPr lang="en-US" sz="1600" dirty="0" smtClean="0"/>
              <a:t>			ATCC 700324</a:t>
            </a:r>
          </a:p>
          <a:p>
            <a:pPr>
              <a:buNone/>
            </a:pPr>
            <a:r>
              <a:rPr lang="en-US" sz="1600" dirty="0" smtClean="0"/>
              <a:t>	</a:t>
            </a:r>
            <a:r>
              <a:rPr lang="en-US" sz="1600" u="sng" dirty="0" err="1" smtClean="0"/>
              <a:t>Ochrobactrum</a:t>
            </a:r>
            <a:r>
              <a:rPr lang="en-US" sz="1600" u="sng" dirty="0" smtClean="0"/>
              <a:t> </a:t>
            </a:r>
            <a:r>
              <a:rPr lang="en-US" sz="1600" u="sng" dirty="0" err="1" smtClean="0"/>
              <a:t>anthropi</a:t>
            </a:r>
            <a:r>
              <a:rPr lang="en-US" sz="1600" dirty="0" smtClean="0"/>
              <a:t>		ATCC BAA-749	</a:t>
            </a:r>
          </a:p>
          <a:p>
            <a:pPr>
              <a:buNone/>
            </a:pPr>
            <a:r>
              <a:rPr lang="en-US" sz="1600" dirty="0" smtClean="0"/>
              <a:t>	</a:t>
            </a:r>
            <a:r>
              <a:rPr lang="en-US" sz="1600" u="sng" dirty="0" smtClean="0"/>
              <a:t>Proteus </a:t>
            </a:r>
            <a:r>
              <a:rPr lang="en-US" sz="1600" u="sng" dirty="0" err="1" smtClean="0"/>
              <a:t>vulgaris</a:t>
            </a:r>
            <a:r>
              <a:rPr lang="en-US" sz="1600" dirty="0" smtClean="0"/>
              <a:t>			ATCC 6380</a:t>
            </a:r>
          </a:p>
          <a:p>
            <a:pPr>
              <a:buNone/>
            </a:pPr>
            <a:r>
              <a:rPr lang="en-US" sz="1600" dirty="0" smtClean="0"/>
              <a:t>	</a:t>
            </a:r>
            <a:r>
              <a:rPr lang="en-US" sz="1600" u="sng" dirty="0" err="1" smtClean="0"/>
              <a:t>Shigella</a:t>
            </a:r>
            <a:r>
              <a:rPr lang="en-US" sz="1600" u="sng" dirty="0" smtClean="0"/>
              <a:t> </a:t>
            </a:r>
            <a:r>
              <a:rPr lang="en-US" sz="1600" u="sng" dirty="0" err="1" smtClean="0"/>
              <a:t>sonnei</a:t>
            </a:r>
            <a:r>
              <a:rPr lang="en-US" sz="1600" dirty="0" smtClean="0"/>
              <a:t>			ATCC 25931</a:t>
            </a:r>
          </a:p>
          <a:p>
            <a:pPr>
              <a:buNone/>
            </a:pPr>
            <a:r>
              <a:rPr lang="en-US" sz="1600" dirty="0" smtClean="0"/>
              <a:t>	</a:t>
            </a:r>
            <a:r>
              <a:rPr lang="en-US" sz="1600" u="sng" dirty="0" err="1" smtClean="0"/>
              <a:t>Stenotrophomonas</a:t>
            </a:r>
            <a:r>
              <a:rPr lang="en-US" sz="1600" u="sng" dirty="0" smtClean="0"/>
              <a:t> </a:t>
            </a:r>
            <a:r>
              <a:rPr lang="en-US" sz="1600" u="sng" dirty="0" err="1" smtClean="0"/>
              <a:t>maltophilia</a:t>
            </a:r>
            <a:r>
              <a:rPr lang="en-US" sz="1600" dirty="0" smtClean="0"/>
              <a:t>	ATCC 17666</a:t>
            </a:r>
          </a:p>
          <a:p>
            <a:pPr>
              <a:buNone/>
            </a:pPr>
            <a:endParaRPr lang="en-US" sz="1600" dirty="0" smtClean="0"/>
          </a:p>
          <a:p>
            <a:pPr>
              <a:buNone/>
            </a:pPr>
            <a:r>
              <a:rPr lang="en-US" sz="2000" dirty="0" smtClean="0"/>
              <a:t>	Shipment 1-10/2006 to 05/2007        Shipment 5- 08/2008 to 03/2009</a:t>
            </a:r>
          </a:p>
          <a:p>
            <a:pPr>
              <a:buNone/>
            </a:pPr>
            <a:r>
              <a:rPr lang="en-US" sz="2000" dirty="0" smtClean="0"/>
              <a:t>	Shipment 2- 05/2007 to 08/2007       Shipment 6- 03/2009 to 05/2009</a:t>
            </a:r>
          </a:p>
          <a:p>
            <a:pPr>
              <a:buNone/>
            </a:pPr>
            <a:r>
              <a:rPr lang="en-US" sz="2000" dirty="0" smtClean="0"/>
              <a:t>	Shipment 3- 08/2007 to 03/2008       Shipment 7- 05/2009 to 10/2009 </a:t>
            </a:r>
          </a:p>
          <a:p>
            <a:pPr>
              <a:buNone/>
            </a:pPr>
            <a:r>
              <a:rPr lang="en-US" sz="2000" dirty="0" smtClean="0"/>
              <a:t>	Shipment 4- 03/2008 to 08/2008       Shipment 8- 10/2009 to 04/2010</a:t>
            </a:r>
          </a:p>
          <a:p>
            <a:pPr>
              <a:buNone/>
            </a:pPr>
            <a:r>
              <a:rPr lang="en-US" sz="2000" dirty="0" smtClean="0"/>
              <a:t>	</a:t>
            </a:r>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Southwest Health Center (SHC)-Platteville, WI</a:t>
            </a:r>
          </a:p>
          <a:p>
            <a:r>
              <a:rPr lang="en-US" sz="2000" dirty="0" smtClean="0"/>
              <a:t>25 bed critical access hospital, 84 bed nursing home, and 10 bed  	inpatient adult psychiatric unit</a:t>
            </a:r>
          </a:p>
          <a:p>
            <a:r>
              <a:rPr lang="en-US" sz="2000" dirty="0" smtClean="0"/>
              <a:t>Hospital lab staffed 24/7/366 by MLT, MT, and MLS personnel</a:t>
            </a:r>
          </a:p>
          <a:p>
            <a:r>
              <a:rPr lang="en-US" sz="2000" dirty="0" smtClean="0"/>
              <a:t>Microbiology mainly 0600 to 1800 daily</a:t>
            </a:r>
          </a:p>
          <a:p>
            <a:r>
              <a:rPr lang="en-US" sz="2000" dirty="0" smtClean="0"/>
              <a:t>ID and susceptibilities of aerobic gram negative and gram positive  	organisms</a:t>
            </a:r>
          </a:p>
          <a:p>
            <a:r>
              <a:rPr lang="en-US" sz="2000" dirty="0" err="1" smtClean="0"/>
              <a:t>Biomerieux</a:t>
            </a:r>
            <a:r>
              <a:rPr lang="en-US" sz="2000" dirty="0" smtClean="0"/>
              <a:t> </a:t>
            </a:r>
            <a:r>
              <a:rPr lang="en-US" sz="2000" dirty="0" err="1" smtClean="0"/>
              <a:t>Vitek</a:t>
            </a:r>
            <a:r>
              <a:rPr lang="en-US" sz="2000" dirty="0" smtClean="0"/>
              <a:t> 2 Compact-purchased in 2006</a:t>
            </a:r>
          </a:p>
          <a:p>
            <a:r>
              <a:rPr lang="en-US" sz="2000" dirty="0" smtClean="0"/>
              <a:t>Gram negative ID and AST cards</a:t>
            </a:r>
          </a:p>
          <a:p>
            <a:r>
              <a:rPr lang="en-US" sz="2000" dirty="0" smtClean="0"/>
              <a:t>Gram positive ID and AST cards</a:t>
            </a:r>
          </a:p>
          <a:p>
            <a:r>
              <a:rPr lang="en-US" sz="2000" dirty="0" smtClean="0"/>
              <a:t>ID and AST reporting with </a:t>
            </a:r>
            <a:r>
              <a:rPr lang="en-US" sz="2000" dirty="0" err="1" smtClean="0"/>
              <a:t>Vitek</a:t>
            </a:r>
            <a:r>
              <a:rPr lang="en-US" sz="2000" dirty="0" smtClean="0"/>
              <a:t> 2 - 2007</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t>All expected +, -, or v results had to be obtained</a:t>
            </a:r>
          </a:p>
          <a:p>
            <a:r>
              <a:rPr lang="en-US" sz="2400" dirty="0" smtClean="0"/>
              <a:t>Any out-of-control results had to be repeated until correct</a:t>
            </a:r>
          </a:p>
          <a:p>
            <a:r>
              <a:rPr lang="en-US" sz="2400" dirty="0" smtClean="0"/>
              <a:t>47 </a:t>
            </a:r>
            <a:r>
              <a:rPr lang="en-US" sz="2400" dirty="0" err="1" smtClean="0"/>
              <a:t>biochemicals</a:t>
            </a:r>
            <a:r>
              <a:rPr lang="en-US" sz="2400" dirty="0" smtClean="0"/>
              <a:t> tested per organism</a:t>
            </a:r>
          </a:p>
          <a:p>
            <a:r>
              <a:rPr lang="en-US" sz="2400" dirty="0" smtClean="0"/>
              <a:t>Shipment 1-1 failure; repeat ok</a:t>
            </a:r>
          </a:p>
          <a:p>
            <a:r>
              <a:rPr lang="en-US" sz="2400" dirty="0" smtClean="0"/>
              <a:t>Shipment 2-8 failures; repeats ok</a:t>
            </a:r>
          </a:p>
          <a:p>
            <a:r>
              <a:rPr lang="en-US" sz="2400" dirty="0" smtClean="0"/>
              <a:t>Shipment 3-6 failures; repeats ok</a:t>
            </a:r>
          </a:p>
          <a:p>
            <a:r>
              <a:rPr lang="en-US" sz="2400" dirty="0" smtClean="0"/>
              <a:t>Shipment 4-1 failure; repeat ok</a:t>
            </a:r>
          </a:p>
          <a:p>
            <a:r>
              <a:rPr lang="en-US" sz="2400" dirty="0" smtClean="0"/>
              <a:t>Shipment 5-2 failures; repeats ok</a:t>
            </a:r>
          </a:p>
          <a:p>
            <a:r>
              <a:rPr lang="en-US" sz="2400" dirty="0" smtClean="0"/>
              <a:t>Shipment 6- 1 failure; repeat ok</a:t>
            </a:r>
          </a:p>
          <a:p>
            <a:r>
              <a:rPr lang="en-US" sz="2400" dirty="0" smtClean="0"/>
              <a:t>Shipment 7- all ok</a:t>
            </a:r>
          </a:p>
          <a:p>
            <a:r>
              <a:rPr lang="en-US" sz="2400" dirty="0" smtClean="0"/>
              <a:t>Shipment 8- 1 failure; repeat ok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Shipment 9- 04/2010</a:t>
            </a:r>
          </a:p>
          <a:p>
            <a:r>
              <a:rPr lang="en-US" sz="2000" u="sng" dirty="0" err="1" smtClean="0"/>
              <a:t>Ochrobactrum</a:t>
            </a:r>
            <a:r>
              <a:rPr lang="en-US" sz="2000" u="sng" dirty="0" smtClean="0"/>
              <a:t> </a:t>
            </a:r>
            <a:r>
              <a:rPr lang="en-US" sz="2000" u="sng" dirty="0" err="1" smtClean="0"/>
              <a:t>anthropi</a:t>
            </a:r>
            <a:r>
              <a:rPr lang="en-US" sz="2000" u="sng" dirty="0" smtClean="0"/>
              <a:t> -</a:t>
            </a:r>
            <a:r>
              <a:rPr lang="en-US" sz="2000" dirty="0" smtClean="0"/>
              <a:t>  BAA-749 proved to be a challenge even if it was 	April Fool’s Day.   </a:t>
            </a:r>
            <a:r>
              <a:rPr lang="en-US" sz="2000" dirty="0" err="1" smtClean="0"/>
              <a:t>TyrA</a:t>
            </a:r>
            <a:r>
              <a:rPr lang="en-US" sz="2000" dirty="0" smtClean="0"/>
              <a:t> and AGLU failed repeatedly; we even 	enlisted BMX’s help and ended up substituting an alternate organism 	to obtain the results for </a:t>
            </a:r>
            <a:r>
              <a:rPr lang="en-US" sz="2000" dirty="0" err="1" smtClean="0"/>
              <a:t>TyrA</a:t>
            </a:r>
            <a:r>
              <a:rPr lang="en-US" sz="2000" dirty="0" smtClean="0"/>
              <a:t> and AGLU to have the correct reactions 	expected in comprehensive qc.  In 08/2010-BMX changed the 	expected value from + to v for AGLU. </a:t>
            </a:r>
          </a:p>
          <a:p>
            <a:endParaRPr lang="en-US" sz="2000" dirty="0" smtClean="0"/>
          </a:p>
          <a:p>
            <a:r>
              <a:rPr lang="en-US" sz="2400" dirty="0" smtClean="0"/>
              <a:t>WE WERE EXTREMELY MOTIVATED TO GO TO STREAMLINING 	QC ON SHIPMENT 10!</a:t>
            </a:r>
          </a:p>
          <a:p>
            <a:pPr>
              <a:buNone/>
            </a:pPr>
            <a:endParaRPr lang="en-US" sz="2400" dirty="0" smtClean="0"/>
          </a:p>
          <a:p>
            <a:pPr lvl="2">
              <a:buNone/>
            </a:pPr>
            <a:endParaRPr lang="en-US" sz="1200"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Shipment 10- 10/2010</a:t>
            </a:r>
            <a:endParaRPr lang="en-US" sz="2000" dirty="0"/>
          </a:p>
          <a:p>
            <a:r>
              <a:rPr lang="en-US" sz="2400" dirty="0" smtClean="0"/>
              <a:t>July, 2009-BMX customer letter informed us of organisms selected for new streamlined qc and new comprehensive qc requirements so we could modify our system per new CLSI M50-A.</a:t>
            </a:r>
          </a:p>
          <a:p>
            <a:r>
              <a:rPr lang="en-US" sz="2400" u="sng" dirty="0" err="1" smtClean="0"/>
              <a:t>Enterobacter</a:t>
            </a:r>
            <a:r>
              <a:rPr lang="en-US" sz="2400" u="sng" dirty="0" smtClean="0"/>
              <a:t> </a:t>
            </a:r>
            <a:r>
              <a:rPr lang="en-US" sz="2400" u="sng" dirty="0" err="1" smtClean="0"/>
              <a:t>hormaechei</a:t>
            </a:r>
            <a:r>
              <a:rPr lang="en-US" sz="2400" dirty="0" smtClean="0"/>
              <a:t>         	ATCC 700323 </a:t>
            </a:r>
          </a:p>
          <a:p>
            <a:r>
              <a:rPr lang="en-US" sz="2000" dirty="0" smtClean="0"/>
              <a:t>(formerly </a:t>
            </a:r>
            <a:r>
              <a:rPr lang="en-US" sz="2000" u="sng" dirty="0" err="1" smtClean="0"/>
              <a:t>Enterobacter</a:t>
            </a:r>
            <a:r>
              <a:rPr lang="en-US" sz="2000" u="sng" dirty="0" smtClean="0"/>
              <a:t> cloacae)</a:t>
            </a:r>
          </a:p>
          <a:p>
            <a:r>
              <a:rPr lang="en-US" sz="2400" u="sng" dirty="0" err="1" smtClean="0"/>
              <a:t>Stenotrophomonas</a:t>
            </a:r>
            <a:r>
              <a:rPr lang="en-US" sz="2400" u="sng" dirty="0" smtClean="0"/>
              <a:t> </a:t>
            </a:r>
            <a:r>
              <a:rPr lang="en-US" sz="2400" u="sng" dirty="0" err="1" smtClean="0"/>
              <a:t>maltophilia</a:t>
            </a:r>
            <a:r>
              <a:rPr lang="en-US" sz="2400" dirty="0" smtClean="0"/>
              <a:t>	ATCC 17666</a:t>
            </a:r>
          </a:p>
          <a:p>
            <a:r>
              <a:rPr lang="en-US" sz="2400" dirty="0" smtClean="0"/>
              <a:t>These QC organisms were already being used previously so in stock here.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were ready to start in Oct., 2010</a:t>
            </a:r>
          </a:p>
          <a:p>
            <a:r>
              <a:rPr lang="en-US" sz="2000" dirty="0" smtClean="0"/>
              <a:t>Documentation that BMX complies with ISO 13485 and QSR-yes</a:t>
            </a:r>
          </a:p>
          <a:p>
            <a:r>
              <a:rPr lang="en-US" sz="2000" dirty="0" smtClean="0"/>
              <a:t>Verification study-no</a:t>
            </a:r>
          </a:p>
          <a:p>
            <a:r>
              <a:rPr lang="en-US" sz="2000" dirty="0" smtClean="0"/>
              <a:t>Comprehensive qc-yes (Three consecutive lot numbers; three different shipments; three consecutive seasons)</a:t>
            </a:r>
          </a:p>
          <a:p>
            <a:r>
              <a:rPr lang="en-US" sz="2000" dirty="0" smtClean="0"/>
              <a:t>QC testing using positive and negative on each reagent/substrate-yes</a:t>
            </a:r>
          </a:p>
          <a:p>
            <a:r>
              <a:rPr lang="en-US" sz="2000" dirty="0" smtClean="0"/>
              <a:t>95% of the reagent/substrate with results specified by BMX-yes</a:t>
            </a:r>
          </a:p>
          <a:p>
            <a:r>
              <a:rPr lang="en-US" sz="2000" u="sng" dirty="0" err="1" smtClean="0"/>
              <a:t>Enterobacter</a:t>
            </a:r>
            <a:r>
              <a:rPr lang="en-US" sz="2000" u="sng" dirty="0" smtClean="0"/>
              <a:t> </a:t>
            </a:r>
            <a:r>
              <a:rPr lang="en-US" sz="2000" u="sng" dirty="0" err="1" smtClean="0"/>
              <a:t>hormaechei</a:t>
            </a:r>
            <a:r>
              <a:rPr lang="en-US" sz="2000" dirty="0" smtClean="0"/>
              <a:t> (700323) and </a:t>
            </a:r>
            <a:r>
              <a:rPr lang="en-US" sz="2000" u="sng" dirty="0" err="1" smtClean="0"/>
              <a:t>Stenotrophomonas</a:t>
            </a:r>
            <a:r>
              <a:rPr lang="en-US" sz="2000" u="sng" dirty="0" smtClean="0"/>
              <a:t> </a:t>
            </a:r>
            <a:r>
              <a:rPr lang="en-US" sz="2000" u="sng" dirty="0" err="1" smtClean="0"/>
              <a:t>maltophilia</a:t>
            </a:r>
            <a:r>
              <a:rPr lang="en-US" sz="2000" dirty="0" smtClean="0"/>
              <a:t> (17666)-yes</a:t>
            </a:r>
          </a:p>
          <a:p>
            <a:r>
              <a:rPr lang="en-US" sz="2000" dirty="0" smtClean="0"/>
              <a:t>All reactions as expected-yes</a:t>
            </a:r>
          </a:p>
          <a:p>
            <a:r>
              <a:rPr lang="en-US" sz="2800" dirty="0" smtClean="0"/>
              <a:t>INITIAL QUALIFICATION HAS BEEN MET-10/2010</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800" b="1" dirty="0" smtClean="0"/>
              <a:t>CONTINUED QUALIFICATION</a:t>
            </a:r>
            <a:r>
              <a:rPr lang="en-US" sz="2800" dirty="0" smtClean="0"/>
              <a:t>-10/2010 and beyond</a:t>
            </a:r>
          </a:p>
          <a:p>
            <a:r>
              <a:rPr lang="en-US" sz="2400" dirty="0" smtClean="0"/>
              <a:t>Maintain current documentation of manufacturer’s conformance to QSR requirements-yes</a:t>
            </a:r>
          </a:p>
          <a:p>
            <a:r>
              <a:rPr lang="en-US" sz="2400" dirty="0" smtClean="0"/>
              <a:t>Maintain documentation of verification study or historical QC review-yes</a:t>
            </a:r>
          </a:p>
          <a:p>
            <a:r>
              <a:rPr lang="en-US" sz="2400" dirty="0" smtClean="0"/>
              <a:t>Test all key indicator strains with each batch, lot number, and shipment-yes</a:t>
            </a:r>
          </a:p>
          <a:p>
            <a:r>
              <a:rPr lang="en-US" sz="2400" dirty="0" smtClean="0"/>
              <a:t>Perform testing according to manufacturer’s instructions-yes</a:t>
            </a:r>
          </a:p>
          <a:p>
            <a:r>
              <a:rPr lang="en-US" sz="2400" dirty="0" smtClean="0"/>
              <a:t>Monitor and document streamlined QC performance-yes</a:t>
            </a:r>
          </a:p>
          <a:p>
            <a:r>
              <a:rPr lang="en-US" sz="2400" dirty="0" smtClean="0"/>
              <a:t>Investigate and resolve any QC failures</a:t>
            </a:r>
          </a:p>
          <a:p>
            <a:r>
              <a:rPr lang="en-US" sz="2400" dirty="0" smtClean="0"/>
              <a:t>Report QC failures to the manufacturer and distributor</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4" name="Content Placeholder 3"/>
          <p:cNvSpPr>
            <a:spLocks noGrp="1"/>
          </p:cNvSpPr>
          <p:nvPr>
            <p:ph idx="1"/>
          </p:nvPr>
        </p:nvSpPr>
        <p:spPr/>
        <p:txBody>
          <a:bodyPr/>
          <a:lstStyle/>
          <a:p>
            <a:r>
              <a:rPr lang="en-US" dirty="0" smtClean="0"/>
              <a:t>Streamlined QC -10/10 to now</a:t>
            </a:r>
          </a:p>
          <a:p>
            <a:r>
              <a:rPr lang="en-US" dirty="0" smtClean="0"/>
              <a:t>Shipments received 10/10, 07/11, and 02/12</a:t>
            </a:r>
          </a:p>
          <a:p>
            <a:r>
              <a:rPr lang="en-US" dirty="0" smtClean="0"/>
              <a:t>All shipments performed as expected with no failures</a:t>
            </a:r>
          </a:p>
          <a:p>
            <a:endParaRPr lang="en-US" dirty="0" smtClean="0"/>
          </a:p>
          <a:p>
            <a:r>
              <a:rPr lang="en-US" b="1" dirty="0" smtClean="0"/>
              <a:t>Streamlined QC has proven to save time and money at SHC!</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Debra Kieler </a:t>
            </a:r>
          </a:p>
          <a:p>
            <a:pPr>
              <a:buNone/>
            </a:pPr>
            <a:r>
              <a:rPr lang="en-US" dirty="0" smtClean="0"/>
              <a:t>Email at </a:t>
            </a:r>
            <a:r>
              <a:rPr lang="en-US" dirty="0" smtClean="0">
                <a:hlinkClick r:id="rId2"/>
              </a:rPr>
              <a:t>andrewsg@southwesthealth.org</a:t>
            </a:r>
            <a:endParaRPr lang="en-US" dirty="0" smtClean="0"/>
          </a:p>
          <a:p>
            <a:pPr>
              <a:buNone/>
            </a:pPr>
            <a:r>
              <a:rPr lang="en-US" dirty="0" smtClean="0"/>
              <a:t>Phone at (608) 342-4760</a:t>
            </a:r>
          </a:p>
          <a:p>
            <a:pPr>
              <a:buNone/>
            </a:pPr>
            <a:r>
              <a:rPr lang="en-US" dirty="0" smtClean="0"/>
              <a:t>Fax at (608) 342-5094</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dirty="0" smtClean="0"/>
              <a:t>AST/MIC QC-each new lot of cards/shipment  and weekly thereafter</a:t>
            </a:r>
          </a:p>
          <a:p>
            <a:r>
              <a:rPr lang="en-US" sz="2400" dirty="0" smtClean="0"/>
              <a:t>AST-GP67-gram positive organisms</a:t>
            </a:r>
          </a:p>
          <a:p>
            <a:pPr lvl="1"/>
            <a:r>
              <a:rPr lang="en-US" sz="2000" u="sng" dirty="0" smtClean="0"/>
              <a:t>Staph </a:t>
            </a:r>
            <a:r>
              <a:rPr lang="en-US" sz="2000" u="sng" dirty="0" err="1" smtClean="0"/>
              <a:t>aureus</a:t>
            </a:r>
            <a:r>
              <a:rPr lang="en-US" sz="2000" dirty="0" smtClean="0"/>
              <a:t>-ATCC 29213</a:t>
            </a:r>
          </a:p>
          <a:p>
            <a:pPr lvl="1"/>
            <a:r>
              <a:rPr lang="en-US" sz="2000" u="sng" dirty="0" smtClean="0"/>
              <a:t>Staph </a:t>
            </a:r>
            <a:r>
              <a:rPr lang="en-US" sz="2000" u="sng" dirty="0" err="1" smtClean="0"/>
              <a:t>aureus</a:t>
            </a:r>
            <a:r>
              <a:rPr lang="en-US" sz="2000" dirty="0" smtClean="0"/>
              <a:t>-ATCC BAA1026</a:t>
            </a:r>
          </a:p>
          <a:p>
            <a:pPr lvl="1"/>
            <a:r>
              <a:rPr lang="en-US" sz="2000" u="sng" dirty="0" smtClean="0"/>
              <a:t>Staph </a:t>
            </a:r>
            <a:r>
              <a:rPr lang="en-US" sz="2000" u="sng" dirty="0" err="1" smtClean="0"/>
              <a:t>aureus</a:t>
            </a:r>
            <a:r>
              <a:rPr lang="en-US" sz="2000" dirty="0" smtClean="0"/>
              <a:t>-ATCC BAA 977</a:t>
            </a:r>
          </a:p>
          <a:p>
            <a:pPr lvl="1"/>
            <a:r>
              <a:rPr lang="en-US" sz="2000" u="sng" dirty="0" smtClean="0"/>
              <a:t>Staph </a:t>
            </a:r>
            <a:r>
              <a:rPr lang="en-US" sz="2000" u="sng" dirty="0" err="1" smtClean="0"/>
              <a:t>aureus</a:t>
            </a:r>
            <a:r>
              <a:rPr lang="en-US" sz="2000" dirty="0" smtClean="0"/>
              <a:t>-ATCC BAA 976</a:t>
            </a:r>
          </a:p>
          <a:p>
            <a:pPr lvl="1"/>
            <a:r>
              <a:rPr lang="en-US" sz="2000" u="sng" dirty="0" err="1" smtClean="0"/>
              <a:t>Enterococcus</a:t>
            </a:r>
            <a:r>
              <a:rPr lang="en-US" sz="2000" u="sng" dirty="0" smtClean="0"/>
              <a:t> </a:t>
            </a:r>
            <a:r>
              <a:rPr lang="en-US" sz="2000" u="sng" dirty="0" err="1" smtClean="0"/>
              <a:t>faecalis</a:t>
            </a:r>
            <a:r>
              <a:rPr lang="en-US" sz="2000" dirty="0" smtClean="0"/>
              <a:t>-ATCC 51299</a:t>
            </a:r>
          </a:p>
          <a:p>
            <a:pPr lvl="1"/>
            <a:r>
              <a:rPr lang="en-US" sz="2000" u="sng" dirty="0" err="1" smtClean="0"/>
              <a:t>Enterococcus</a:t>
            </a:r>
            <a:r>
              <a:rPr lang="en-US" sz="2000" u="sng" dirty="0" smtClean="0"/>
              <a:t> </a:t>
            </a:r>
            <a:r>
              <a:rPr lang="en-US" sz="2000" u="sng" dirty="0" err="1" smtClean="0"/>
              <a:t>faecalis</a:t>
            </a:r>
            <a:r>
              <a:rPr lang="en-US" sz="2000" dirty="0" smtClean="0"/>
              <a:t>-ATCC 29212</a:t>
            </a:r>
          </a:p>
          <a:p>
            <a:r>
              <a:rPr lang="en-US" sz="2400" dirty="0" smtClean="0"/>
              <a:t>AST-GN45-gram negative organisms</a:t>
            </a:r>
          </a:p>
          <a:p>
            <a:pPr lvl="1"/>
            <a:r>
              <a:rPr lang="en-US" sz="2000" u="sng" dirty="0" smtClean="0"/>
              <a:t>E. coli </a:t>
            </a:r>
            <a:r>
              <a:rPr lang="en-US" sz="2000" dirty="0" smtClean="0"/>
              <a:t>ATCC 25922</a:t>
            </a:r>
          </a:p>
          <a:p>
            <a:pPr lvl="1"/>
            <a:r>
              <a:rPr lang="en-US" sz="2000" u="sng" dirty="0" smtClean="0"/>
              <a:t>E. coli </a:t>
            </a:r>
            <a:r>
              <a:rPr lang="en-US" sz="2000" dirty="0" smtClean="0"/>
              <a:t>ATCC 35218</a:t>
            </a:r>
          </a:p>
          <a:p>
            <a:pPr lvl="1"/>
            <a:r>
              <a:rPr lang="en-US" sz="2000" u="sng" dirty="0" smtClean="0"/>
              <a:t>Pseudomonas </a:t>
            </a:r>
            <a:r>
              <a:rPr lang="en-US" sz="2000" u="sng" dirty="0" err="1" smtClean="0"/>
              <a:t>aeruginosa</a:t>
            </a:r>
            <a:r>
              <a:rPr lang="en-US" sz="2000" u="sng" dirty="0" smtClean="0"/>
              <a:t> </a:t>
            </a:r>
            <a:r>
              <a:rPr lang="en-US" sz="2000" dirty="0" smtClean="0"/>
              <a:t>ATCC 27853</a:t>
            </a:r>
          </a:p>
          <a:p>
            <a:pPr lvl="1"/>
            <a:r>
              <a:rPr lang="en-US" sz="2000" u="sng" dirty="0" err="1" smtClean="0"/>
              <a:t>Klebsiella</a:t>
            </a:r>
            <a:r>
              <a:rPr lang="en-US" sz="2000" u="sng" dirty="0" smtClean="0"/>
              <a:t> </a:t>
            </a:r>
            <a:r>
              <a:rPr lang="en-US" sz="2000" u="sng" dirty="0" err="1" smtClean="0"/>
              <a:t>pneumoniae</a:t>
            </a:r>
            <a:r>
              <a:rPr lang="en-US" sz="2000" u="sng" dirty="0" smtClean="0"/>
              <a:t> </a:t>
            </a:r>
            <a:r>
              <a:rPr lang="en-US" sz="2000" dirty="0" smtClean="0"/>
              <a:t>ATCC 700603</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the minimum suggested QC for susceptibility testing</a:t>
            </a:r>
          </a:p>
          <a:p>
            <a:r>
              <a:rPr lang="en-US" dirty="0" smtClean="0"/>
              <a:t> </a:t>
            </a:r>
            <a:r>
              <a:rPr lang="en-US" b="1" dirty="0" smtClean="0"/>
              <a:t>NO</a:t>
            </a:r>
            <a:r>
              <a:rPr lang="en-US" dirty="0" smtClean="0"/>
              <a:t> </a:t>
            </a:r>
            <a:r>
              <a:rPr lang="en-US" b="1" dirty="0" smtClean="0"/>
              <a:t>streamlining AST QC </a:t>
            </a:r>
            <a:r>
              <a:rPr lang="en-US" dirty="0" smtClean="0"/>
              <a:t>on  </a:t>
            </a:r>
            <a:r>
              <a:rPr lang="en-US" dirty="0" err="1" smtClean="0"/>
              <a:t>Vitek</a:t>
            </a:r>
            <a:r>
              <a:rPr lang="en-US" dirty="0" smtClean="0"/>
              <a:t> 2 Compact</a:t>
            </a:r>
          </a:p>
          <a:p>
            <a:endParaRPr lang="en-US" dirty="0" smtClean="0"/>
          </a:p>
          <a:p>
            <a:r>
              <a:rPr lang="en-US" dirty="0" smtClean="0"/>
              <a:t>But, </a:t>
            </a:r>
            <a:r>
              <a:rPr lang="en-US" b="1" dirty="0" smtClean="0"/>
              <a:t>streamline qc </a:t>
            </a:r>
            <a:r>
              <a:rPr lang="en-US" dirty="0" smtClean="0"/>
              <a:t>in micro with </a:t>
            </a:r>
            <a:r>
              <a:rPr lang="en-US" b="1" dirty="0" smtClean="0"/>
              <a:t>ID cards </a:t>
            </a:r>
            <a:r>
              <a:rPr lang="en-US" dirty="0" smtClean="0"/>
              <a:t>for gram negative and gram positive organisms or </a:t>
            </a:r>
            <a:r>
              <a:rPr lang="en-US" b="1" dirty="0" smtClean="0"/>
              <a:t>GN and GP cards</a:t>
            </a:r>
            <a:r>
              <a:rPr lang="en-US" dirty="0" smtClean="0"/>
              <a:t>, </a:t>
            </a:r>
            <a:r>
              <a:rPr lang="en-US" b="1" dirty="0" smtClean="0"/>
              <a:t>is possible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CLSI M50-A Volume 28, No. 23- Quality Control for Commercial Microbial Identification Systems; Approved Guideline document</a:t>
            </a:r>
          </a:p>
          <a:p>
            <a:endParaRPr lang="en-US" dirty="0" smtClean="0"/>
          </a:p>
          <a:p>
            <a:r>
              <a:rPr lang="en-US" dirty="0" err="1" smtClean="0"/>
              <a:t>Biomerieux</a:t>
            </a:r>
            <a:r>
              <a:rPr lang="en-US" dirty="0" smtClean="0"/>
              <a:t> (BMX) communications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MIS-</a:t>
            </a:r>
            <a:r>
              <a:rPr lang="en-US" u="sng" dirty="0" smtClean="0"/>
              <a:t>M</a:t>
            </a:r>
            <a:r>
              <a:rPr lang="en-US" dirty="0" smtClean="0"/>
              <a:t>icrobial </a:t>
            </a:r>
            <a:r>
              <a:rPr lang="en-US" u="sng" dirty="0" smtClean="0"/>
              <a:t>I</a:t>
            </a:r>
            <a:r>
              <a:rPr lang="en-US" dirty="0" smtClean="0"/>
              <a:t>dentification </a:t>
            </a:r>
            <a:r>
              <a:rPr lang="en-US" u="sng" dirty="0" smtClean="0"/>
              <a:t>S</a:t>
            </a:r>
            <a:r>
              <a:rPr lang="en-US" dirty="0" smtClean="0"/>
              <a:t>ystems</a:t>
            </a:r>
          </a:p>
          <a:p>
            <a:r>
              <a:rPr lang="en-US" dirty="0" smtClean="0"/>
              <a:t>MIS-test systems that utilize multiple substrates and/or reagents to identify aerobic or anaerobic bacteria, yeast, moulds, or yeast-like algae grown from culture</a:t>
            </a:r>
          </a:p>
          <a:p>
            <a:r>
              <a:rPr lang="en-US" dirty="0" smtClean="0"/>
              <a:t>CLIA regulations effective 9/1/1992-QC of a commercial MIS-every reagent/and/or substrate of each batch, lot number, and shipment when prepared or opened for positive and negative reactivity (42CFR 493.1256); interpretive guidelines (42CFR 493.1261) also state that the lab must use control organisms to verify positive and negative reactivity.</a:t>
            </a:r>
          </a:p>
          <a:p>
            <a:r>
              <a:rPr lang="en-US" dirty="0" smtClean="0"/>
              <a:t>Ongoing QC testing validates that the MIS continues to perform acceptably throughout its use</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Satisfy CLIA for MIS-extensive QC testing even though the frequency of failures is low; retesting that is of questionable value</a:t>
            </a:r>
          </a:p>
          <a:p>
            <a:r>
              <a:rPr lang="en-US" dirty="0" smtClean="0"/>
              <a:t>2005-ASM survey showed real product failure was extremely rare; test reactions of specific substrates rather than all substrates; use key indicator strains; detect degradation of labile reagents and/or substrates</a:t>
            </a:r>
          </a:p>
          <a:p>
            <a:r>
              <a:rPr lang="en-US" dirty="0" smtClean="0"/>
              <a:t>Not all manufacturers provide this-these systems </a:t>
            </a:r>
            <a:r>
              <a:rPr lang="en-US" b="1" dirty="0" smtClean="0"/>
              <a:t>must</a:t>
            </a:r>
            <a:r>
              <a:rPr lang="en-US" dirty="0" smtClean="0"/>
              <a:t> follow comprehensive CLIA QC requirements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STREAMLINED QC-the reduction of QC for a commercial MIS as compared to the requirements in the CLIA regulations</a:t>
            </a:r>
          </a:p>
          <a:p>
            <a:endParaRPr lang="en-US" dirty="0" smtClean="0"/>
          </a:p>
          <a:p>
            <a:r>
              <a:rPr lang="en-US" sz="2400" dirty="0" smtClean="0"/>
              <a:t>NOTE:  The manufacturer of the MIS will specify the key indicator strains and reagents/substrates to be tested; provide the expected QC results based on historical data and ongoing QA programs at the site of manufacture.  The lab user </a:t>
            </a:r>
            <a:r>
              <a:rPr lang="en-US" sz="2400" b="1" dirty="0" smtClean="0"/>
              <a:t>MAY ADD </a:t>
            </a:r>
            <a:r>
              <a:rPr lang="en-US" sz="2400" dirty="0" smtClean="0"/>
              <a:t>but </a:t>
            </a:r>
            <a:r>
              <a:rPr lang="en-US" sz="2400" b="1" dirty="0" smtClean="0"/>
              <a:t>MAY NOT DECREASE</a:t>
            </a:r>
            <a:r>
              <a:rPr lang="en-US" sz="2400" dirty="0" smtClean="0"/>
              <a:t> the number of specific QC organisms and/or reagents/substrates to be tested and reviewed as recommended by the manufacturer for each lot and shipment.  Implementation of Streamlined QC by the user can only occur after the user has verified the performance of the test system in use.</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Key roles-Manufacturer, Distributor, User</a:t>
            </a:r>
          </a:p>
          <a:p>
            <a:r>
              <a:rPr lang="en-US" u="sng" dirty="0" smtClean="0"/>
              <a:t>MANUFACTURER</a:t>
            </a:r>
          </a:p>
          <a:p>
            <a:r>
              <a:rPr lang="en-US" sz="2000" dirty="0" smtClean="0"/>
              <a:t>Follow quality system standards and regulations</a:t>
            </a:r>
          </a:p>
          <a:p>
            <a:r>
              <a:rPr lang="en-US" sz="2000" dirty="0" smtClean="0"/>
              <a:t>Provide adequate instructions for use</a:t>
            </a:r>
          </a:p>
          <a:p>
            <a:r>
              <a:rPr lang="en-US" sz="2000" dirty="0" smtClean="0"/>
              <a:t>Selection of QC organisms appropriate for their MISs</a:t>
            </a:r>
          </a:p>
          <a:p>
            <a:r>
              <a:rPr lang="en-US" sz="2000" dirty="0" smtClean="0"/>
              <a:t>Acceptance criteria for QC testing</a:t>
            </a:r>
          </a:p>
          <a:p>
            <a:r>
              <a:rPr lang="en-US" sz="2000" dirty="0" smtClean="0"/>
              <a:t>Explain why strains were selected</a:t>
            </a:r>
          </a:p>
          <a:p>
            <a:r>
              <a:rPr lang="en-US" sz="2000" dirty="0" smtClean="0"/>
              <a:t>Provide statement of compliance with ISO 13485 and QSRs to the user</a:t>
            </a:r>
          </a:p>
          <a:p>
            <a:r>
              <a:rPr lang="en-US" sz="2000" dirty="0" smtClean="0"/>
              <a:t>Maintain complaint files</a:t>
            </a:r>
          </a:p>
          <a:p>
            <a:r>
              <a:rPr lang="en-US" sz="2000" dirty="0" smtClean="0"/>
              <a:t>Investigate, document, and monitor complaints to determine if the MIS still meets performance characteristics</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0D515997CB0546990B9821911254AF" ma:contentTypeVersion="25" ma:contentTypeDescription="Create a new document." ma:contentTypeScope="" ma:versionID="7eb8ef94f857e49f708fedbde209fca8">
  <xsd:schema xmlns:xsd="http://www.w3.org/2001/XMLSchema" xmlns:xs="http://www.w3.org/2001/XMLSchema" xmlns:p="http://schemas.microsoft.com/office/2006/metadata/properties" xmlns:ns1="http://schemas.microsoft.com/sharepoint/v3" xmlns:ns2="b8d4423e-d233-4bc9-97bc-d7574ce75186" targetNamespace="http://schemas.microsoft.com/office/2006/metadata/properties" ma:root="true" ma:fieldsID="dc9d42076f6c8e0d0ec43dbcf73cb2e6" ns1:_="" ns2:_="">
    <xsd:import namespace="http://schemas.microsoft.com/sharepoint/v3"/>
    <xsd:import namespace="b8d4423e-d233-4bc9-97bc-d7574ce75186"/>
    <xsd:element name="properties">
      <xsd:complexType>
        <xsd:sequence>
          <xsd:element name="documentManagement">
            <xsd:complexType>
              <xsd:all>
                <xsd:element ref="ns1:PublishingStartDate" minOccurs="0"/>
                <xsd:element ref="ns1:PublishingExpirationDate" minOccurs="0"/>
                <xsd:element ref="ns2:Description0"/>
                <xsd:element ref="ns2:Metadata1" minOccurs="0"/>
                <xsd:element ref="ns2:Metadata2" minOccurs="0"/>
                <xsd:element ref="ns2:Metadata3"/>
                <xsd:element ref="ns1:RatingCount" minOccurs="0"/>
                <xsd:element ref="ns2:Copyright" minOccurs="0"/>
                <xsd:element ref="ns2:Permissions" minOccurs="0"/>
                <xsd:element ref="ns1:LikesCount" minOccurs="0"/>
                <xsd:element ref="ns2:Featured" minOccurs="0"/>
                <xsd:element ref="ns2:Published_x0020_Year" minOccurs="0"/>
                <xsd:element ref="ns2:Published_x0020_Month" minOccurs="0"/>
                <xsd:element ref="ns2:End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description="" ma:internalName="PublishingStartDate">
      <xsd:simpleType>
        <xsd:restriction base="dms:Unknown"/>
      </xsd:simpleType>
    </xsd:element>
    <xsd:element name="PublishingExpirationDate" ma:index="3" nillable="true" ma:displayName="Scheduling End Date" ma:description="" ma:internalName="PublishingExpirationDate">
      <xsd:simpleType>
        <xsd:restriction base="dms:Unknown"/>
      </xsd:simpleType>
    </xsd:element>
    <xsd:element name="RatingCount" ma:index="11" nillable="true" ma:displayName="Number of Ratings" ma:decimals="0" ma:description="Number of ratings submitted" ma:internalName="RatingCount" ma:readOnly="false" ma:percentage="FALSE">
      <xsd:simpleType>
        <xsd:restriction base="dms:Number"/>
      </xsd:simpleType>
    </xsd:element>
    <xsd:element name="LikesCount" ma:index="14" nillable="true" ma:displayName="Number of Likes" ma:internalName="Likes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d4423e-d233-4bc9-97bc-d7574ce75186" elementFormDefault="qualified">
    <xsd:import namespace="http://schemas.microsoft.com/office/2006/documentManagement/types"/>
    <xsd:import namespace="http://schemas.microsoft.com/office/infopath/2007/PartnerControls"/>
    <xsd:element name="Description0" ma:index="4" ma:displayName="Description" ma:description="Please enter a full description of your resource." ma:internalName="Description0" ma:readOnly="false">
      <xsd:simpleType>
        <xsd:restriction base="dms:Note"/>
      </xsd:simpleType>
    </xsd:element>
    <xsd:element name="Metadata1" ma:index="6" nillable="true" ma:displayName="Categories" ma:description="Select at least one category that relates to your resource.&lt;br&gt;&lt;br&gt;Adding a category aids in the search of your resource." ma:list="{61941f64-2feb-4028-a951-3b5c001de6c7}" ma:internalName="Metadata1" ma:readOnly="false" ma:showField="Title" ma:web="81f67e4c-6aed-4aaa-86d1-aa3898cd5d42" ma:requiredMultiChoice="true">
      <xsd:complexType>
        <xsd:complexContent>
          <xsd:extension base="dms:MultiChoiceLookup">
            <xsd:sequence>
              <xsd:element name="Value" type="dms:Lookup" maxOccurs="unbounded" minOccurs="0" nillable="true"/>
            </xsd:sequence>
          </xsd:extension>
        </xsd:complexContent>
      </xsd:complexType>
    </xsd:element>
    <xsd:element name="Metadata2" ma:index="7" nillable="true" ma:displayName="Topics" ma:description="Select one or more topics which relate to your resource.&lt;br&gt;&lt;br&gt;Assigning a topic to a resource allows you to &lt;br&gt;further define your resource." ma:list="{e62908a1-1960-4f5e-843f-21c192ab3536}" ma:internalName="Metadata2" ma:readOnly="false" ma:showField="Title" ma:web="81f67e4c-6aed-4aaa-86d1-aa3898cd5d42">
      <xsd:complexType>
        <xsd:complexContent>
          <xsd:extension base="dms:MultiChoiceLookup">
            <xsd:sequence>
              <xsd:element name="Value" type="dms:Lookup" maxOccurs="unbounded" minOccurs="0" nillable="true"/>
            </xsd:sequence>
          </xsd:extension>
        </xsd:complexContent>
      </xsd:complexType>
    </xsd:element>
    <xsd:element name="Metadata3" ma:index="8" ma:displayName="Geographical Location or Agency" ma:description="Select the agency or state where the resource is from." ma:list="{064f33b2-56c3-4a74-b5fe-4ad23400e58d}" ma:internalName="Metadata3" ma:readOnly="false" ma:showField="Title" ma:web="81f67e4c-6aed-4aaa-86d1-aa3898cd5d42">
      <xsd:simpleType>
        <xsd:restriction base="dms:Lookup"/>
      </xsd:simpleType>
    </xsd:element>
    <xsd:element name="Copyright" ma:index="12" nillable="true" ma:displayName="Copyright" ma:description="Please indicate the copyright status of the resource." ma:format="Dropdown" ma:internalName="Copyright" ma:readOnly="false">
      <xsd:simpleType>
        <xsd:restriction base="dms:Choice">
          <xsd:enumeration value="There is no copyright associated with the document."/>
          <xsd:enumeration value="The document has a copyright and I am the owner."/>
          <xsd:enumeration value="The document has a copyright and I am NOT the owner."/>
          <xsd:enumeration value="The document has a copyright and permission to share has been obtained."/>
        </xsd:restriction>
      </xsd:simpleType>
    </xsd:element>
    <xsd:element name="Permissions" ma:index="13" nillable="true" ma:displayName="Permissions" ma:description="Please indicate your preference regarding&lt;br&gt;who has permission to view the resource." ma:format="Dropdown" ma:internalName="Permissions" ma:readOnly="false">
      <xsd:simpleType>
        <xsd:restriction base="dms:Choice">
          <xsd:enumeration value="The document can be viewed by anyone."/>
          <xsd:enumeration value="The document can only be viewed by APHL members."/>
        </xsd:restriction>
      </xsd:simpleType>
    </xsd:element>
    <xsd:element name="Featured" ma:index="15" nillable="true" ma:displayName="Featured" ma:default="0" ma:internalName="Featured" ma:readOnly="false">
      <xsd:simpleType>
        <xsd:restriction base="dms:Boolean"/>
      </xsd:simpleType>
    </xsd:element>
    <xsd:element name="Published_x0020_Year" ma:index="16" nillable="true" ma:displayName="Published Year" ma:internalName="Published_x0020_Year" ma:readOnly="false">
      <xsd:simpleType>
        <xsd:restriction base="dms:Text">
          <xsd:maxLength value="255"/>
        </xsd:restriction>
      </xsd:simpleType>
    </xsd:element>
    <xsd:element name="Published_x0020_Month" ma:index="17" nillable="true" ma:displayName="Published Month" ma:default="Jan" ma:format="Dropdown" ma:internalName="Published_x0020_Month" ma:readOnly="false">
      <xsd:simpleType>
        <xsd:restriction base="dms:Choice">
          <xsd:enumeration value="Jan"/>
          <xsd:enumeration value="Feb"/>
          <xsd:enumeration value="Mar"/>
          <xsd:enumeration value="Apr"/>
          <xsd:enumeration value="May"/>
          <xsd:enumeration value="Jun"/>
          <xsd:enumeration value="Jul"/>
          <xsd:enumeration value="Aug"/>
          <xsd:enumeration value="Sep"/>
          <xsd:enumeration value="Oct"/>
          <xsd:enumeration value="Nov"/>
          <xsd:enumeration value="Dec"/>
        </xsd:restriction>
      </xsd:simpleType>
    </xsd:element>
    <xsd:element name="End_x0020_Date" ma:index="18" nillable="true" ma:displayName="End Date" ma:format="DateOnly" ma:internalName="End_x0020_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axOccurs="1" ma:index="5"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Metadata2 xmlns="b8d4423e-d233-4bc9-97bc-d7574ce75186"/>
    <Metadata3 xmlns="b8d4423e-d233-4bc9-97bc-d7574ce75186">48</Metadata3>
    <Metadata1 xmlns="b8d4423e-d233-4bc9-97bc-d7574ce75186">
      <Value>1</Value>
      <Value>5</Value>
    </Metadata1>
    <Description0 xmlns="b8d4423e-d233-4bc9-97bc-d7574ce75186">Streamlined QC
D. Kieler's AST Training Presentation Wisconsin 2012</Description0>
    <Copyright xmlns="b8d4423e-d233-4bc9-97bc-d7574ce75186" xsi:nil="true"/>
    <Permissions xmlns="b8d4423e-d233-4bc9-97bc-d7574ce75186">The document can only be viewed by APHL members.</Permissions>
    <Featured xmlns="b8d4423e-d233-4bc9-97bc-d7574ce75186">false</Featured>
    <Published_x0020_Year xmlns="b8d4423e-d233-4bc9-97bc-d7574ce75186" xsi:nil="true"/>
    <End_x0020_Date xmlns="b8d4423e-d233-4bc9-97bc-d7574ce75186" xsi:nil="true"/>
    <Published_x0020_Month xmlns="b8d4423e-d233-4bc9-97bc-d7574ce75186">Jan</Published_x0020_Month>
    <RatingCount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670E0EC527B554AB13806798E16CC3D" ma:contentTypeVersion="50" ma:contentTypeDescription="Create a new document." ma:contentTypeScope="" ma:versionID="9652002b3d3fef1c7d58a128ad095318">
  <xsd:schema xmlns:xsd="http://www.w3.org/2001/XMLSchema" xmlns:xs="http://www.w3.org/2001/XMLSchema" xmlns:p="http://schemas.microsoft.com/office/2006/metadata/properties" xmlns:ns1="http://schemas.microsoft.com/sharepoint/v3" xmlns:ns2="50f2c2bb-0164-486c-a94f-462cfe3e18e4" xmlns:ns3="18bd4c3f-a4f2-4e0b-a3e7-155bda212c1e" targetNamespace="http://schemas.microsoft.com/office/2006/metadata/properties" ma:root="true" ma:fieldsID="c245f9afc2b44e9d1faad81008d9108e" ns1:_="" ns2:_="" ns3:_="">
    <xsd:import namespace="http://schemas.microsoft.com/sharepoint/v3"/>
    <xsd:import namespace="50f2c2bb-0164-486c-a94f-462cfe3e18e4"/>
    <xsd:import namespace="18bd4c3f-a4f2-4e0b-a3e7-155bda212c1e"/>
    <xsd:element name="properties">
      <xsd:complexType>
        <xsd:sequence>
          <xsd:element name="documentManagement">
            <xsd:complexType>
              <xsd:all>
                <xsd:element ref="ns1:PublishingStartDate" minOccurs="0"/>
                <xsd:element ref="ns1:PublishingExpirationDate" minOccurs="0"/>
                <xsd:element ref="ns2:Description0"/>
                <xsd:element ref="ns2:Metadata1" minOccurs="0"/>
                <xsd:element ref="ns2:Metadata2" minOccurs="0"/>
                <xsd:element ref="ns2:Metadata3"/>
                <xsd:element ref="ns1:RatingCount" minOccurs="0"/>
                <xsd:element ref="ns3:_dlc_DocId" minOccurs="0"/>
                <xsd:element ref="ns3:_dlc_DocIdUrl" minOccurs="0"/>
                <xsd:element ref="ns3:_dlc_DocIdPersistId" minOccurs="0"/>
                <xsd:element ref="ns2:Copyright" minOccurs="0"/>
                <xsd:element ref="ns2:Permissions" minOccurs="0"/>
                <xsd:element ref="ns1:RatedBy" minOccurs="0"/>
                <xsd:element ref="ns1:Ratings" minOccurs="0"/>
                <xsd:element ref="ns1:LikesCount" minOccurs="0"/>
                <xsd:element ref="ns1:LikedBy" minOccurs="0"/>
                <xsd:element ref="ns2:Featured" minOccurs="0"/>
                <xsd:element ref="ns2:Published_x0020_Year" minOccurs="0"/>
                <xsd:element ref="ns2:Published_x0020_Month" minOccurs="0"/>
                <xsd:element ref="ns2:End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internalName="PublishingStartDate">
      <xsd:simpleType>
        <xsd:restriction base="dms:Unknown"/>
      </xsd:simpleType>
    </xsd:element>
    <xsd:element name="PublishingExpirationDate" ma:index="3" nillable="true" ma:displayName="Scheduling End Date" ma:internalName="PublishingExpirationDate">
      <xsd:simpleType>
        <xsd:restriction base="dms:Unknown"/>
      </xsd:simpleType>
    </xsd:element>
    <xsd:element name="RatingCount" ma:index="9" nillable="true" ma:displayName="Number of Ratings" ma:decimals="0" ma:description="Number of ratings submitted" ma:internalName="RatingCount" ma:readOnly="true">
      <xsd:simpleType>
        <xsd:restriction base="dms:Number"/>
      </xsd:simpleType>
    </xsd:element>
    <xsd:element name="RatedBy" ma:index="21"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22" nillable="true" ma:displayName="User ratings" ma:description="User ratings for the item" ma:hidden="true" ma:internalName="Ratings">
      <xsd:simpleType>
        <xsd:restriction base="dms:Note"/>
      </xsd:simpleType>
    </xsd:element>
    <xsd:element name="LikesCount" ma:index="23" nillable="true" ma:displayName="Number of Likes" ma:internalName="LikesCount">
      <xsd:simpleType>
        <xsd:restriction base="dms:Unknown"/>
      </xsd:simpleType>
    </xsd:element>
    <xsd:element name="LikedBy" ma:index="24"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0f2c2bb-0164-486c-a94f-462cfe3e18e4" elementFormDefault="qualified">
    <xsd:import namespace="http://schemas.microsoft.com/office/2006/documentManagement/types"/>
    <xsd:import namespace="http://schemas.microsoft.com/office/infopath/2007/PartnerControls"/>
    <xsd:element name="Description0" ma:index="4" ma:displayName="Description" ma:description="Please enter a full description of your resource." ma:internalName="Description0">
      <xsd:simpleType>
        <xsd:restriction base="dms:Note"/>
      </xsd:simpleType>
    </xsd:element>
    <xsd:element name="Metadata1" ma:index="5" nillable="true" ma:displayName="Categories" ma:description="Select at least one category that relates to your resource.&lt;br&gt;&lt;br&gt;Adding a category aids in the search of your resource." ma:list="{0374c4f2-e654-49ac-a18a-336fea91df26}" ma:internalName="Metadata1" ma:showField="Title" ma:web="020f1094-de47-4204-9234-97d7dea42b7a" ma:requiredMultiChoice="true">
      <xsd:complexType>
        <xsd:complexContent>
          <xsd:extension base="dms:MultiChoiceLookup">
            <xsd:sequence>
              <xsd:element name="Value" type="dms:Lookup" maxOccurs="unbounded" minOccurs="0" nillable="true"/>
            </xsd:sequence>
          </xsd:extension>
        </xsd:complexContent>
      </xsd:complexType>
    </xsd:element>
    <xsd:element name="Metadata2" ma:index="6" nillable="true" ma:displayName="Topics" ma:description="Select one or more topics which relate to your resource.&lt;br&gt;&lt;br&gt;Assigning a topic to a resource allows you to &lt;br&gt;further define your resource." ma:list="{73bc9c00-e104-4369-be82-dad136c635d4}" ma:internalName="Metadata2" ma:showField="Title" ma:web="020f1094-de47-4204-9234-97d7dea42b7a">
      <xsd:complexType>
        <xsd:complexContent>
          <xsd:extension base="dms:MultiChoiceLookup">
            <xsd:sequence>
              <xsd:element name="Value" type="dms:Lookup" maxOccurs="unbounded" minOccurs="0" nillable="true"/>
            </xsd:sequence>
          </xsd:extension>
        </xsd:complexContent>
      </xsd:complexType>
    </xsd:element>
    <xsd:element name="Metadata3" ma:index="7" ma:displayName="Geographical Location or Agency" ma:description="Select the agency or state where the resource is from." ma:list="{d9c0a659-4262-4020-8b9d-15b01283bc19}" ma:internalName="Metadata3" ma:showField="Title" ma:web="020f1094-de47-4204-9234-97d7dea42b7a">
      <xsd:simpleType>
        <xsd:restriction base="dms:Lookup"/>
      </xsd:simpleType>
    </xsd:element>
    <xsd:element name="Copyright" ma:index="19" nillable="true" ma:displayName="Copyright" ma:description="Please indicate the copyright status of the resource." ma:format="Dropdown" ma:internalName="Copyright">
      <xsd:simpleType>
        <xsd:restriction base="dms:Choice">
          <xsd:enumeration value="There is no copyright associated with the document."/>
          <xsd:enumeration value="The document has a copyright and I am the owner."/>
          <xsd:enumeration value="The document has a copyright and I am NOT the owner."/>
          <xsd:enumeration value="The document has a copyright and permission to share has been obtained."/>
        </xsd:restriction>
      </xsd:simpleType>
    </xsd:element>
    <xsd:element name="Permissions" ma:index="20" nillable="true" ma:displayName="Permissions" ma:description="Please indicate your preference regarding&lt;br&gt;who has permission to view the resource." ma:format="Dropdown" ma:internalName="Permissions">
      <xsd:simpleType>
        <xsd:restriction base="dms:Choice">
          <xsd:enumeration value="The document can be viewed by anyone."/>
          <xsd:enumeration value="The document can only be viewed by APHL members."/>
        </xsd:restriction>
      </xsd:simpleType>
    </xsd:element>
    <xsd:element name="Featured" ma:index="25" nillable="true" ma:displayName="Featured" ma:default="0" ma:internalName="Featured">
      <xsd:simpleType>
        <xsd:restriction base="dms:Boolean"/>
      </xsd:simpleType>
    </xsd:element>
    <xsd:element name="Published_x0020_Year" ma:index="26" nillable="true" ma:displayName="Published Year" ma:internalName="Published_x0020_Year">
      <xsd:simpleType>
        <xsd:restriction base="dms:Text">
          <xsd:maxLength value="255"/>
        </xsd:restriction>
      </xsd:simpleType>
    </xsd:element>
    <xsd:element name="Published_x0020_Month" ma:index="27" nillable="true" ma:displayName="Published Month" ma:default="Jan" ma:format="Dropdown" ma:internalName="Published_x0020_Month">
      <xsd:simpleType>
        <xsd:restriction base="dms:Choice">
          <xsd:enumeration value="Jan"/>
          <xsd:enumeration value="Feb"/>
          <xsd:enumeration value="Mar"/>
          <xsd:enumeration value="Apr"/>
          <xsd:enumeration value="May"/>
          <xsd:enumeration value="Jun"/>
          <xsd:enumeration value="Jul"/>
          <xsd:enumeration value="Aug"/>
          <xsd:enumeration value="Sep"/>
          <xsd:enumeration value="Oct"/>
          <xsd:enumeration value="Nov"/>
          <xsd:enumeration value="Dec"/>
        </xsd:restriction>
      </xsd:simpleType>
    </xsd:element>
    <xsd:element name="End_x0020_Date" ma:index="28" nillable="true" ma:displayName="End Date" ma:format="DateOnly" ma:internalName="End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8bd4c3f-a4f2-4e0b-a3e7-155bda212c1e"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axOccurs="1" ma:index="8"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DD114-F868-4BFB-9ED2-C687D875E02C}"/>
</file>

<file path=customXml/itemProps2.xml><?xml version="1.0" encoding="utf-8"?>
<ds:datastoreItem xmlns:ds="http://schemas.openxmlformats.org/officeDocument/2006/customXml" ds:itemID="{3540F5FB-80D4-49A0-B431-9FF7F5A23688}"/>
</file>

<file path=customXml/itemProps3.xml><?xml version="1.0" encoding="utf-8"?>
<ds:datastoreItem xmlns:ds="http://schemas.openxmlformats.org/officeDocument/2006/customXml" ds:itemID="{6EA8E92E-04AF-40DE-B1D3-562393B0C704}"/>
</file>

<file path=customXml/itemProps4.xml><?xml version="1.0" encoding="utf-8"?>
<ds:datastoreItem xmlns:ds="http://schemas.openxmlformats.org/officeDocument/2006/customXml" ds:itemID="{D4B9C643-639F-4230-9EAB-351FA3855DA5}"/>
</file>

<file path=docProps/app.xml><?xml version="1.0" encoding="utf-8"?>
<Properties xmlns="http://schemas.openxmlformats.org/officeDocument/2006/extended-properties" xmlns:vt="http://schemas.openxmlformats.org/officeDocument/2006/docPropsVTypes">
  <TotalTime>712</TotalTime>
  <Words>1329</Words>
  <Application>Microsoft Office PowerPoint</Application>
  <PresentationFormat>On-screen Show (4:3)</PresentationFormat>
  <Paragraphs>196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STREAMLINED QC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Criteria for Initiation of Streamlined QC</vt:lpstr>
      <vt:lpstr>PowerPoint Presentation</vt:lpstr>
      <vt:lpstr>INITIAL QUALIFICATION</vt:lpstr>
      <vt:lpstr>PowerPoint Presentation</vt:lpstr>
      <vt:lpstr>STREAMLINING GP CARD QC AT SHC</vt:lpstr>
      <vt:lpstr>PowerPoint Presentation</vt:lpstr>
      <vt:lpstr>PowerPoint Presentation</vt:lpstr>
      <vt:lpstr>PowerPoint Presentation</vt:lpstr>
      <vt:lpstr>STREAMLINING GN CARD QC AT SHC</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SHC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AST Training 2012 Presentation, D. Kieler, Oct 2012</dc:title>
  <dc:creator>Administrator</dc:creator>
  <cp:keywords>wisconsin; clia; training 2012; D Kieler; AST</cp:keywords>
  <cp:lastModifiedBy>sonji.johnson</cp:lastModifiedBy>
  <cp:revision>71</cp:revision>
  <dcterms:created xsi:type="dcterms:W3CDTF">2012-04-10T18:27:57Z</dcterms:created>
  <dcterms:modified xsi:type="dcterms:W3CDTF">2012-10-03T19:21:06Z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0x0101000B0D515997CB0546990B9821911254AF</vt:lpwstr>
  </property>
  <property fmtid="{D5CDD505-2E9C-101B-9397-08002B2CF9AE}" pid="3" name="_dlc_DocIdItemGuid">
    <vt:lpwstr>be32b443-bdde-41b9-bb07-9178cdbe35e4</vt:lpwstr>
  </property>
  <property fmtid="{D5CDD505-2E9C-101B-9397-08002B2CF9AE}" pid="4" name="Page Title">
    <vt:lpwstr/>
  </property>
</Properties>
</file>