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6.xml" ContentType="application/vnd.openxmlformats-officedocument.theme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7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  <p:sldMasterId id="2147483674" r:id="rId6"/>
    <p:sldMasterId id="2147483688" r:id="rId7"/>
    <p:sldMasterId id="2147483702" r:id="rId8"/>
    <p:sldMasterId id="2147483714" r:id="rId9"/>
    <p:sldMasterId id="2147483728" r:id="rId10"/>
    <p:sldMasterId id="2147483742" r:id="rId11"/>
    <p:sldMasterId id="2147483756" r:id="rId12"/>
  </p:sldMasterIdLst>
  <p:notesMasterIdLst>
    <p:notesMasterId r:id="rId36"/>
  </p:notesMasterIdLst>
  <p:sldIdLst>
    <p:sldId id="256" r:id="rId13"/>
    <p:sldId id="257" r:id="rId14"/>
    <p:sldId id="263" r:id="rId15"/>
    <p:sldId id="262" r:id="rId16"/>
    <p:sldId id="266" r:id="rId17"/>
    <p:sldId id="276" r:id="rId18"/>
    <p:sldId id="265" r:id="rId19"/>
    <p:sldId id="278" r:id="rId20"/>
    <p:sldId id="271" r:id="rId21"/>
    <p:sldId id="273" r:id="rId22"/>
    <p:sldId id="272" r:id="rId23"/>
    <p:sldId id="277" r:id="rId24"/>
    <p:sldId id="270" r:id="rId25"/>
    <p:sldId id="274" r:id="rId26"/>
    <p:sldId id="279" r:id="rId27"/>
    <p:sldId id="280" r:id="rId28"/>
    <p:sldId id="281" r:id="rId29"/>
    <p:sldId id="282" r:id="rId30"/>
    <p:sldId id="287" r:id="rId31"/>
    <p:sldId id="268" r:id="rId32"/>
    <p:sldId id="284" r:id="rId33"/>
    <p:sldId id="286" r:id="rId34"/>
    <p:sldId id="285" r:id="rId3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4660"/>
  </p:normalViewPr>
  <p:slideViewPr>
    <p:cSldViewPr>
      <p:cViewPr varScale="1">
        <p:scale>
          <a:sx n="103" d="100"/>
          <a:sy n="103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9" Type="http://schemas.openxmlformats.org/officeDocument/2006/relationships/theme" Target="theme/theme1.xml"/><Relationship Id="rId21" Type="http://schemas.openxmlformats.org/officeDocument/2006/relationships/slide" Target="slides/slide9.xml"/><Relationship Id="rId34" Type="http://schemas.openxmlformats.org/officeDocument/2006/relationships/slide" Target="slides/slide22.xml"/><Relationship Id="rId7" Type="http://schemas.openxmlformats.org/officeDocument/2006/relationships/slideMaster" Target="slideMasters/slideMaster3.xml"/><Relationship Id="rId12" Type="http://schemas.openxmlformats.org/officeDocument/2006/relationships/slideMaster" Target="slideMasters/slideMaster8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slide" Target="slides/slide21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Master" Target="slideMasters/slideMaster7.xml"/><Relationship Id="rId24" Type="http://schemas.openxmlformats.org/officeDocument/2006/relationships/slide" Target="slides/slide12.xml"/><Relationship Id="rId32" Type="http://schemas.openxmlformats.org/officeDocument/2006/relationships/slide" Target="slides/slide2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notesMaster" Target="notesMasters/notesMaster1.xml"/><Relationship Id="rId10" Type="http://schemas.openxmlformats.org/officeDocument/2006/relationships/slideMaster" Target="slideMasters/slideMaster6.xml"/><Relationship Id="rId19" Type="http://schemas.openxmlformats.org/officeDocument/2006/relationships/slide" Target="slides/slide7.xml"/><Relationship Id="rId31" Type="http://schemas.openxmlformats.org/officeDocument/2006/relationships/slide" Target="slides/slide19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slide" Target="slides/slide23.xml"/><Relationship Id="rId8" Type="http://schemas.openxmlformats.org/officeDocument/2006/relationships/slideMaster" Target="slideMasters/slideMaster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606CA-1C25-4D6A-8F23-5E794FD26EFA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055F3-97F3-412F-96A8-FA5D746CF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354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055F3-97F3-412F-96A8-FA5D746CF8E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42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http://diymaps.net/userimages/564584.gif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6FDF2-40D5-4173-8B39-8D35D14FEA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374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49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00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47800"/>
            <a:ext cx="3008313" cy="467836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6296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20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1600200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533400" y="1905000"/>
            <a:ext cx="8234363" cy="35814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SmartArt graphic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46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49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110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468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895725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95538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92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895725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95538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693747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895725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95538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1564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110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08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5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026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00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47800"/>
            <a:ext cx="3008313" cy="467836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6296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20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1600200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533400" y="1905000"/>
            <a:ext cx="8234363" cy="35814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SmartArt graphic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46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1683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2231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368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468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89572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95538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462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89572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95538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2512420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89572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95538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52380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077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512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4367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84874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47800"/>
            <a:ext cx="3008313" cy="467836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337919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8075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1600200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533400" y="1905000"/>
            <a:ext cx="8234363" cy="35814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SmartArt graphic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46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895725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95538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92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ABDF7-1140-4DC3-ACFD-21FD5B91411F}" type="datetimeFigureOut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1DBAB-31F0-4D1C-8647-FEFC1117B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2390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E8D84-2606-4E9B-8298-27A2F05EC835}" type="datetimeFigureOut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D180E-9452-44C6-AFC5-9B6AF02BD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9052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91CDA-477D-41D2-ACBC-23DA5F589318}" type="datetimeFigureOut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28BEC-6283-4284-A38A-CD653D7BE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6090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DB882-74D5-4A96-9FBD-8938BDADBA69}" type="datetimeFigureOut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5F759-C363-4DE1-9EE5-2C7EAA1AB0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9024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631F6-DADA-49A4-AFD4-123C7272CFC7}" type="datetimeFigureOut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BD9ED-B228-49AC-A61B-6601E8B7D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9307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D6CD9-5EDD-4EE6-B3A0-46E29AF65EEB}" type="datetimeFigureOut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FB1D5-99FF-4935-A11E-7E4EDC0DE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5376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4191E-34DD-4960-B4E2-D33A74F1D9F4}" type="datetimeFigureOut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3A87D-6865-46C2-9C90-1D2A20A6B1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57967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BB7C7-8D9F-4EAC-BD99-8D648E1A96BB}" type="datetimeFigureOut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1FCA7-FAE5-4C46-BE0F-2BE5EC829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9009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3B4FD-D1AB-4AAC-B955-37263DEF5E3D}" type="datetimeFigureOut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F885F-C8A7-40A7-8657-913E58F4F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3469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94210-9B2B-4C66-AF3B-3B16936215A0}" type="datetimeFigureOut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ACD3B-531A-404D-8D0C-73FE27A2D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146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895725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95538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693747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AA586-9C74-4A48-B862-AF84B555B0BF}" type="datetimeFigureOut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DC620-97F6-4B48-A9C9-A8475E14C8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51995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49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110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468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895725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95538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92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895725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95538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693747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895725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95538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1564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08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5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026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895725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95538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1564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00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47800"/>
            <a:ext cx="3008313" cy="467836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6296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20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49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110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468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895725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95538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92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895725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95538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693747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895725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95538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1564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08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08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5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026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00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47800"/>
            <a:ext cx="3008313" cy="467836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6296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20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1600200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533400" y="1905000"/>
            <a:ext cx="8234363" cy="35814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SmartArt graphic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46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16835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22312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36887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89572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95538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46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5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89572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95538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25124204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89572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95538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523808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0770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5121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4367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84874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47800"/>
            <a:ext cx="3008313" cy="467836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337919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80758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1600200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533400" y="1905000"/>
            <a:ext cx="8234363" cy="35814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SmartArt graphic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46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ABDF7-1140-4DC3-ACFD-21FD5B91411F}" type="datetimeFigureOut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1DBAB-31F0-4D1C-8647-FEFC1117B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23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026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E8D84-2606-4E9B-8298-27A2F05EC835}" type="datetimeFigureOut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D180E-9452-44C6-AFC5-9B6AF02BD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9052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91CDA-477D-41D2-ACBC-23DA5F589318}" type="datetimeFigureOut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28BEC-6283-4284-A38A-CD653D7BE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6090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DB882-74D5-4A96-9FBD-8938BDADBA69}" type="datetimeFigureOut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5F759-C363-4DE1-9EE5-2C7EAA1AB0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90240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631F6-DADA-49A4-AFD4-123C7272CFC7}" type="datetimeFigureOut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BD9ED-B228-49AC-A61B-6601E8B7D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9307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D6CD9-5EDD-4EE6-B3A0-46E29AF65EEB}" type="datetimeFigureOut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FB1D5-99FF-4935-A11E-7E4EDC0DE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5376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4191E-34DD-4960-B4E2-D33A74F1D9F4}" type="datetimeFigureOut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3A87D-6865-46C2-9C90-1D2A20A6B1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579672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BB7C7-8D9F-4EAC-BD99-8D648E1A96BB}" type="datetimeFigureOut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1FCA7-FAE5-4C46-BE0F-2BE5EC829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900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3B4FD-D1AB-4AAC-B955-37263DEF5E3D}" type="datetimeFigureOut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F885F-C8A7-40A7-8657-913E58F4F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34697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94210-9B2B-4C66-AF3B-3B16936215A0}" type="datetimeFigureOut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ACD3B-531A-404D-8D0C-73FE27A2D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14656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AA586-9C74-4A48-B862-AF84B555B0BF}" type="datetimeFigureOut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DC620-97F6-4B48-A9C9-A8475E14C8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519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image" Target="../media/image1.jp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slideLayout" Target="../slideLayouts/slideLayout75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3.xml"/><Relationship Id="rId13" Type="http://schemas.openxmlformats.org/officeDocument/2006/relationships/slideLayout" Target="../slideLayouts/slideLayout88.xml"/><Relationship Id="rId3" Type="http://schemas.openxmlformats.org/officeDocument/2006/relationships/slideLayout" Target="../slideLayouts/slideLayout78.xml"/><Relationship Id="rId7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87.xml"/><Relationship Id="rId2" Type="http://schemas.openxmlformats.org/officeDocument/2006/relationships/slideLayout" Target="../slideLayouts/slideLayout77.xml"/><Relationship Id="rId1" Type="http://schemas.openxmlformats.org/officeDocument/2006/relationships/slideLayout" Target="../slideLayouts/slideLayout76.xml"/><Relationship Id="rId6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6.xml"/><Relationship Id="rId5" Type="http://schemas.openxmlformats.org/officeDocument/2006/relationships/slideLayout" Target="../slideLayouts/slideLayout80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85.xml"/><Relationship Id="rId4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4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NeueLT Std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NeueLT Std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NeueLT Std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NeueLT Std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NeueLT Std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NeueLT Std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NeueLT Std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NeueLT Std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rgbClr val="00505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800" kern="1200">
          <a:solidFill>
            <a:srgbClr val="005057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005057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005057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00505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NeueLT Std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NeueLT Std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NeueLT Std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NeueLT Std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NeueLT Std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NeueLT Std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NeueLT Std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NeueLT Std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rgbClr val="00505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800" kern="1200">
          <a:solidFill>
            <a:srgbClr val="005057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005057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005057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00505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Dem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Dem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Dem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Dem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Dem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Dem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Dem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Dem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505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800" kern="1200">
          <a:solidFill>
            <a:srgbClr val="005057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5057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5057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505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7BBDF3-AD83-42D1-A2B4-16C7D59588FD}" type="datetimeFigureOut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722228-8467-42C0-ADA1-522605E4C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NeueLT Std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NeueLT Std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NeueLT Std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NeueLT Std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NeueLT Std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NeueLT Std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NeueLT Std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NeueLT Std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rgbClr val="00505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800" kern="1200">
          <a:solidFill>
            <a:srgbClr val="005057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005057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005057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00505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NeueLT Std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NeueLT Std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NeueLT Std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NeueLT Std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NeueLT Std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NeueLT Std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NeueLT Std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NeueLT Std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rgbClr val="00505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800" kern="1200">
          <a:solidFill>
            <a:srgbClr val="005057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005057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005057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00505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CF3D09A5-74D2-4CEE-8D1A-BB9325E6E689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A7BC7B8F-591B-4A32-A3B6-DDCF6FDAAD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Dem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Dem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Dem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Dem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Dem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Dem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Dem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Dem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505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800" kern="1200">
          <a:solidFill>
            <a:srgbClr val="005057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5057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5057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505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7BBDF3-AD83-42D1-A2B4-16C7D59588FD}" type="datetimeFigureOut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722228-8467-42C0-ADA1-522605E4C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hl.org/MRC/" TargetMode="External"/><Relationship Id="rId1" Type="http://schemas.openxmlformats.org/officeDocument/2006/relationships/slideLayout" Target="../slideLayouts/slideLayout5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karen.breckenridge@aphl.org" TargetMode="External"/><Relationship Id="rId2" Type="http://schemas.openxmlformats.org/officeDocument/2006/relationships/hyperlink" Target="http://www.aphl.org/MRC/" TargetMode="External"/><Relationship Id="rId1" Type="http://schemas.openxmlformats.org/officeDocument/2006/relationships/slideLayout" Target="../slideLayouts/slideLayout52.xml"/><Relationship Id="rId4" Type="http://schemas.openxmlformats.org/officeDocument/2006/relationships/hyperlink" Target="mailto:eva.perlman@aphl.org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696200" cy="230505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APHL CLIA Training Projects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733800"/>
            <a:ext cx="6400800" cy="1981200"/>
          </a:xfrm>
        </p:spPr>
        <p:txBody>
          <a:bodyPr/>
          <a:lstStyle/>
          <a:p>
            <a:pPr algn="l"/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Karen Breckenridge, MBA, MT(ASCP)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CLIAC Meeting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March 5, 2014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07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QMS Topics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Quality Management for AST</a:t>
            </a:r>
          </a:p>
          <a:p>
            <a:pPr lvl="1"/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treamlined QC</a:t>
            </a:r>
          </a:p>
          <a:p>
            <a:pPr lvl="1"/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erification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QC of a new drug panel</a:t>
            </a:r>
            <a:endParaRPr lang="en-US" sz="20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CLSI Guidelines for Training and Competency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Non-conforming Laboratory Events and Development and Use of Quality Indicators </a:t>
            </a:r>
            <a:endParaRPr lang="en-US" sz="2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Providing Quality Laboratory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746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Supplemental Materials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CDC’s “Ready, Set, Test!”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MMWR (2005) “Good Laboratory Practice”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APHL’s Bench Aids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CLSI Documents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APHL Webinar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696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 Partners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CMS regional offices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 CLIA  surveyors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 health agencies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Hospital laboratories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990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Measuring Impact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 and post test scores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Participant evaluations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Surveyor feedback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575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 and Post Test Examples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Certificate of waiver 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 pre test = 81.5%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 post test = 93.8%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QMS</a:t>
            </a:r>
          </a:p>
          <a:p>
            <a:pPr lvl="1"/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 pre test =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48%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 post test =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81%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6602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Participant Evaluations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Feedback was extremely positive at all sites and for all modalities</a:t>
            </a:r>
          </a:p>
          <a:p>
            <a:r>
              <a:rPr lang="en-US" dirty="0" smtClean="0"/>
              <a:t>Many requests for additional training</a:t>
            </a:r>
          </a:p>
          <a:p>
            <a:r>
              <a:rPr lang="en-US" dirty="0" smtClean="0"/>
              <a:t>Many promises for changes to current practices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0395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Changes to Practices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use a timer for urine dip sticks</a:t>
            </a:r>
          </a:p>
          <a:p>
            <a:r>
              <a:rPr lang="en-US" dirty="0" smtClean="0"/>
              <a:t>Will run controls and write down the results</a:t>
            </a:r>
          </a:p>
          <a:p>
            <a:r>
              <a:rPr lang="en-US" dirty="0" smtClean="0"/>
              <a:t>Will write “positive” instead of a check mark</a:t>
            </a:r>
          </a:p>
          <a:p>
            <a:r>
              <a:rPr lang="en-US" dirty="0" smtClean="0"/>
              <a:t>Will buy a timer and use it</a:t>
            </a:r>
          </a:p>
          <a:p>
            <a:r>
              <a:rPr lang="en-US" dirty="0" smtClean="0"/>
              <a:t>Will check staff for color blindness</a:t>
            </a:r>
          </a:p>
          <a:p>
            <a:r>
              <a:rPr lang="en-US" dirty="0" smtClean="0"/>
              <a:t>Will read package inserts</a:t>
            </a:r>
          </a:p>
          <a:p>
            <a:r>
              <a:rPr lang="en-US" dirty="0" smtClean="0"/>
              <a:t>Will take ambient air temp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6351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 Participant Comments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laboratory practice goes beyond meeting requirements.</a:t>
            </a:r>
          </a:p>
          <a:p>
            <a:r>
              <a:rPr lang="en-US" dirty="0" smtClean="0"/>
              <a:t>Proper </a:t>
            </a:r>
            <a:r>
              <a:rPr lang="en-US" dirty="0"/>
              <a:t>t</a:t>
            </a:r>
            <a:r>
              <a:rPr lang="en-US" dirty="0" smtClean="0"/>
              <a:t>esting procedure is very useful to getting proper results.</a:t>
            </a:r>
          </a:p>
          <a:p>
            <a:r>
              <a:rPr lang="en-US" dirty="0" smtClean="0"/>
              <a:t>The glucometer is not a diagnostic tool, use for monitoring only.</a:t>
            </a:r>
          </a:p>
          <a:p>
            <a:r>
              <a:rPr lang="en-US" dirty="0" smtClean="0"/>
              <a:t>I must make sure I perform the correct test for the testing device.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5441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Surveyor Feedback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“State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Surveyors have noticed during COW inspections that participants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very satisfied with the training and pointed out changes to the surveyors that they had made to their laboratory practices as a result of the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training.”</a:t>
            </a:r>
          </a:p>
        </p:txBody>
      </p:sp>
    </p:spTree>
    <p:extLst>
      <p:ext uri="{BB962C8B-B14F-4D97-AF65-F5344CB8AC3E}">
        <p14:creationId xmlns:p14="http://schemas.microsoft.com/office/powerpoint/2010/main" val="10372224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Surveyor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certificate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waiver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surveys conducted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had attended training</a:t>
            </a:r>
          </a:p>
          <a:p>
            <a:pPr lvl="2"/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Received congratulations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recommendation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letters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had not attended training</a:t>
            </a:r>
          </a:p>
          <a:p>
            <a:pPr lvl="2"/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Received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requirement or enforcement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letters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Surveyor stated: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“The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better outcome on the knowledge of good laboratory practices demonstrates that the project did have a positive impact on laboratories viewing the product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057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A0A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00A0A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00A0A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A0A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00A0A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00A0A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00A0A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A0A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00A0A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00A0A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00A0A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A0A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00A0A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00A0A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00A0A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A0A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00A0A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00A0A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00A0A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A0A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00A0A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00A0A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00A0A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00A0A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Background</a:t>
            </a:r>
            <a:r>
              <a:rPr lang="en-US" dirty="0">
                <a:solidFill>
                  <a:srgbClr val="00A0A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A0A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00A0A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00A0A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00A0A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A0A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00A0A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00A0A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00A0A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A0A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00A0A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00A0A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00A0A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A0A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00A0A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00A0A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00A0A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A0A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00A0A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00A0A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00A0A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A0A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00A0A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00A0A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 smtClean="0">
              <a:solidFill>
                <a:srgbClr val="00A0A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RFP first released in fall of 2011</a:t>
            </a:r>
          </a:p>
          <a:p>
            <a:pPr lvl="1"/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Funded through CDC/APHL Cooperative Agreement</a:t>
            </a:r>
          </a:p>
          <a:p>
            <a:pPr lvl="2"/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Modeled after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APHL Innovations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Quality Public Health Practice program</a:t>
            </a:r>
            <a:endParaRPr lang="en-US" sz="16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Awards were up to $15,000 each</a:t>
            </a:r>
          </a:p>
          <a:p>
            <a:pPr lvl="1"/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Proposals accepted from APHL member laboratory staff</a:t>
            </a:r>
          </a:p>
          <a:p>
            <a:pPr lvl="2"/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Partnering with other entities was encouraged</a:t>
            </a:r>
          </a:p>
          <a:p>
            <a:pPr lvl="1"/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Quarterly milestones to be reported </a:t>
            </a:r>
          </a:p>
          <a:p>
            <a:pPr lvl="1"/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 materials developed to be shared with others</a:t>
            </a:r>
          </a:p>
          <a:p>
            <a:pPr lvl="2"/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http://www.aphl.org/mrc</a:t>
            </a:r>
            <a:endParaRPr lang="en-US" sz="16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training components must have an evaluation </a:t>
            </a:r>
          </a:p>
          <a:p>
            <a:pPr lvl="1"/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 report must contain evaluation results</a:t>
            </a:r>
          </a:p>
          <a:p>
            <a:pPr lvl="1"/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Selection team from APHL, CDC and PHLs</a:t>
            </a:r>
          </a:p>
          <a:p>
            <a:pPr lvl="1"/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sz="1600" dirty="0" smtClean="0">
              <a:solidFill>
                <a:schemeClr val="tx1"/>
              </a:solidFill>
            </a:endParaRPr>
          </a:p>
          <a:p>
            <a:pPr lvl="2"/>
            <a:endParaRPr lang="en-US" sz="16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88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 it Forward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APHL sponsored workshop for 25 using materials developed by MT</a:t>
            </a:r>
          </a:p>
          <a:p>
            <a:r>
              <a:rPr lang="en-US" dirty="0" smtClean="0"/>
              <a:t>NJ used materials developed by AK for their 6 workshops</a:t>
            </a:r>
          </a:p>
          <a:p>
            <a:r>
              <a:rPr lang="en-US" dirty="0" smtClean="0"/>
              <a:t>WV used material from round 1 to train more</a:t>
            </a:r>
          </a:p>
          <a:p>
            <a:r>
              <a:rPr lang="en-US" dirty="0" smtClean="0"/>
              <a:t>ID created extra materials for attendees to take to train others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7096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Round 4 Proposals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RFP released May 2014</a:t>
            </a:r>
          </a:p>
          <a:p>
            <a:r>
              <a:rPr lang="en-US" dirty="0" smtClean="0"/>
              <a:t>Funding for </a:t>
            </a:r>
            <a:r>
              <a:rPr lang="en-US" smtClean="0"/>
              <a:t>4-6 awards</a:t>
            </a:r>
            <a:endParaRPr lang="en-US" dirty="0" smtClean="0"/>
          </a:p>
          <a:p>
            <a:r>
              <a:rPr lang="en-US" dirty="0" smtClean="0"/>
              <a:t>Must partner with a PHL</a:t>
            </a:r>
          </a:p>
          <a:p>
            <a:r>
              <a:rPr lang="en-US" dirty="0" smtClean="0"/>
              <a:t>All projects complete by June 15, 2015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8249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ore Information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www.aphl.org/mrc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use CLIA as the search word</a:t>
            </a:r>
          </a:p>
          <a:p>
            <a:pPr lvl="1"/>
            <a:endParaRPr lang="en-US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karen.breckenridge@aphl.org</a:t>
            </a:r>
            <a:endParaRPr lang="en-US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eva.perlman@aphl.org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8435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to CDC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Laboratory Practice Standards Branch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Division of Laboratory Programs, Standards, and Services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Center for Surveillance, Epidemiology, and Laboratory Services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Office of Public Health Scientific Services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966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 Topics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Proposed training projects should be targeted for clinical or physician office laboratories and address one or more of the topics below: </a:t>
            </a:r>
          </a:p>
          <a:p>
            <a:pPr lvl="1"/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Developing and delivering waived testing training for POLs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Developing and delivering training on a CLIA related topic such as proficiency testing, competency training, validation studies, etc. 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Delivering training using tools already available, such as CDC’s “Ready? Set? Test?” materials or APHL’s Bench aids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Developing tools for preparing for a CLIA inspection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Developing and delivering training for quality management systems (QMS)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584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Proposals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Round 1 for project completion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2012</a:t>
            </a:r>
          </a:p>
          <a:p>
            <a:pPr lvl="1"/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applications,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accepted, 2 withdrawn, 1 requested extension</a:t>
            </a:r>
          </a:p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Round 2 for project completion June 2013</a:t>
            </a:r>
          </a:p>
          <a:p>
            <a:pPr lvl="1"/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applications, 8 accepted, 1 on hold</a:t>
            </a:r>
          </a:p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Round 3 for project completion June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applications, 4 accepted, 1 on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hold</a:t>
            </a:r>
          </a:p>
          <a:p>
            <a:pPr marL="457200" lvl="1" indent="0"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of 21 awards, 3 in progress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2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376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Award Recipients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3386083"/>
              </p:ext>
            </p:extLst>
          </p:nvPr>
        </p:nvGraphicFramePr>
        <p:xfrm>
          <a:off x="990600" y="1371600"/>
          <a:ext cx="6858000" cy="4312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2600"/>
                <a:gridCol w="1752600"/>
                <a:gridCol w="1676400"/>
                <a:gridCol w="1676400"/>
              </a:tblGrid>
              <a:tr h="8001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 - 1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 - 1</a:t>
                      </a:r>
                    </a:p>
                    <a:p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NJ - 1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MT - 2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 - 1*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 -</a:t>
                      </a:r>
                      <a:r>
                        <a:rPr lang="en-US" sz="28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NM - 1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 - 1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 - 1*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KY - 1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 - 1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 - 3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IA</a:t>
                      </a:r>
                      <a:r>
                        <a:rPr lang="en-US" sz="28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- 2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 - 2*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MN - 1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WV - 2</a:t>
                      </a:r>
                    </a:p>
                    <a:p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City of Milwaukee - 1</a:t>
                      </a:r>
                      <a:endParaRPr lang="en-US" sz="2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*application withdrawn after acceptance</a:t>
                      </a:r>
                      <a:endParaRPr lang="en-US" sz="2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3580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41750"/>
            <a:ext cx="7772400" cy="4131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CLIA Training Awards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4901483"/>
            <a:ext cx="640080" cy="365760"/>
          </a:xfrm>
          <a:prstGeom prst="rect">
            <a:avLst/>
          </a:prstGeom>
          <a:solidFill>
            <a:srgbClr val="419E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" y="5278582"/>
            <a:ext cx="640080" cy="36576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" y="5644342"/>
            <a:ext cx="640080" cy="365760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TextBox 16"/>
          <p:cNvSpPr txBox="1"/>
          <p:nvPr/>
        </p:nvSpPr>
        <p:spPr bwMode="auto">
          <a:xfrm>
            <a:off x="1349375" y="5696417"/>
            <a:ext cx="3312680" cy="26161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>
                <a:solidFill>
                  <a:srgbClr val="002060"/>
                </a:solidFill>
              </a:rPr>
              <a:t>Received 2 CLIA Awards and withdrew 1 Award</a:t>
            </a:r>
            <a:endParaRPr lang="en-US" sz="1100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0" y="4535723"/>
            <a:ext cx="640080" cy="3657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6010102"/>
            <a:ext cx="640080" cy="36576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TextBox 16"/>
          <p:cNvSpPr txBox="1"/>
          <p:nvPr/>
        </p:nvSpPr>
        <p:spPr bwMode="auto">
          <a:xfrm>
            <a:off x="1335520" y="4594849"/>
            <a:ext cx="3312680" cy="26161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>
                <a:solidFill>
                  <a:srgbClr val="002060"/>
                </a:solidFill>
              </a:rPr>
              <a:t>Received 1 CLIA Training Award</a:t>
            </a:r>
            <a:endParaRPr lang="en-US" sz="1100" dirty="0">
              <a:solidFill>
                <a:srgbClr val="002060"/>
              </a:solidFill>
            </a:endParaRPr>
          </a:p>
        </p:txBody>
      </p:sp>
      <p:sp>
        <p:nvSpPr>
          <p:cNvPr id="12" name="TextBox 16"/>
          <p:cNvSpPr txBox="1"/>
          <p:nvPr/>
        </p:nvSpPr>
        <p:spPr bwMode="auto">
          <a:xfrm>
            <a:off x="1335520" y="4953558"/>
            <a:ext cx="3312680" cy="26161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>
                <a:solidFill>
                  <a:srgbClr val="002060"/>
                </a:solidFill>
              </a:rPr>
              <a:t>Received 2 CLIA Training Awards</a:t>
            </a:r>
            <a:endParaRPr lang="en-US" sz="1100" dirty="0">
              <a:solidFill>
                <a:srgbClr val="002060"/>
              </a:solidFill>
            </a:endParaRPr>
          </a:p>
        </p:txBody>
      </p:sp>
      <p:sp>
        <p:nvSpPr>
          <p:cNvPr id="13" name="TextBox 16"/>
          <p:cNvSpPr txBox="1"/>
          <p:nvPr/>
        </p:nvSpPr>
        <p:spPr bwMode="auto">
          <a:xfrm>
            <a:off x="1335520" y="5330657"/>
            <a:ext cx="3312680" cy="26161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>
                <a:solidFill>
                  <a:srgbClr val="002060"/>
                </a:solidFill>
              </a:rPr>
              <a:t>Received 3 CLIA Training Awards</a:t>
            </a:r>
            <a:endParaRPr lang="en-US" sz="1100" dirty="0">
              <a:solidFill>
                <a:srgbClr val="002060"/>
              </a:solidFill>
            </a:endParaRPr>
          </a:p>
        </p:txBody>
      </p:sp>
      <p:sp>
        <p:nvSpPr>
          <p:cNvPr id="14" name="TextBox 16"/>
          <p:cNvSpPr txBox="1"/>
          <p:nvPr/>
        </p:nvSpPr>
        <p:spPr bwMode="auto">
          <a:xfrm>
            <a:off x="1349375" y="6062177"/>
            <a:ext cx="3312680" cy="26161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>
                <a:solidFill>
                  <a:srgbClr val="002060"/>
                </a:solidFill>
              </a:rPr>
              <a:t>Withdrew 1 CLIA Training Award</a:t>
            </a:r>
            <a:endParaRPr lang="en-US" sz="1100" dirty="0">
              <a:solidFill>
                <a:srgbClr val="00206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 flipV="1">
            <a:off x="5943600" y="2362200"/>
            <a:ext cx="152400" cy="12988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59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Target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Audiences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 </a:t>
            </a:r>
            <a:r>
              <a:rPr lang="en-US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2650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participants 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students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 staff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Certificate of Waiver Laboratory staff  </a:t>
            </a:r>
          </a:p>
          <a:p>
            <a:pPr lvl="1"/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Hospital Laboratory staff</a:t>
            </a:r>
            <a:endParaRPr lang="en-US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 Health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Laboratory staff</a:t>
            </a:r>
            <a:endParaRPr lang="en-US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 Nurses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laboratory scientist students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093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 Modalities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Seminar (less than ½ day)</a:t>
            </a:r>
          </a:p>
          <a:p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Workshop (all day)</a:t>
            </a:r>
          </a:p>
          <a:p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courses</a:t>
            </a:r>
          </a:p>
          <a:p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 or DVD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862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CLIA Training Topics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CLIA Overview </a:t>
            </a:r>
          </a:p>
          <a:p>
            <a:pPr lvl="1"/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Waived testing for POLs</a:t>
            </a:r>
          </a:p>
          <a:p>
            <a:pPr lvl="2"/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Laboratory Practice</a:t>
            </a:r>
          </a:p>
          <a:p>
            <a:pPr lvl="2"/>
            <a:r>
              <a:rPr lang="en-US" sz="1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 to Read a Package </a:t>
            </a:r>
            <a:r>
              <a:rPr lang="en-US" sz="1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nsert</a:t>
            </a:r>
          </a:p>
          <a:p>
            <a:pPr lvl="2"/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Urine Dip Stick Testing</a:t>
            </a:r>
          </a:p>
          <a:p>
            <a:pPr lvl="2"/>
            <a:r>
              <a:rPr lang="en-US" sz="18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Hemacue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Test</a:t>
            </a:r>
          </a:p>
          <a:p>
            <a:pPr lvl="2"/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Laboratory Safety</a:t>
            </a:r>
          </a:p>
          <a:p>
            <a:pPr lvl="1"/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Preparing for a CLIA Inspection</a:t>
            </a:r>
          </a:p>
          <a:p>
            <a:pPr lvl="2"/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 10 Deficiencies</a:t>
            </a:r>
          </a:p>
          <a:p>
            <a:pPr lvl="1"/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Competency testing</a:t>
            </a:r>
          </a:p>
          <a:p>
            <a:pPr lvl="1"/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Proficiency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Testing</a:t>
            </a:r>
          </a:p>
          <a:p>
            <a:pPr lvl="1"/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Wet Mounts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178426"/>
      </p:ext>
    </p:extLst>
  </p:cSld>
  <p:clrMapOvr>
    <a:masterClrMapping/>
  </p:clrMapOvr>
</p:sld>
</file>

<file path=ppt/theme/theme1.xml><?xml version="1.0" encoding="utf-8"?>
<a:theme xmlns:a="http://schemas.openxmlformats.org/drawingml/2006/main" name="2014 cliac">
  <a:themeElements>
    <a:clrScheme name="APHL Branding">
      <a:dk1>
        <a:srgbClr val="00A0AF"/>
      </a:dk1>
      <a:lt1>
        <a:srgbClr val="005057"/>
      </a:lt1>
      <a:dk2>
        <a:srgbClr val="B42E34"/>
      </a:dk2>
      <a:lt2>
        <a:srgbClr val="A5A5A5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B42E34"/>
      </a:hlink>
      <a:folHlink>
        <a:srgbClr val="771F23"/>
      </a:folHlink>
    </a:clrScheme>
    <a:fontScheme name="APHL Standard">
      <a:majorFont>
        <a:latin typeface="Calibr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ln>
          <a:headEnd/>
          <a:tailEnd/>
        </a:ln>
      </a:spPr>
      <a:bodyPr wrap="square">
        <a:spAutoFit/>
      </a:bodyPr>
      <a:lstStyle>
        <a:defPPr algn="ctr">
          <a:spcBef>
            <a:spcPct val="50000"/>
          </a:spcBef>
          <a:defRPr sz="2800" dirty="0">
            <a:solidFill>
              <a:srgbClr val="002060"/>
            </a:solidFill>
            <a:latin typeface="Arial" charset="0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1_APHL">
  <a:themeElements>
    <a:clrScheme name="APHL Branding">
      <a:dk1>
        <a:srgbClr val="00A0AF"/>
      </a:dk1>
      <a:lt1>
        <a:srgbClr val="B42E34"/>
      </a:lt1>
      <a:dk2>
        <a:srgbClr val="1B4853"/>
      </a:dk2>
      <a:lt2>
        <a:srgbClr val="A5A5A5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B42E34"/>
      </a:hlink>
      <a:folHlink>
        <a:srgbClr val="771F23"/>
      </a:folHlink>
    </a:clrScheme>
    <a:fontScheme name="aphl template">
      <a:majorFont>
        <a:latin typeface="HelveticaNeueLT Std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ln>
          <a:headEnd/>
          <a:tailEnd/>
        </a:ln>
      </a:spPr>
      <a:bodyPr wrap="square">
        <a:spAutoFit/>
      </a:bodyPr>
      <a:lstStyle>
        <a:defPPr algn="ctr">
          <a:spcBef>
            <a:spcPct val="50000"/>
          </a:spcBef>
          <a:defRPr sz="2800" dirty="0">
            <a:solidFill>
              <a:srgbClr val="002060"/>
            </a:solidFill>
            <a:latin typeface="Arial" charset="0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txDef>
  </a:objectDefaults>
  <a:extraClrSchemeLst/>
</a:theme>
</file>

<file path=ppt/theme/theme3.xml><?xml version="1.0" encoding="utf-8"?>
<a:theme xmlns:a="http://schemas.openxmlformats.org/drawingml/2006/main" name="APHL Branding Guideline">
  <a:themeElements>
    <a:clrScheme name="APHL Branding">
      <a:dk1>
        <a:srgbClr val="00A0AF"/>
      </a:dk1>
      <a:lt1>
        <a:srgbClr val="005057"/>
      </a:lt1>
      <a:dk2>
        <a:srgbClr val="B42E34"/>
      </a:dk2>
      <a:lt2>
        <a:srgbClr val="A5A5A5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B42E34"/>
      </a:hlink>
      <a:folHlink>
        <a:srgbClr val="771F23"/>
      </a:folHlink>
    </a:clrScheme>
    <a:fontScheme name="Custom 1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ln>
          <a:headEnd/>
          <a:tailEnd/>
        </a:ln>
      </a:spPr>
      <a:bodyPr wrap="square">
        <a:spAutoFit/>
      </a:bodyPr>
      <a:lstStyle>
        <a:defPPr algn="ctr">
          <a:spcBef>
            <a:spcPct val="50000"/>
          </a:spcBef>
          <a:defRPr sz="2800" dirty="0">
            <a:solidFill>
              <a:srgbClr val="002060"/>
            </a:solidFill>
            <a:latin typeface="Arial" charset="0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txDef>
  </a:objectDefaults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APHL Theme">
  <a:themeElements>
    <a:clrScheme name="APHL Branding">
      <a:dk1>
        <a:srgbClr val="00A0AF"/>
      </a:dk1>
      <a:lt1>
        <a:srgbClr val="005057"/>
      </a:lt1>
      <a:dk2>
        <a:srgbClr val="B42E34"/>
      </a:dk2>
      <a:lt2>
        <a:srgbClr val="A5A5A5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B42E34"/>
      </a:hlink>
      <a:folHlink>
        <a:srgbClr val="771F23"/>
      </a:folHlink>
    </a:clrScheme>
    <a:fontScheme name="APHL Standard">
      <a:majorFont>
        <a:latin typeface="Calibr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ln>
          <a:headEnd/>
          <a:tailEnd/>
        </a:ln>
      </a:spPr>
      <a:bodyPr wrap="square">
        <a:spAutoFit/>
      </a:bodyPr>
      <a:lstStyle>
        <a:defPPr algn="ctr">
          <a:spcBef>
            <a:spcPct val="50000"/>
          </a:spcBef>
          <a:defRPr sz="2800" dirty="0">
            <a:solidFill>
              <a:srgbClr val="002060"/>
            </a:solidFill>
            <a:latin typeface="Arial" charset="0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txDef>
  </a:objectDefaults>
  <a:extraClrSchemeLst/>
</a:theme>
</file>

<file path=ppt/theme/theme6.xml><?xml version="1.0" encoding="utf-8"?>
<a:theme xmlns:a="http://schemas.openxmlformats.org/drawingml/2006/main" name="2_APHL">
  <a:themeElements>
    <a:clrScheme name="APHL Branding">
      <a:dk1>
        <a:srgbClr val="00A0AF"/>
      </a:dk1>
      <a:lt1>
        <a:srgbClr val="B42E34"/>
      </a:lt1>
      <a:dk2>
        <a:srgbClr val="1B4853"/>
      </a:dk2>
      <a:lt2>
        <a:srgbClr val="A5A5A5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B42E34"/>
      </a:hlink>
      <a:folHlink>
        <a:srgbClr val="771F23"/>
      </a:folHlink>
    </a:clrScheme>
    <a:fontScheme name="aphl template">
      <a:majorFont>
        <a:latin typeface="HelveticaNeueLT Std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ln>
          <a:headEnd/>
          <a:tailEnd/>
        </a:ln>
      </a:spPr>
      <a:bodyPr wrap="square">
        <a:spAutoFit/>
      </a:bodyPr>
      <a:lstStyle>
        <a:defPPr algn="ctr">
          <a:spcBef>
            <a:spcPct val="50000"/>
          </a:spcBef>
          <a:defRPr sz="2800" dirty="0">
            <a:solidFill>
              <a:srgbClr val="002060"/>
            </a:solidFill>
            <a:latin typeface="Arial" charset="0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txDef>
  </a:objectDefaults>
  <a:extraClrSchemeLst/>
</a:theme>
</file>

<file path=ppt/theme/theme7.xml><?xml version="1.0" encoding="utf-8"?>
<a:theme xmlns:a="http://schemas.openxmlformats.org/drawingml/2006/main" name="1_APHL Branding Guideline">
  <a:themeElements>
    <a:clrScheme name="APHL Branding">
      <a:dk1>
        <a:srgbClr val="00A0AF"/>
      </a:dk1>
      <a:lt1>
        <a:srgbClr val="005057"/>
      </a:lt1>
      <a:dk2>
        <a:srgbClr val="B42E34"/>
      </a:dk2>
      <a:lt2>
        <a:srgbClr val="A5A5A5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B42E34"/>
      </a:hlink>
      <a:folHlink>
        <a:srgbClr val="771F23"/>
      </a:folHlink>
    </a:clrScheme>
    <a:fontScheme name="Custom 1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ln>
          <a:headEnd/>
          <a:tailEnd/>
        </a:ln>
      </a:spPr>
      <a:bodyPr wrap="square">
        <a:spAutoFit/>
      </a:bodyPr>
      <a:lstStyle>
        <a:defPPr algn="ctr">
          <a:spcBef>
            <a:spcPct val="50000"/>
          </a:spcBef>
          <a:defRPr sz="2800" dirty="0">
            <a:solidFill>
              <a:srgbClr val="002060"/>
            </a:solidFill>
            <a:latin typeface="Arial" charset="0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txDef>
  </a:objectDefaults>
  <a:extraClrSchemeLst/>
</a:theme>
</file>

<file path=ppt/theme/theme8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LikesCount xmlns="http://schemas.microsoft.com/sharepoint/v3" xsi:nil="true"/>
    <Metadata2 xmlns="b8d4423e-d233-4bc9-97bc-d7574ce75186">
      <Value>16</Value>
    </Metadata2>
    <Metadata3 xmlns="b8d4423e-d233-4bc9-97bc-d7574ce75186">10</Metadata3>
    <Metadata1 xmlns="b8d4423e-d233-4bc9-97bc-d7574ce75186">
      <Value>11</Value>
      <Value>10</Value>
      <Value>6</Value>
    </Metadata1>
    <Description0 xmlns="b8d4423e-d233-4bc9-97bc-d7574ce75186">Presentation summarizing the 3 years of CLIA Training Award Projects, showcasing evaluation and impact results.</Description0>
    <Copyright xmlns="b8d4423e-d233-4bc9-97bc-d7574ce75186">There is no copyright associated with the document.</Copyright>
    <Permissions xmlns="b8d4423e-d233-4bc9-97bc-d7574ce75186">The document can be viewed by anyone.</Permissions>
    <Featured xmlns="b8d4423e-d233-4bc9-97bc-d7574ce75186">false</Featured>
    <Published_x0020_Year xmlns="b8d4423e-d233-4bc9-97bc-d7574ce75186" xsi:nil="true"/>
    <End_x0020_Date xmlns="b8d4423e-d233-4bc9-97bc-d7574ce75186" xsi:nil="true"/>
    <Published_x0020_Month xmlns="b8d4423e-d233-4bc9-97bc-d7574ce75186">Jan</Published_x0020_Month>
    <RatingCount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70E0EC527B554AB13806798E16CC3D" ma:contentTypeVersion="50" ma:contentTypeDescription="Create a new document." ma:contentTypeScope="" ma:versionID="9652002b3d3fef1c7d58a128ad095318">
  <xsd:schema xmlns:xsd="http://www.w3.org/2001/XMLSchema" xmlns:xs="http://www.w3.org/2001/XMLSchema" xmlns:p="http://schemas.microsoft.com/office/2006/metadata/properties" xmlns:ns1="http://schemas.microsoft.com/sharepoint/v3" xmlns:ns2="50f2c2bb-0164-486c-a94f-462cfe3e18e4" xmlns:ns3="18bd4c3f-a4f2-4e0b-a3e7-155bda212c1e" targetNamespace="http://schemas.microsoft.com/office/2006/metadata/properties" ma:root="true" ma:fieldsID="c245f9afc2b44e9d1faad81008d9108e" ns1:_="" ns2:_="" ns3:_="">
    <xsd:import namespace="http://schemas.microsoft.com/sharepoint/v3"/>
    <xsd:import namespace="50f2c2bb-0164-486c-a94f-462cfe3e18e4"/>
    <xsd:import namespace="18bd4c3f-a4f2-4e0b-a3e7-155bda212c1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Description0"/>
                <xsd:element ref="ns2:Metadata1" minOccurs="0"/>
                <xsd:element ref="ns2:Metadata2" minOccurs="0"/>
                <xsd:element ref="ns2:Metadata3"/>
                <xsd:element ref="ns1:RatingCount" minOccurs="0"/>
                <xsd:element ref="ns3:_dlc_DocId" minOccurs="0"/>
                <xsd:element ref="ns3:_dlc_DocIdUrl" minOccurs="0"/>
                <xsd:element ref="ns3:_dlc_DocIdPersistId" minOccurs="0"/>
                <xsd:element ref="ns2:Copyright" minOccurs="0"/>
                <xsd:element ref="ns2:Permissions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2:Featured" minOccurs="0"/>
                <xsd:element ref="ns2:Published_x0020_Year" minOccurs="0"/>
                <xsd:element ref="ns2:Published_x0020_Month" minOccurs="0"/>
                <xsd:element ref="ns2:End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2" nillable="true" ma:displayName="Scheduling Start Date" ma:internalName="PublishingStartDate">
      <xsd:simpleType>
        <xsd:restriction base="dms:Unknown"/>
      </xsd:simpleType>
    </xsd:element>
    <xsd:element name="PublishingExpirationDate" ma:index="3" nillable="true" ma:displayName="Scheduling End Date" ma:internalName="PublishingExpirationDate">
      <xsd:simpleType>
        <xsd:restriction base="dms:Unknown"/>
      </xsd:simpleType>
    </xsd:element>
    <xsd:element name="RatingCount" ma:index="9" nillable="true" ma:displayName="Number of Ratings" ma:decimals="0" ma:description="Number of ratings submitted" ma:internalName="RatingCount" ma:readOnly="true">
      <xsd:simpleType>
        <xsd:restriction base="dms:Number"/>
      </xsd:simpleType>
    </xsd:element>
    <xsd:element name="RatedBy" ma:index="21" nillable="true" ma:displayName="Rated By" ma:description="Users rated the item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22" nillable="true" ma:displayName="User ratings" ma:description="User ratings for the item" ma:hidden="true" ma:internalName="Ratings">
      <xsd:simpleType>
        <xsd:restriction base="dms:Note"/>
      </xsd:simpleType>
    </xsd:element>
    <xsd:element name="LikesCount" ma:index="23" nillable="true" ma:displayName="Number of Likes" ma:internalName="LikesCount">
      <xsd:simpleType>
        <xsd:restriction base="dms:Unknown"/>
      </xsd:simpleType>
    </xsd:element>
    <xsd:element name="LikedBy" ma:index="24" nillable="true" ma:displayName="Liked By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f2c2bb-0164-486c-a94f-462cfe3e18e4" elementFormDefault="qualified">
    <xsd:import namespace="http://schemas.microsoft.com/office/2006/documentManagement/types"/>
    <xsd:import namespace="http://schemas.microsoft.com/office/infopath/2007/PartnerControls"/>
    <xsd:element name="Description0" ma:index="4" ma:displayName="Description" ma:description="Please enter a full description of your resource." ma:internalName="Description0">
      <xsd:simpleType>
        <xsd:restriction base="dms:Note"/>
      </xsd:simpleType>
    </xsd:element>
    <xsd:element name="Metadata1" ma:index="5" nillable="true" ma:displayName="Categories" ma:description="Select at least one category that relates to your resource.&lt;br&gt;&lt;br&gt;Adding a category aids in the search of your resource." ma:list="{0374c4f2-e654-49ac-a18a-336fea91df26}" ma:internalName="Metadata1" ma:showField="Title" ma:web="020f1094-de47-4204-9234-97d7dea42b7a" ma:requiredMultiChoice="tru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etadata2" ma:index="6" nillable="true" ma:displayName="Topics" ma:description="Select one or more topics which relate to your resource.&lt;br&gt;&lt;br&gt;Assigning a topic to a resource allows you to &lt;br&gt;further define your resource." ma:list="{73bc9c00-e104-4369-be82-dad136c635d4}" ma:internalName="Metadata2" ma:showField="Title" ma:web="020f1094-de47-4204-9234-97d7dea42b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etadata3" ma:index="7" ma:displayName="Geographical Location or Agency" ma:description="Select the agency or state where the resource is from." ma:list="{d9c0a659-4262-4020-8b9d-15b01283bc19}" ma:internalName="Metadata3" ma:showField="Title" ma:web="020f1094-de47-4204-9234-97d7dea42b7a">
      <xsd:simpleType>
        <xsd:restriction base="dms:Lookup"/>
      </xsd:simpleType>
    </xsd:element>
    <xsd:element name="Copyright" ma:index="19" nillable="true" ma:displayName="Copyright" ma:description="Please indicate the copyright status of the resource." ma:format="Dropdown" ma:internalName="Copyright">
      <xsd:simpleType>
        <xsd:restriction base="dms:Choice">
          <xsd:enumeration value="There is no copyright associated with the document."/>
          <xsd:enumeration value="The document has a copyright and I am the owner."/>
          <xsd:enumeration value="The document has a copyright and I am NOT the owner."/>
          <xsd:enumeration value="The document has a copyright and permission to share has been obtained."/>
        </xsd:restriction>
      </xsd:simpleType>
    </xsd:element>
    <xsd:element name="Permissions" ma:index="20" nillable="true" ma:displayName="Permissions" ma:description="Please indicate your preference regarding&lt;br&gt;who has permission to view the resource." ma:format="Dropdown" ma:internalName="Permissions">
      <xsd:simpleType>
        <xsd:restriction base="dms:Choice">
          <xsd:enumeration value="The document can be viewed by anyone."/>
          <xsd:enumeration value="The document can only be viewed by APHL members."/>
        </xsd:restriction>
      </xsd:simpleType>
    </xsd:element>
    <xsd:element name="Featured" ma:index="25" nillable="true" ma:displayName="Featured" ma:default="0" ma:internalName="Featured">
      <xsd:simpleType>
        <xsd:restriction base="dms:Boolean"/>
      </xsd:simpleType>
    </xsd:element>
    <xsd:element name="Published_x0020_Year" ma:index="26" nillable="true" ma:displayName="Published Year" ma:internalName="Published_x0020_Year">
      <xsd:simpleType>
        <xsd:restriction base="dms:Text">
          <xsd:maxLength value="255"/>
        </xsd:restriction>
      </xsd:simpleType>
    </xsd:element>
    <xsd:element name="Published_x0020_Month" ma:index="27" nillable="true" ma:displayName="Published Month" ma:default="Jan" ma:format="Dropdown" ma:internalName="Published_x0020_Month">
      <xsd:simpleType>
        <xsd:restriction base="dms:Choice">
          <xsd:enumeration value="Jan"/>
          <xsd:enumeration value="Feb"/>
          <xsd:enumeration value="Mar"/>
          <xsd:enumeration value="Apr"/>
          <xsd:enumeration value="May"/>
          <xsd:enumeration value="Jun"/>
          <xsd:enumeration value="Jul"/>
          <xsd:enumeration value="Aug"/>
          <xsd:enumeration value="Sep"/>
          <xsd:enumeration value="Oct"/>
          <xsd:enumeration value="Nov"/>
          <xsd:enumeration value="Dec"/>
        </xsd:restriction>
      </xsd:simpleType>
    </xsd:element>
    <xsd:element name="End_x0020_Date" ma:index="28" nillable="true" ma:displayName="End Date" ma:format="DateOnly" ma:internalName="End_x0020_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bd4c3f-a4f2-4e0b-a3e7-155bda212c1e" elementFormDefault="qualified">
    <xsd:import namespace="http://schemas.microsoft.com/office/2006/documentManagement/types"/>
    <xsd:import namespace="http://schemas.microsoft.com/office/infopath/2007/PartnerControls"/>
    <xsd:element name="_dlc_DocId" ma:index="15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6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7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axOccurs="1" ma:index="8" ma:displayName="Keywords">
          <xsd:simpleType xmlns:xs="http://www.w3.org/2001/XMLSchema">
            <xsd:restriction base="xsd:string">
              <xsd:minLength value="1"/>
            </xsd:restriction>
          </xsd:simpleType>
        </xsd:element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0D515997CB0546990B9821911254AF" ma:contentTypeVersion="25" ma:contentTypeDescription="Create a new document." ma:contentTypeScope="" ma:versionID="7eb8ef94f857e49f708fedbde209fca8">
  <xsd:schema xmlns:xsd="http://www.w3.org/2001/XMLSchema" xmlns:xs="http://www.w3.org/2001/XMLSchema" xmlns:p="http://schemas.microsoft.com/office/2006/metadata/properties" xmlns:ns1="http://schemas.microsoft.com/sharepoint/v3" xmlns:ns2="b8d4423e-d233-4bc9-97bc-d7574ce75186" targetNamespace="http://schemas.microsoft.com/office/2006/metadata/properties" ma:root="true" ma:fieldsID="dc9d42076f6c8e0d0ec43dbcf73cb2e6" ns1:_="" ns2:_="">
    <xsd:import namespace="http://schemas.microsoft.com/sharepoint/v3"/>
    <xsd:import namespace="b8d4423e-d233-4bc9-97bc-d7574ce7518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Description0"/>
                <xsd:element ref="ns2:Metadata1" minOccurs="0"/>
                <xsd:element ref="ns2:Metadata2" minOccurs="0"/>
                <xsd:element ref="ns2:Metadata3"/>
                <xsd:element ref="ns1:RatingCount" minOccurs="0"/>
                <xsd:element ref="ns2:Copyright" minOccurs="0"/>
                <xsd:element ref="ns2:Permissions" minOccurs="0"/>
                <xsd:element ref="ns1:LikesCount" minOccurs="0"/>
                <xsd:element ref="ns2:Featured" minOccurs="0"/>
                <xsd:element ref="ns2:Published_x0020_Year" minOccurs="0"/>
                <xsd:element ref="ns2:Published_x0020_Month" minOccurs="0"/>
                <xsd:element ref="ns2:End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2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3" nillable="true" ma:displayName="Scheduling End Date" ma:description="" ma:internalName="PublishingExpirationDate">
      <xsd:simpleType>
        <xsd:restriction base="dms:Unknown"/>
      </xsd:simpleType>
    </xsd:element>
    <xsd:element name="RatingCount" ma:index="11" nillable="true" ma:displayName="Number of Ratings" ma:decimals="0" ma:description="Number of ratings submitted" ma:internalName="RatingCount" ma:readOnly="false" ma:percentage="FALSE">
      <xsd:simpleType>
        <xsd:restriction base="dms:Number"/>
      </xsd:simpleType>
    </xsd:element>
    <xsd:element name="LikesCount" ma:index="14" nillable="true" ma:displayName="Number of Likes" ma:internalName="LikesCoun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d4423e-d233-4bc9-97bc-d7574ce75186" elementFormDefault="qualified">
    <xsd:import namespace="http://schemas.microsoft.com/office/2006/documentManagement/types"/>
    <xsd:import namespace="http://schemas.microsoft.com/office/infopath/2007/PartnerControls"/>
    <xsd:element name="Description0" ma:index="4" ma:displayName="Description" ma:description="Please enter a full description of your resource." ma:internalName="Description0" ma:readOnly="false">
      <xsd:simpleType>
        <xsd:restriction base="dms:Note"/>
      </xsd:simpleType>
    </xsd:element>
    <xsd:element name="Metadata1" ma:index="6" nillable="true" ma:displayName="Categories" ma:description="Select at least one category that relates to your resource.&lt;br&gt;&lt;br&gt;Adding a category aids in the search of your resource." ma:list="{61941f64-2feb-4028-a951-3b5c001de6c7}" ma:internalName="Metadata1" ma:readOnly="false" ma:showField="Title" ma:web="81f67e4c-6aed-4aaa-86d1-aa3898cd5d42" ma:requiredMultiChoice="tru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etadata2" ma:index="7" nillable="true" ma:displayName="Topics" ma:description="Select one or more topics which relate to your resource.&lt;br&gt;&lt;br&gt;Assigning a topic to a resource allows you to &lt;br&gt;further define your resource." ma:list="{e62908a1-1960-4f5e-843f-21c192ab3536}" ma:internalName="Metadata2" ma:readOnly="false" ma:showField="Title" ma:web="81f67e4c-6aed-4aaa-86d1-aa3898cd5d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etadata3" ma:index="8" ma:displayName="Geographical Location or Agency" ma:description="Select the agency or state where the resource is from." ma:list="{064f33b2-56c3-4a74-b5fe-4ad23400e58d}" ma:internalName="Metadata3" ma:readOnly="false" ma:showField="Title" ma:web="81f67e4c-6aed-4aaa-86d1-aa3898cd5d42">
      <xsd:simpleType>
        <xsd:restriction base="dms:Lookup"/>
      </xsd:simpleType>
    </xsd:element>
    <xsd:element name="Copyright" ma:index="12" nillable="true" ma:displayName="Copyright" ma:description="Please indicate the copyright status of the resource." ma:format="Dropdown" ma:internalName="Copyright" ma:readOnly="false">
      <xsd:simpleType>
        <xsd:restriction base="dms:Choice">
          <xsd:enumeration value="There is no copyright associated with the document."/>
          <xsd:enumeration value="The document has a copyright and I am the owner."/>
          <xsd:enumeration value="The document has a copyright and I am NOT the owner."/>
          <xsd:enumeration value="The document has a copyright and permission to share has been obtained."/>
        </xsd:restriction>
      </xsd:simpleType>
    </xsd:element>
    <xsd:element name="Permissions" ma:index="13" nillable="true" ma:displayName="Permissions" ma:description="Please indicate your preference regarding&lt;br&gt;who has permission to view the resource." ma:format="Dropdown" ma:internalName="Permissions" ma:readOnly="false">
      <xsd:simpleType>
        <xsd:restriction base="dms:Choice">
          <xsd:enumeration value="The document can be viewed by anyone."/>
          <xsd:enumeration value="The document can only be viewed by APHL members."/>
        </xsd:restriction>
      </xsd:simpleType>
    </xsd:element>
    <xsd:element name="Featured" ma:index="15" nillable="true" ma:displayName="Featured" ma:default="0" ma:internalName="Featured" ma:readOnly="false">
      <xsd:simpleType>
        <xsd:restriction base="dms:Boolean"/>
      </xsd:simpleType>
    </xsd:element>
    <xsd:element name="Published_x0020_Year" ma:index="16" nillable="true" ma:displayName="Published Year" ma:internalName="Published_x0020_Year" ma:readOnly="false">
      <xsd:simpleType>
        <xsd:restriction base="dms:Text">
          <xsd:maxLength value="255"/>
        </xsd:restriction>
      </xsd:simpleType>
    </xsd:element>
    <xsd:element name="Published_x0020_Month" ma:index="17" nillable="true" ma:displayName="Published Month" ma:default="Jan" ma:format="Dropdown" ma:internalName="Published_x0020_Month" ma:readOnly="false">
      <xsd:simpleType>
        <xsd:restriction base="dms:Choice">
          <xsd:enumeration value="Jan"/>
          <xsd:enumeration value="Feb"/>
          <xsd:enumeration value="Mar"/>
          <xsd:enumeration value="Apr"/>
          <xsd:enumeration value="May"/>
          <xsd:enumeration value="Jun"/>
          <xsd:enumeration value="Jul"/>
          <xsd:enumeration value="Aug"/>
          <xsd:enumeration value="Sep"/>
          <xsd:enumeration value="Oct"/>
          <xsd:enumeration value="Nov"/>
          <xsd:enumeration value="Dec"/>
        </xsd:restriction>
      </xsd:simpleType>
    </xsd:element>
    <xsd:element name="End_x0020_Date" ma:index="18" nillable="true" ma:displayName="End Date" ma:format="DateOnly" ma:internalName="End_x0020_Date" ma:readOnly="fals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axOccurs="1" ma:index="5" ma:displayName="Keywords">
          <xsd:simpleType xmlns:xs="http://www.w3.org/2001/XMLSchema">
            <xsd:restriction base="xsd:string">
              <xsd:minLength value="1"/>
            </xsd:restriction>
          </xsd:simpleType>
        </xsd:element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3C150B-5CB0-4CB6-AE32-02150A9D7F6F}"/>
</file>

<file path=customXml/itemProps2.xml><?xml version="1.0" encoding="utf-8"?>
<ds:datastoreItem xmlns:ds="http://schemas.openxmlformats.org/officeDocument/2006/customXml" ds:itemID="{DD3F8D19-BC2C-4AB4-AFE2-EC1082D57D06}"/>
</file>

<file path=customXml/itemProps3.xml><?xml version="1.0" encoding="utf-8"?>
<ds:datastoreItem xmlns:ds="http://schemas.openxmlformats.org/officeDocument/2006/customXml" ds:itemID="{3A6A6543-BFD8-4AAC-A2F7-7AD8C213DB98}"/>
</file>

<file path=customXml/itemProps4.xml><?xml version="1.0" encoding="utf-8"?>
<ds:datastoreItem xmlns:ds="http://schemas.openxmlformats.org/officeDocument/2006/customXml" ds:itemID="{A007E905-CB46-49AA-852C-D702FE398CB1}"/>
</file>

<file path=docProps/app.xml><?xml version="1.0" encoding="utf-8"?>
<Properties xmlns="http://schemas.openxmlformats.org/officeDocument/2006/extended-properties" xmlns:vt="http://schemas.openxmlformats.org/officeDocument/2006/docPropsVTypes">
  <Template>2014 cliac</Template>
  <TotalTime>1115</TotalTime>
  <Words>895</Words>
  <Application>Microsoft Office PowerPoint</Application>
  <PresentationFormat>On-screen Show (4:3)</PresentationFormat>
  <Paragraphs>213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2014 cliac</vt:lpstr>
      <vt:lpstr>1_APHL</vt:lpstr>
      <vt:lpstr>APHL Branding Guideline</vt:lpstr>
      <vt:lpstr>Custom Design</vt:lpstr>
      <vt:lpstr>APHL Theme</vt:lpstr>
      <vt:lpstr>2_APHL</vt:lpstr>
      <vt:lpstr>1_APHL Branding Guideline</vt:lpstr>
      <vt:lpstr>1_Custom Design</vt:lpstr>
      <vt:lpstr>APHL CLIA Training Projects </vt:lpstr>
      <vt:lpstr>            Project Background            </vt:lpstr>
      <vt:lpstr>Training Topics</vt:lpstr>
      <vt:lpstr>Proposals</vt:lpstr>
      <vt:lpstr>Award Recipients</vt:lpstr>
      <vt:lpstr>CLIA Training Awards</vt:lpstr>
      <vt:lpstr>Target Audiences</vt:lpstr>
      <vt:lpstr>Training Modalities</vt:lpstr>
      <vt:lpstr>CLIA Training Topics</vt:lpstr>
      <vt:lpstr>QMS Topics</vt:lpstr>
      <vt:lpstr>Supplemental Materials</vt:lpstr>
      <vt:lpstr>Training Partners</vt:lpstr>
      <vt:lpstr>Measuring Impact</vt:lpstr>
      <vt:lpstr>Pre and Post Test Examples</vt:lpstr>
      <vt:lpstr>Participant Evaluations</vt:lpstr>
      <vt:lpstr>Changes to Practices</vt:lpstr>
      <vt:lpstr>Sample Participant Comments</vt:lpstr>
      <vt:lpstr> Surveyor Feedback </vt:lpstr>
      <vt:lpstr>Surveyor Feedback</vt:lpstr>
      <vt:lpstr>Pay it Forward</vt:lpstr>
      <vt:lpstr>Round 4 Proposals</vt:lpstr>
      <vt:lpstr>For More Information</vt:lpstr>
      <vt:lpstr>Thank you to CDC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CLIA Training Awards Presentation to CLIAC 2014</dc:title>
  <dc:creator>Breckenridge, Karen | APHL</dc:creator>
  <cp:keywords>POL, training, QMS, QA, CLIA, Clinical Laboratory Improvement Amendments, quality assurance, quality management system, physician office laboratory, physician office laboratories </cp:keywords>
  <cp:lastModifiedBy>Breckenridge, Karen | APHL</cp:lastModifiedBy>
  <cp:revision>41</cp:revision>
  <cp:lastPrinted>2012-11-01T20:19:16Z</cp:lastPrinted>
  <dcterms:created xsi:type="dcterms:W3CDTF">2014-02-11T17:56:43Z</dcterms:created>
  <dcterms:modified xsi:type="dcterms:W3CDTF">2014-02-13T23:35:37Z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0x0101000B0D515997CB0546990B9821911254AF</vt:lpwstr>
  </property>
  <property fmtid="{D5CDD505-2E9C-101B-9397-08002B2CF9AE}" pid="3" name="_dlc_DocIdItemGuid">
    <vt:lpwstr>857e44ba-cbc9-4782-a746-1e61ac526efc</vt:lpwstr>
  </property>
  <property fmtid="{D5CDD505-2E9C-101B-9397-08002B2CF9AE}" pid="4" name="vti_description">
    <vt:lpwstr/>
  </property>
  <property fmtid="{D5CDD505-2E9C-101B-9397-08002B2CF9AE}" pid="5" name="Page Title">
    <vt:lpwstr/>
  </property>
</Properties>
</file>