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6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bookmarkIdSeed="3">
  <p:sldMasterIdLst>
    <p:sldMasterId id="2147483652" r:id="rId1"/>
    <p:sldMasterId id="2147483687" r:id="rId2"/>
    <p:sldMasterId id="2147483700" r:id="rId3"/>
    <p:sldMasterId id="2147483733" r:id="rId4"/>
    <p:sldMasterId id="2147483746" r:id="rId5"/>
    <p:sldMasterId id="2147483754" r:id="rId6"/>
  </p:sldMasterIdLst>
  <p:notesMasterIdLst>
    <p:notesMasterId r:id="rId35"/>
  </p:notesMasterIdLst>
  <p:handoutMasterIdLst>
    <p:handoutMasterId r:id="rId36"/>
  </p:handoutMasterIdLst>
  <p:sldIdLst>
    <p:sldId id="389" r:id="rId7"/>
    <p:sldId id="400" r:id="rId8"/>
    <p:sldId id="448" r:id="rId9"/>
    <p:sldId id="404" r:id="rId10"/>
    <p:sldId id="459" r:id="rId11"/>
    <p:sldId id="449" r:id="rId12"/>
    <p:sldId id="434" r:id="rId13"/>
    <p:sldId id="419" r:id="rId14"/>
    <p:sldId id="364" r:id="rId15"/>
    <p:sldId id="461" r:id="rId16"/>
    <p:sldId id="443" r:id="rId17"/>
    <p:sldId id="422" r:id="rId18"/>
    <p:sldId id="438" r:id="rId19"/>
    <p:sldId id="442" r:id="rId20"/>
    <p:sldId id="444" r:id="rId21"/>
    <p:sldId id="447" r:id="rId22"/>
    <p:sldId id="446" r:id="rId23"/>
    <p:sldId id="445" r:id="rId24"/>
    <p:sldId id="462" r:id="rId25"/>
    <p:sldId id="423" r:id="rId26"/>
    <p:sldId id="450" r:id="rId27"/>
    <p:sldId id="451" r:id="rId28"/>
    <p:sldId id="452" r:id="rId29"/>
    <p:sldId id="453" r:id="rId30"/>
    <p:sldId id="454" r:id="rId31"/>
    <p:sldId id="455" r:id="rId32"/>
    <p:sldId id="457" r:id="rId33"/>
    <p:sldId id="458" r:id="rId34"/>
  </p:sldIdLst>
  <p:sldSz cx="9144000" cy="6858000" type="screen4x3"/>
  <p:notesSz cx="7010400" cy="9296400"/>
  <p:embeddedFontLst>
    <p:embeddedFont>
      <p:font typeface="ＭＳ Ｐゴシック" panose="020B0600070205080204" pitchFamily="34" charset="-128"/>
      <p:regular r:id="rId37"/>
    </p:embeddedFont>
    <p:embeddedFont>
      <p:font typeface="FrankRuehl" panose="020E0503060101010101" pitchFamily="34" charset="-79"/>
      <p:regular r:id="rId38"/>
    </p:embeddedFont>
    <p:embeddedFont>
      <p:font typeface="Myriad Web Pro" panose="020B0503030403090204" charset="0"/>
      <p:regular r:id="rId39"/>
      <p:bold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Wingdings 2" panose="05020102010507070707" pitchFamily="18" charset="2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80808"/>
    <a:srgbClr val="000000"/>
    <a:srgbClr val="66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210" autoAdjust="0"/>
    <p:restoredTop sz="91026" autoAdjust="0"/>
  </p:normalViewPr>
  <p:slideViewPr>
    <p:cSldViewPr>
      <p:cViewPr>
        <p:scale>
          <a:sx n="80" d="100"/>
          <a:sy n="80" d="100"/>
        </p:scale>
        <p:origin x="-594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3366"/>
    </p:cViewPr>
  </p:sorterViewPr>
  <p:notesViewPr>
    <p:cSldViewPr>
      <p:cViewPr varScale="1">
        <p:scale>
          <a:sx n="81" d="100"/>
          <a:sy n="81" d="100"/>
        </p:scale>
        <p:origin x="-312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4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PSOB2-NS4\DATA\SHARED\HPCDPE\Surveillance\Requests%20and%20TA\Grantee%20Requests\Lane%20County\Presentation%2012-9-2011\Smoking%20among%20PG%20women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75308641975308E-2"/>
          <c:y val="2.8645833333333332E-2"/>
          <c:w val="0.84959074560124426"/>
          <c:h val="0.76692708333333337"/>
        </c:manualLayout>
      </c:layout>
      <c:barChart>
        <c:barDir val="col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serLines/>
        <c:axId val="34212864"/>
        <c:axId val="34243328"/>
      </c:barChart>
      <c:catAx>
        <c:axId val="34212864"/>
        <c:scaling>
          <c:orientation val="minMax"/>
        </c:scaling>
        <c:delete val="0"/>
        <c:axPos val="b"/>
        <c:majorTickMark val="none"/>
        <c:minorTickMark val="none"/>
        <c:tickLblPos val="nextTo"/>
        <c:crossAx val="34243328"/>
        <c:crosses val="autoZero"/>
        <c:auto val="1"/>
        <c:lblAlgn val="ctr"/>
        <c:lblOffset val="100"/>
        <c:noMultiLvlLbl val="0"/>
      </c:catAx>
      <c:valAx>
        <c:axId val="3424332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42128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6780062214445421"/>
          <c:y val="0.23510416666666667"/>
          <c:w val="0.14577962476912609"/>
          <c:h val="0.20687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5524691358024734E-2"/>
          <c:y val="8.3333333333333343E-2"/>
          <c:w val="0.91512345679012363"/>
          <c:h val="0.895833333333333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Prenatal Smoking By Trimester, </a:t>
            </a:r>
          </a:p>
          <a:p>
            <a:pPr>
              <a:defRPr/>
            </a:pPr>
            <a:r>
              <a:rPr lang="en-US"/>
              <a:t>Oregon vs. Lane County, 2009</a:t>
            </a:r>
          </a:p>
        </c:rich>
      </c:tx>
      <c:layout>
        <c:manualLayout>
          <c:xMode val="edge"/>
          <c:yMode val="edge"/>
          <c:x val="0.27681186640660749"/>
          <c:y val="1.434548714883443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120397794312412"/>
          <c:y val="0.18597041478601786"/>
          <c:w val="0.86475696617947428"/>
          <c:h val="0.7277046051061824"/>
        </c:manualLayout>
      </c:layout>
      <c:lineChart>
        <c:grouping val="standard"/>
        <c:varyColors val="0"/>
        <c:ser>
          <c:idx val="1"/>
          <c:order val="0"/>
          <c:tx>
            <c:v>Lane County</c:v>
          </c:tx>
          <c:spPr>
            <a:ln w="66675">
              <a:solidFill>
                <a:srgbClr val="036D1C"/>
              </a:solidFill>
            </a:ln>
          </c:spPr>
          <c:marker>
            <c:symbol val="none"/>
          </c:marker>
          <c:dPt>
            <c:idx val="1"/>
            <c:bubble3D val="0"/>
            <c:spPr>
              <a:ln w="66675">
                <a:solidFill>
                  <a:srgbClr val="D7A900"/>
                </a:solidFill>
              </a:ln>
            </c:spPr>
          </c:dPt>
          <c:dPt>
            <c:idx val="2"/>
            <c:bubble3D val="0"/>
            <c:spPr>
              <a:ln w="66675">
                <a:solidFill>
                  <a:srgbClr val="D7A900"/>
                </a:solidFill>
              </a:ln>
            </c:spPr>
          </c:dPt>
          <c:cat>
            <c:strRef>
              <c:f>'Quitting by Trimester'!$B$8:$B$10</c:f>
              <c:strCache>
                <c:ptCount val="3"/>
                <c:pt idx="0">
                  <c:v>1st Trimester</c:v>
                </c:pt>
                <c:pt idx="1">
                  <c:v>2nd Trimester</c:v>
                </c:pt>
                <c:pt idx="2">
                  <c:v>3rd Trimester</c:v>
                </c:pt>
              </c:strCache>
            </c:strRef>
          </c:cat>
          <c:val>
            <c:numRef>
              <c:f>'Quitting by Trimester'!$C$12:$C$14</c:f>
              <c:numCache>
                <c:formatCode>0</c:formatCode>
                <c:ptCount val="3"/>
                <c:pt idx="0">
                  <c:v>19.14</c:v>
                </c:pt>
                <c:pt idx="1">
                  <c:v>15.02</c:v>
                </c:pt>
                <c:pt idx="2">
                  <c:v>14.21</c:v>
                </c:pt>
              </c:numCache>
            </c:numRef>
          </c:val>
          <c:smooth val="0"/>
        </c:ser>
        <c:ser>
          <c:idx val="0"/>
          <c:order val="1"/>
          <c:tx>
            <c:v>Oregon</c:v>
          </c:tx>
          <c:spPr>
            <a:ln w="66675">
              <a:solidFill>
                <a:sysClr val="windowText" lastClr="000000">
                  <a:lumMod val="75000"/>
                  <a:lumOff val="25000"/>
                </a:sysClr>
              </a:solidFill>
            </a:ln>
          </c:spPr>
          <c:marker>
            <c:symbol val="none"/>
          </c:marker>
          <c:dPt>
            <c:idx val="1"/>
            <c:bubble3D val="0"/>
            <c:spPr>
              <a:ln w="66675">
                <a:solidFill>
                  <a:srgbClr val="39275B"/>
                </a:solidFill>
              </a:ln>
            </c:spPr>
          </c:dPt>
          <c:dPt>
            <c:idx val="2"/>
            <c:bubble3D val="0"/>
            <c:spPr>
              <a:ln w="66675">
                <a:solidFill>
                  <a:srgbClr val="39275B"/>
                </a:solidFill>
              </a:ln>
            </c:spPr>
          </c:dPt>
          <c:cat>
            <c:strRef>
              <c:f>'Quitting by Trimester'!$B$8:$B$10</c:f>
              <c:strCache>
                <c:ptCount val="3"/>
                <c:pt idx="0">
                  <c:v>1st Trimester</c:v>
                </c:pt>
                <c:pt idx="1">
                  <c:v>2nd Trimester</c:v>
                </c:pt>
                <c:pt idx="2">
                  <c:v>3rd Trimester</c:v>
                </c:pt>
              </c:strCache>
            </c:strRef>
          </c:cat>
          <c:val>
            <c:numRef>
              <c:f>'Quitting by Trimester'!$C$8:$C$10</c:f>
              <c:numCache>
                <c:formatCode>0</c:formatCode>
                <c:ptCount val="3"/>
                <c:pt idx="0">
                  <c:v>12.54</c:v>
                </c:pt>
                <c:pt idx="1">
                  <c:v>10.29</c:v>
                </c:pt>
                <c:pt idx="2">
                  <c:v>10.25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569984"/>
        <c:axId val="114571520"/>
      </c:lineChart>
      <c:catAx>
        <c:axId val="11456998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14571520"/>
        <c:crosses val="autoZero"/>
        <c:auto val="1"/>
        <c:lblAlgn val="ctr"/>
        <c:lblOffset val="100"/>
        <c:noMultiLvlLbl val="0"/>
      </c:catAx>
      <c:valAx>
        <c:axId val="114571520"/>
        <c:scaling>
          <c:orientation val="minMax"/>
        </c:scaling>
        <c:delete val="0"/>
        <c:axPos val="l"/>
        <c:majorGridlines>
          <c:spPr>
            <a:ln w="6350">
              <a:solidFill>
                <a:sysClr val="window" lastClr="FFFFFF">
                  <a:lumMod val="50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 b="0"/>
                </a:pPr>
                <a:r>
                  <a:rPr lang="en-US" sz="1800" b="0"/>
                  <a:t>Prenatal Smoking (%)</a:t>
                </a:r>
              </a:p>
            </c:rich>
          </c:tx>
          <c:layout>
            <c:manualLayout>
              <c:xMode val="edge"/>
              <c:yMode val="edge"/>
              <c:x val="1.0244889113631443E-2"/>
              <c:y val="0.33015668020576938"/>
            </c:manualLayout>
          </c:layout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14569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2">
    <c:autoUpdate val="0"/>
  </c:externalData>
  <c:userShapes r:id="rId3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0.03704</cdr:x>
      <cdr:y>0.89063</cdr:y>
    </cdr:from>
    <cdr:to>
      <cdr:x>0.46296</cdr:x>
      <cdr:y>0.95313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4800" y="4343400"/>
          <a:ext cx="35052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1371600"/>
          <a:ext cx="8229600" cy="525780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0.26606</cdr:x>
      <cdr:y>0.51644</cdr:y>
    </cdr:from>
    <cdr:to>
      <cdr:x>0.37615</cdr:x>
      <cdr:y>0.68858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09800" y="2743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0.59633</cdr:x>
      <cdr:y>0.40167</cdr:y>
    </cdr:from>
    <cdr:to>
      <cdr:x>0.91743</cdr:x>
      <cdr:y>0.50209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953000" y="2133600"/>
          <a:ext cx="26670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 smtClean="0">
              <a:latin typeface="Arial" pitchFamily="34" charset="0"/>
              <a:cs typeface="Arial" pitchFamily="34" charset="0"/>
            </a:rPr>
            <a:t>Lane County</a:t>
          </a:r>
          <a:endParaRPr lang="en-US" sz="2000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0.65138</cdr:x>
      <cdr:y>0.53078</cdr:y>
    </cdr:from>
    <cdr:to>
      <cdr:x>0.89908</cdr:x>
      <cdr:y>0.6312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410200" y="2819400"/>
          <a:ext cx="20574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dirty="0" smtClean="0">
              <a:latin typeface="Arial" pitchFamily="34" charset="0"/>
              <a:cs typeface="Arial" pitchFamily="34" charset="0"/>
            </a:rPr>
            <a:t>Oregon</a:t>
          </a:r>
          <a:endParaRPr lang="en-US" sz="2000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1A8814F6-9E70-4618-B240-FC2D4B8E1D68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9F6AD8D0-E89F-45AC-B2DB-7610721F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76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BD7EFD2E-5020-452E-A5E6-36CF748B1499}" type="datetimeFigureOut">
              <a:rPr lang="en-US" smtClean="0"/>
              <a:t>6/2/2014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vert="horz" lIns="88139" tIns="44070" rIns="88139" bIns="4407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F517BBE2-469C-430D-B4E8-8223B11E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8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7BBE2-469C-430D-B4E8-8223B11ED6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79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4CC77-4A92-4DC3-98DE-79459DE12BD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11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7BBE2-469C-430D-B4E8-8223B11ED68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51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7BBE2-469C-430D-B4E8-8223B11ED68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40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DEB22-99FD-4627-A43E-C51B61A089C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52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40526-802B-4B08-852F-E3A2E3C7C2C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23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40526-802B-4B08-852F-E3A2E3C7C2C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759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Aft>
                <a:spcPts val="600"/>
              </a:spcAft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7BBE2-469C-430D-B4E8-8223B11ED6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58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buClr>
                <a:srgbClr val="4B4B4B">
                  <a:lumMod val="50000"/>
                </a:srgbClr>
              </a:buClr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7BBE2-469C-430D-B4E8-8223B11ED68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6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Aft>
                <a:spcPts val="600"/>
              </a:spcAft>
              <a:buFontTx/>
              <a:buChar char="•"/>
            </a:pPr>
            <a:endParaRPr lang="en-US" sz="11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7BBE2-469C-430D-B4E8-8223B11ED68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58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7BBE2-469C-430D-B4E8-8223B11ED6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0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DEB22-99FD-4627-A43E-C51B61A089C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52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7BBE2-469C-430D-B4E8-8223B11ED68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40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4CC77-4A92-4DC3-98DE-79459DE12BD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11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4CC77-4A92-4DC3-98DE-79459DE12BD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1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Director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Associate Director for Policy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2057400" y="0"/>
            <a:ext cx="495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FOR INTERNAL</a:t>
            </a:r>
            <a:r>
              <a:rPr lang="en-US" sz="1600" baseline="0" dirty="0" smtClean="0">
                <a:solidFill>
                  <a:schemeClr val="bg1">
                    <a:lumMod val="50000"/>
                  </a:schemeClr>
                </a:solidFill>
              </a:rPr>
              <a:t> DISCUSSION ONLY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Lydia L. Ogden, PhD, MPP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Director</a:t>
            </a:r>
          </a:p>
          <a:p>
            <a:pPr lvl="0"/>
            <a:r>
              <a:rPr lang="en-US" sz="1800" dirty="0" smtClean="0"/>
              <a:t>Office of Health Reform Strategy, Policy &amp; Coordination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828800" y="6263640"/>
            <a:ext cx="5257800" cy="48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rgbClr val="FFFFFF"/>
                </a:solidFill>
              </a:rPr>
              <a:t>Office of the Director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rgbClr val="FFFFFF"/>
                </a:solidFill>
              </a:rPr>
              <a:t>Office of the Associate Director for Policy</a:t>
            </a:r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3044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24103"/>
      </p:ext>
    </p:extLst>
  </p:cSld>
  <p:clrMapOvr>
    <a:masterClrMapping/>
  </p:clrMapOvr>
  <p:transition>
    <p:fade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74677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7226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905000" y="5791200"/>
            <a:ext cx="6781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83111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15938155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63426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212464399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Director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Associate Director for Policy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371600" y="542186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3077FF"/>
                </a:solidFill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371600" y="4267200"/>
            <a:ext cx="64008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 smtClean="0">
                <a:solidFill>
                  <a:srgbClr val="3077FF"/>
                </a:solidFill>
              </a:rPr>
              <a:t>For more information please contact the Office of the Associate Director for Policy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371600" y="4572000"/>
            <a:ext cx="594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3077FF"/>
                </a:solidFill>
              </a:rPr>
              <a:t>Office of the Associate Director for Policy, Centers for Disease Control and Prevention</a:t>
            </a:r>
          </a:p>
          <a:p>
            <a:r>
              <a:rPr lang="en-US" sz="1200" dirty="0" smtClean="0">
                <a:solidFill>
                  <a:srgbClr val="3077FF"/>
                </a:solidFill>
              </a:rPr>
              <a:t>395 E Street SW, Suite 9100, Washington, DC 20201</a:t>
            </a:r>
            <a:r>
              <a:rPr lang="en-US" dirty="0" smtClean="0">
                <a:solidFill>
                  <a:srgbClr val="0039A6"/>
                </a:solidFill>
              </a:rPr>
              <a:t/>
            </a:r>
            <a:br>
              <a:rPr lang="en-US" dirty="0" smtClean="0">
                <a:solidFill>
                  <a:srgbClr val="0039A6"/>
                </a:solidFill>
              </a:rPr>
            </a:br>
            <a:r>
              <a:rPr lang="en-US" sz="1200" dirty="0" smtClean="0">
                <a:solidFill>
                  <a:srgbClr val="3077FF"/>
                </a:solidFill>
              </a:rPr>
              <a:t>Telephone:  202-245-0600  Fax: 202-245-0602</a:t>
            </a:r>
          </a:p>
          <a:p>
            <a:r>
              <a:rPr lang="en-US" sz="1200" dirty="0" smtClean="0">
                <a:solidFill>
                  <a:srgbClr val="3077FF"/>
                </a:solidFill>
              </a:rPr>
              <a:t>E-mail: ADpolicy@cdc.gov 	Web: www.cdc.gov/policy</a:t>
            </a:r>
          </a:p>
        </p:txBody>
      </p:sp>
    </p:spTree>
    <p:extLst>
      <p:ext uri="{BB962C8B-B14F-4D97-AF65-F5344CB8AC3E}">
        <p14:creationId xmlns:p14="http://schemas.microsoft.com/office/powerpoint/2010/main" val="208170082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Director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Associate Director for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62722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A9290-BEE8-40DA-BF98-3664F06E4E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84109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37760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9594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905000" y="5791200"/>
            <a:ext cx="6781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04651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51444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66703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122930550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Director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Associate Director for Policy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371600" y="542186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3077FF"/>
                </a:solidFill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371600" y="4267200"/>
            <a:ext cx="64008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 smtClean="0">
                <a:solidFill>
                  <a:srgbClr val="3077FF"/>
                </a:solidFill>
              </a:rPr>
              <a:t>For more information please contact the Office of the Associate Director for Policy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371600" y="4629834"/>
            <a:ext cx="594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3077FF"/>
                </a:solidFill>
              </a:rPr>
              <a:t>Office of the Associate Director for Policy, Centers for Disease Control and Prevention</a:t>
            </a:r>
          </a:p>
          <a:p>
            <a:r>
              <a:rPr lang="en-US" sz="1200" dirty="0" smtClean="0">
                <a:solidFill>
                  <a:srgbClr val="3077FF"/>
                </a:solidFill>
              </a:rPr>
              <a:t>1600 Clifton Road NE, Atlanta, GA 30333   MS:D-28</a:t>
            </a:r>
          </a:p>
          <a:p>
            <a:r>
              <a:rPr lang="en-US" sz="1200" dirty="0" smtClean="0">
                <a:solidFill>
                  <a:srgbClr val="3077FF"/>
                </a:solidFill>
              </a:rPr>
              <a:t>Telephone:  404-639-0210  Fax: 404-639-5172</a:t>
            </a:r>
          </a:p>
          <a:p>
            <a:r>
              <a:rPr lang="en-US" sz="1200" dirty="0" smtClean="0">
                <a:solidFill>
                  <a:srgbClr val="3077FF"/>
                </a:solidFill>
              </a:rPr>
              <a:t>E-mail:  ADpolicy@cdc.gov 	Web:  www.cdc.gov/policy</a:t>
            </a:r>
          </a:p>
        </p:txBody>
      </p:sp>
    </p:spTree>
    <p:extLst>
      <p:ext uri="{BB962C8B-B14F-4D97-AF65-F5344CB8AC3E}">
        <p14:creationId xmlns:p14="http://schemas.microsoft.com/office/powerpoint/2010/main" val="405377836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1C869CD-ACC5-4DAD-80D4-BE110CC51E74}" type="datetime1">
              <a:rPr lang="en-US">
                <a:solidFill>
                  <a:srgbClr val="0039A6"/>
                </a:solidFill>
              </a:rPr>
              <a:pPr/>
              <a:t>6/2/2014</a:t>
            </a:fld>
            <a:endParaRPr lang="en-US">
              <a:solidFill>
                <a:srgbClr val="0039A6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9A6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A29B4D5-6E58-4935-BEB3-32EA3B881DDB}" type="slidenum">
              <a:rPr lang="en-US">
                <a:solidFill>
                  <a:srgbClr val="0039A6"/>
                </a:solidFill>
              </a:rPr>
              <a:pPr/>
              <a:t>‹#›</a:t>
            </a:fld>
            <a:endParaRPr lang="en-US">
              <a:solidFill>
                <a:srgbClr val="0039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9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9839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86800" y="0"/>
            <a:ext cx="422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A9290-BEE8-40DA-BF98-3664F06E4E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F0720A"/>
              </a:buClr>
              <a:defRPr sz="28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Director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Associate Director for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531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A9290-BEE8-40DA-BF98-3664F06E4EDD}" type="slidenum">
              <a:rPr lang="en-US" smtClean="0">
                <a:solidFill>
                  <a:srgbClr val="0039A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39A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6718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86800" y="0"/>
            <a:ext cx="422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A9290-BEE8-40DA-BF98-3664F06E4EDD}" type="slidenum">
              <a:rPr lang="en-US" smtClean="0">
                <a:solidFill>
                  <a:srgbClr val="0039A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39A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6283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68156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905000" y="5791200"/>
            <a:ext cx="6781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 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0"/>
            <a:ext cx="4990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A9290-BEE8-40DA-BF98-3664F06E4EDD}" type="slidenum">
              <a:rPr lang="en-US" smtClean="0">
                <a:solidFill>
                  <a:srgbClr val="0039A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39A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0156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127386953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34400" y="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A9290-BEE8-40DA-BF98-3664F06E4EDD}" type="slidenum">
              <a:rPr lang="en-US" smtClean="0">
                <a:solidFill>
                  <a:srgbClr val="0039A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39A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771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3572998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Director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Associate Director for Policy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371600" y="542186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3077FF"/>
                </a:solidFill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371600" y="4267200"/>
            <a:ext cx="64008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 smtClean="0">
                <a:solidFill>
                  <a:srgbClr val="3077FF"/>
                </a:solidFill>
              </a:rPr>
              <a:t>For more information please contact the Office of the Associate Director for Policy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371600" y="4629834"/>
            <a:ext cx="594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3077FF"/>
                </a:solidFill>
              </a:rPr>
              <a:t>Office of the Associate Director for Policy, Centers for Disease Control and Prevention</a:t>
            </a:r>
          </a:p>
          <a:p>
            <a:r>
              <a:rPr lang="en-US" sz="1200" dirty="0" smtClean="0">
                <a:solidFill>
                  <a:srgbClr val="3077FF"/>
                </a:solidFill>
              </a:rPr>
              <a:t>1600 Clifton Road NE, Atlanta, GA 30333   MS:D-28</a:t>
            </a:r>
          </a:p>
          <a:p>
            <a:r>
              <a:rPr lang="en-US" sz="1200" dirty="0" smtClean="0">
                <a:solidFill>
                  <a:srgbClr val="3077FF"/>
                </a:solidFill>
              </a:rPr>
              <a:t>Telephone:  404-639-0210  Fax: 404-639-5172</a:t>
            </a:r>
          </a:p>
          <a:p>
            <a:r>
              <a:rPr lang="en-US" sz="1200" dirty="0" smtClean="0">
                <a:solidFill>
                  <a:srgbClr val="3077FF"/>
                </a:solidFill>
              </a:rPr>
              <a:t>E-mail:  ADpolicy@cdc.gov 	Web:  www.cdc.gov/policy</a:t>
            </a:r>
          </a:p>
        </p:txBody>
      </p:sp>
    </p:spTree>
    <p:extLst>
      <p:ext uri="{BB962C8B-B14F-4D97-AF65-F5344CB8AC3E}">
        <p14:creationId xmlns:p14="http://schemas.microsoft.com/office/powerpoint/2010/main" val="2434405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e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2665" y="1086295"/>
            <a:ext cx="8181732" cy="4881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60501" y="126170"/>
            <a:ext cx="8182429" cy="729695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03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6365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60501" y="126170"/>
            <a:ext cx="8182429" cy="729695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173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ed_Text_and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2665" y="1086295"/>
            <a:ext cx="4038600" cy="48815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04259" y="1086295"/>
            <a:ext cx="4038600" cy="48815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0501" y="126170"/>
            <a:ext cx="8182429" cy="729695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25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pPr algn="ctr">
              <a:spcBef>
                <a:spcPct val="0"/>
              </a:spcBef>
              <a:defRPr/>
            </a:pPr>
            <a:r>
              <a:rPr lang="en-US" dirty="0" smtClean="0">
                <a:solidFill>
                  <a:srgbClr val="FFC000"/>
                </a:solidFill>
              </a:rPr>
              <a:t>Title of Presentation – Myriad Pro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 Bold, Shadow 28pt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FFFFFF"/>
                </a:solidFill>
              </a:rPr>
              <a:t>Presenters Name – Myriad Pro, Bold, 20pt</a:t>
            </a:r>
          </a:p>
        </p:txBody>
      </p:sp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FFFFFF"/>
                </a:solidFill>
              </a:rPr>
              <a:t>Title of Presenter –Myriad Pro, 18pt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FFFFFF"/>
                </a:solidFill>
              </a:rPr>
              <a:t>Title of Event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FFFFFF"/>
                </a:solidFill>
              </a:rPr>
              <a:t>Date of Event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761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2314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90888314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32578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62205354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371600" y="4343400"/>
            <a:ext cx="64008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 smtClean="0">
                <a:solidFill>
                  <a:srgbClr val="FFFFFF"/>
                </a:solidFill>
              </a:rPr>
              <a:t>For more information please contact Centers for Disease Control and Prevention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371600" y="4706034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1600 Clifton Road NE, Atlanta, GA 30333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Telephone, 1-800-CDC-INFO (232-4636)/TTY: 1-888-232-6348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E-mail: cdcinfo@cdc.gov 	Web: www.cdc.gov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371600" y="542186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268383333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905000" y="5791200"/>
            <a:ext cx="6781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 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0"/>
            <a:ext cx="4990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A9290-BEE8-40DA-BF98-3664F06E4E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24807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585788" y="774700"/>
            <a:ext cx="7972425" cy="4795838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90000" tIns="90000" rIns="90000" bIns="90000" anchor="ctr"/>
          <a:lstStyle/>
          <a:p>
            <a:pPr marL="119063" indent="-11906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GB" sz="1100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" name="Picture 5" descr="LLP logo with big space copy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5" t="1778" b="59770"/>
          <a:stretch>
            <a:fillRect/>
          </a:stretch>
        </p:blipFill>
        <p:spPr bwMode="gray">
          <a:xfrm>
            <a:off x="895350" y="6026150"/>
            <a:ext cx="1444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gray">
          <a:xfrm>
            <a:off x="892175" y="4756150"/>
            <a:ext cx="1585913" cy="201613"/>
          </a:xfrm>
          <a:prstGeom prst="rect">
            <a:avLst/>
          </a:prstGeom>
          <a:noFill/>
          <a:ln w="12700" cap="rnd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Deloitte Consulting LLP</a:t>
            </a:r>
          </a:p>
        </p:txBody>
      </p:sp>
      <p:sp>
        <p:nvSpPr>
          <p:cNvPr id="370073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892175" y="2581275"/>
            <a:ext cx="6581775" cy="549275"/>
          </a:xfrm>
        </p:spPr>
        <p:txBody>
          <a:bodyPr/>
          <a:lstStyle>
            <a:lvl1pPr>
              <a:lnSpc>
                <a:spcPts val="2200"/>
              </a:lnSpc>
              <a:spcBef>
                <a:spcPct val="100000"/>
              </a:spcBef>
              <a:buClr>
                <a:schemeClr val="tx2"/>
              </a:buClr>
              <a:buSzPct val="85000"/>
              <a:buFont typeface="Wingdings" pitchFamily="2" charset="2"/>
              <a:buNone/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70074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92175" y="3402013"/>
            <a:ext cx="6583363" cy="439737"/>
          </a:xfrm>
          <a:ln/>
        </p:spPr>
        <p:txBody>
          <a:bodyPr/>
          <a:lstStyle>
            <a:lvl1pPr>
              <a:lnSpc>
                <a:spcPts val="1600"/>
              </a:lnSpc>
              <a:spcBef>
                <a:spcPct val="15000"/>
              </a:spcBef>
              <a:buClrTx/>
              <a:buNone/>
              <a:defRPr sz="1400" b="1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844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ief Prefator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gray">
          <a:xfrm>
            <a:off x="1741488" y="2365375"/>
            <a:ext cx="5634037" cy="24876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0" tIns="73152" rIns="0" bIns="73152"/>
          <a:lstStyle/>
          <a:p>
            <a:pPr fontAlgn="base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defRPr/>
            </a:pPr>
            <a:endParaRPr lang="en-US" sz="11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46504" y="2368296"/>
            <a:ext cx="5632704" cy="2487168"/>
          </a:xfrm>
        </p:spPr>
        <p:txBody>
          <a:bodyPr tIns="73152" bIns="73152"/>
          <a:lstStyle>
            <a:lvl1pPr eaLnBrk="1" hangingPunct="1">
              <a:spcBef>
                <a:spcPct val="8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0351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er Introductor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gray">
          <a:xfrm>
            <a:off x="392113" y="1154113"/>
            <a:ext cx="4014787" cy="5135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defRPr/>
            </a:pPr>
            <a:endParaRPr lang="en-US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93192" y="1152144"/>
            <a:ext cx="4014216" cy="51389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36592" y="1152144"/>
            <a:ext cx="4014216" cy="51389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9582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5"/>
          <p:cNvSpPr>
            <a:spLocks noChangeShapeType="1"/>
          </p:cNvSpPr>
          <p:nvPr/>
        </p:nvSpPr>
        <p:spPr bwMode="gray">
          <a:xfrm>
            <a:off x="392113" y="806450"/>
            <a:ext cx="8355012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106000"/>
              </a:lnSpc>
              <a:spcBef>
                <a:spcPct val="50000"/>
              </a:spcBef>
              <a:spcAft>
                <a:spcPct val="0"/>
              </a:spcAft>
              <a:buSzPct val="100000"/>
              <a:buFont typeface="Wingdings 2" pitchFamily="18" charset="2"/>
              <a:buNone/>
              <a:defRPr/>
            </a:pP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" y="514350"/>
            <a:ext cx="8345487" cy="258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93192" y="1152144"/>
            <a:ext cx="4014216" cy="5138928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  <a:lvl2pPr>
              <a:defRPr/>
            </a:lvl2pPr>
            <a:lvl3pPr>
              <a:buNone/>
              <a:defRPr/>
            </a:lvl3pPr>
            <a:lvl4pP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710874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gray">
          <a:xfrm>
            <a:off x="1741488" y="2365375"/>
            <a:ext cx="5634037" cy="24876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0" tIns="73152" rIns="0" bIns="73152"/>
          <a:lstStyle/>
          <a:p>
            <a:pPr fontAlgn="base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defRPr/>
            </a:pPr>
            <a:endParaRPr lang="en-US" sz="11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2478088" y="2136775"/>
            <a:ext cx="4167187" cy="228600"/>
          </a:xfrm>
          <a:prstGeom prst="rect">
            <a:avLst/>
          </a:prstGeom>
          <a:solidFill>
            <a:schemeClr val="bg1"/>
          </a:solidFill>
          <a:ln w="12700" cap="rnd" algn="ctr">
            <a:noFill/>
            <a:miter lim="800000"/>
            <a:headEnd/>
            <a:tailEnd/>
          </a:ln>
        </p:spPr>
        <p:txBody>
          <a:bodyPr wrap="none" lIns="72000" tIns="0" rIns="72000" bIns="0" anchor="b" anchorCtr="1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889504" y="3081528"/>
            <a:ext cx="3346704" cy="256032"/>
          </a:xfrm>
          <a:solidFill>
            <a:schemeClr val="bg1"/>
          </a:solidFill>
        </p:spPr>
        <p:txBody>
          <a:bodyPr lIns="73152" rIns="73152" anchor="ctr" anchorCtr="1"/>
          <a:lstStyle>
            <a:lvl1pPr>
              <a:buNone/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88711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gray">
          <a:xfrm>
            <a:off x="392113" y="1154113"/>
            <a:ext cx="4014787" cy="5135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defRPr/>
            </a:pPr>
            <a:endParaRPr lang="en-US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93192" y="1152144"/>
            <a:ext cx="4014216" cy="5138928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  <a:lvl2pPr>
              <a:defRPr/>
            </a:lvl2pPr>
            <a:lvl3pPr>
              <a:buNone/>
              <a:defRPr/>
            </a:lvl3pPr>
            <a:lvl4pP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36592" y="1152144"/>
            <a:ext cx="4014216" cy="513892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393192" y="256032"/>
            <a:ext cx="8348472" cy="521208"/>
          </a:xfrm>
          <a:solidFill>
            <a:srgbClr val="FFFFFF"/>
          </a:solidFill>
        </p:spPr>
        <p:txBody>
          <a:bodyPr anchor="b"/>
          <a:lstStyle>
            <a:lvl1pPr>
              <a:buNone/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9505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K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gray">
          <a:xfrm>
            <a:off x="392113" y="1154113"/>
            <a:ext cx="4014787" cy="5135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defRPr/>
            </a:pPr>
            <a:endParaRPr lang="en-US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93192" y="1152144"/>
            <a:ext cx="4014216" cy="513892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36592" y="1152144"/>
            <a:ext cx="4014216" cy="513892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393192" y="256032"/>
            <a:ext cx="8348472" cy="521208"/>
          </a:xfrm>
          <a:solidFill>
            <a:srgbClr val="FFFFFF"/>
          </a:solidFill>
        </p:spPr>
        <p:txBody>
          <a:bodyPr anchor="b"/>
          <a:lstStyle>
            <a:lvl1pPr>
              <a:buNone/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47074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gray">
          <a:xfrm>
            <a:off x="392113" y="1154113"/>
            <a:ext cx="4014787" cy="5135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fontAlgn="base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None/>
              <a:defRPr/>
            </a:pPr>
            <a:endParaRPr lang="en-US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93192" y="1152144"/>
            <a:ext cx="8352346" cy="5138928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393192" y="256032"/>
            <a:ext cx="8348472" cy="521208"/>
          </a:xfrm>
          <a:solidFill>
            <a:srgbClr val="FFFFFF"/>
          </a:solidFill>
        </p:spPr>
        <p:txBody>
          <a:bodyPr anchor="b"/>
          <a:lstStyle>
            <a:lvl1pPr>
              <a:buNone/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46162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with paragraph, dash,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36592" y="1399032"/>
            <a:ext cx="4014216" cy="489204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93192" y="1399032"/>
            <a:ext cx="4014216" cy="489204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062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- 3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3255264" y="1399032"/>
            <a:ext cx="2606040" cy="489204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93192" y="1399032"/>
            <a:ext cx="2606040" cy="489204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126480" y="1399032"/>
            <a:ext cx="2606040" cy="489204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797734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-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93192" y="1399032"/>
            <a:ext cx="4014216" cy="20574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736592" y="1399032"/>
            <a:ext cx="4014216" cy="20574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393192" y="4041648"/>
            <a:ext cx="4005072" cy="20574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736592" y="4041648"/>
            <a:ext cx="4005072" cy="2057400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69881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- 3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93192" y="1399032"/>
            <a:ext cx="2606040" cy="2249424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3255264" y="1399032"/>
            <a:ext cx="2606040" cy="2249424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6126480" y="1399032"/>
            <a:ext cx="2606040" cy="2249424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393192" y="4041839"/>
            <a:ext cx="2606040" cy="2249424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3255264" y="4041839"/>
            <a:ext cx="2606040" cy="2249424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6126480" y="4041839"/>
            <a:ext cx="2606040" cy="2249424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99693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5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jor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2066544" y="1152144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2066544" y="2505456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21"/>
          </p:nvPr>
        </p:nvSpPr>
        <p:spPr>
          <a:xfrm>
            <a:off x="2066544" y="3858768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22"/>
          </p:nvPr>
        </p:nvSpPr>
        <p:spPr>
          <a:xfrm>
            <a:off x="2066544" y="5202936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5577840" y="1152144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24"/>
          </p:nvPr>
        </p:nvSpPr>
        <p:spPr>
          <a:xfrm>
            <a:off x="5577840" y="2505456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5577840" y="3858768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5577840" y="5202936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2686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# points - 5 points 2 columns/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95528" y="1289304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965192" y="1289304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795528" y="2368296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965192" y="2368296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795528" y="3456432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795528" y="4535424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8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795528" y="5614416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7"/>
          </p:nvPr>
        </p:nvSpPr>
        <p:spPr>
          <a:xfrm>
            <a:off x="4965192" y="3456432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4" name="Text Placeholder 15"/>
          <p:cNvSpPr>
            <a:spLocks noGrp="1"/>
          </p:cNvSpPr>
          <p:nvPr>
            <p:ph type="body" sz="quarter" idx="29"/>
          </p:nvPr>
        </p:nvSpPr>
        <p:spPr>
          <a:xfrm>
            <a:off x="4965192" y="4535424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7" name="Text Placeholder 15"/>
          <p:cNvSpPr>
            <a:spLocks noGrp="1"/>
          </p:cNvSpPr>
          <p:nvPr>
            <p:ph type="body" sz="quarter" idx="31"/>
          </p:nvPr>
        </p:nvSpPr>
        <p:spPr>
          <a:xfrm>
            <a:off x="4965192" y="5614416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78599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# points - 5 point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795528" y="1289304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5138928" y="1289304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795528" y="2368296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5138928" y="2368296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795528" y="3456432"/>
            <a:ext cx="3611880" cy="74980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05258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utlined i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496312" y="1243584"/>
            <a:ext cx="2048256" cy="2103120"/>
          </a:xfrm>
          <a:solidFill>
            <a:srgbClr val="FFFFFF"/>
          </a:solidFill>
          <a:ln w="12700">
            <a:solidFill>
              <a:schemeClr val="accent1"/>
            </a:solidFill>
          </a:ln>
        </p:spPr>
        <p:txBody>
          <a:bodyPr lIns="73152" tIns="182880" rIns="73152" bIns="73152"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93192" y="1243584"/>
            <a:ext cx="2048256" cy="2103120"/>
          </a:xfrm>
          <a:solidFill>
            <a:srgbClr val="FFFFFF"/>
          </a:solidFill>
          <a:ln w="12700">
            <a:solidFill>
              <a:schemeClr val="accent1"/>
            </a:solidFill>
          </a:ln>
        </p:spPr>
        <p:txBody>
          <a:bodyPr lIns="73152" tIns="182880" rIns="73152" bIns="73152"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599432" y="1243584"/>
            <a:ext cx="2048256" cy="2103120"/>
          </a:xfrm>
          <a:solidFill>
            <a:srgbClr val="FFFFFF"/>
          </a:solidFill>
          <a:ln w="12700">
            <a:solidFill>
              <a:schemeClr val="accent1"/>
            </a:solidFill>
          </a:ln>
        </p:spPr>
        <p:txBody>
          <a:bodyPr lIns="73152" tIns="182880" rIns="73152" bIns="73152"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702552" y="1243584"/>
            <a:ext cx="2048256" cy="2103120"/>
          </a:xfrm>
          <a:solidFill>
            <a:srgbClr val="FFFFFF"/>
          </a:solidFill>
          <a:ln w="12700">
            <a:solidFill>
              <a:schemeClr val="accent1"/>
            </a:solidFill>
          </a:ln>
        </p:spPr>
        <p:txBody>
          <a:bodyPr lIns="73152" tIns="182880" rIns="73152" bIns="73152"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582877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vrons with text box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93192" y="1828800"/>
            <a:ext cx="2039112" cy="1591056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2432304" y="1828800"/>
            <a:ext cx="2039112" cy="1591056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4462272" y="1828800"/>
            <a:ext cx="2039112" cy="1591056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393192" y="4709160"/>
            <a:ext cx="4005072" cy="1591056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4736592" y="4709160"/>
            <a:ext cx="4005072" cy="1591056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6501384" y="1828800"/>
            <a:ext cx="2039112" cy="1591056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06774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736592" y="1399032"/>
            <a:ext cx="4005072" cy="225856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736592" y="4041648"/>
            <a:ext cx="4005072" cy="225856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7857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534400" y="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A9290-BEE8-40DA-BF98-3664F06E4E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- 3/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93192" y="4270248"/>
            <a:ext cx="2633472" cy="202996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9"/>
          </p:nvPr>
        </p:nvSpPr>
        <p:spPr>
          <a:xfrm>
            <a:off x="3259836" y="4270248"/>
            <a:ext cx="2633472" cy="202996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6126480" y="4270248"/>
            <a:ext cx="2633472" cy="202996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15329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- 2/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93192" y="4864608"/>
            <a:ext cx="4005072" cy="1088136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4736592" y="4864608"/>
            <a:ext cx="4005072" cy="1088136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319648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t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93192" y="1709928"/>
            <a:ext cx="3035808" cy="4434840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03854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helangelo (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393192" y="2898648"/>
            <a:ext cx="4014216" cy="3392424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4736592" y="2898648"/>
            <a:ext cx="4014216" cy="3392424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009206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helangelo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4736592" y="1152144"/>
            <a:ext cx="4014216" cy="513892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889675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393192" y="2697480"/>
            <a:ext cx="4005072" cy="3346704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4736592" y="2697480"/>
            <a:ext cx="4005072" cy="3346704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1444752" y="1399032"/>
            <a:ext cx="2944368" cy="496033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110000"/>
              </a:lnSpc>
              <a:spcBef>
                <a:spcPts val="132"/>
              </a:spcBef>
              <a:buNone/>
              <a:defRPr b="1" i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5788152" y="1399032"/>
            <a:ext cx="2944368" cy="496033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110000"/>
              </a:lnSpc>
              <a:spcBef>
                <a:spcPts val="132"/>
              </a:spcBef>
              <a:buNone/>
              <a:defRPr b="1" i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87649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s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393192" y="2697480"/>
            <a:ext cx="4005072" cy="102412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4"/>
          </p:nvPr>
        </p:nvSpPr>
        <p:spPr>
          <a:xfrm>
            <a:off x="4736592" y="2697480"/>
            <a:ext cx="4005072" cy="1024128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1444752" y="1399032"/>
            <a:ext cx="2944368" cy="432426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1" i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5788152" y="1399032"/>
            <a:ext cx="2944368" cy="432426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1" i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9"/>
          </p:nvPr>
        </p:nvSpPr>
        <p:spPr>
          <a:xfrm>
            <a:off x="393192" y="5202936"/>
            <a:ext cx="4005072" cy="1024128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30"/>
          </p:nvPr>
        </p:nvSpPr>
        <p:spPr>
          <a:xfrm>
            <a:off x="4736592" y="5202936"/>
            <a:ext cx="4005072" cy="1024128"/>
          </a:xfr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3"/>
          </p:nvPr>
        </p:nvSpPr>
        <p:spPr>
          <a:xfrm>
            <a:off x="1444752" y="3904488"/>
            <a:ext cx="2944368" cy="432426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1" i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4"/>
          </p:nvPr>
        </p:nvSpPr>
        <p:spPr>
          <a:xfrm>
            <a:off x="5788152" y="3904488"/>
            <a:ext cx="2944368" cy="432426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b="1" i="1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847525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s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1344168" y="1097280"/>
            <a:ext cx="2944368" cy="496033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110000"/>
              </a:lnSpc>
              <a:spcBef>
                <a:spcPts val="132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6"/>
          </p:nvPr>
        </p:nvSpPr>
        <p:spPr>
          <a:xfrm>
            <a:off x="5669280" y="1097280"/>
            <a:ext cx="2944368" cy="496033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110000"/>
              </a:lnSpc>
              <a:spcBef>
                <a:spcPts val="132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3"/>
          </p:nvPr>
        </p:nvSpPr>
        <p:spPr>
          <a:xfrm>
            <a:off x="1344168" y="2414016"/>
            <a:ext cx="2944368" cy="496033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110000"/>
              </a:lnSpc>
              <a:spcBef>
                <a:spcPts val="132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4"/>
          </p:nvPr>
        </p:nvSpPr>
        <p:spPr>
          <a:xfrm>
            <a:off x="5678424" y="2414016"/>
            <a:ext cx="2944368" cy="496033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110000"/>
              </a:lnSpc>
              <a:spcBef>
                <a:spcPts val="132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37"/>
          </p:nvPr>
        </p:nvSpPr>
        <p:spPr>
          <a:xfrm>
            <a:off x="1344168" y="3739896"/>
            <a:ext cx="2944368" cy="496033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110000"/>
              </a:lnSpc>
              <a:spcBef>
                <a:spcPts val="132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38"/>
          </p:nvPr>
        </p:nvSpPr>
        <p:spPr>
          <a:xfrm>
            <a:off x="5788152" y="3739896"/>
            <a:ext cx="2944368" cy="496033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110000"/>
              </a:lnSpc>
              <a:spcBef>
                <a:spcPts val="132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41"/>
          </p:nvPr>
        </p:nvSpPr>
        <p:spPr>
          <a:xfrm>
            <a:off x="1344168" y="5056632"/>
            <a:ext cx="2944368" cy="496033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110000"/>
              </a:lnSpc>
              <a:spcBef>
                <a:spcPts val="132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42"/>
          </p:nvPr>
        </p:nvSpPr>
        <p:spPr>
          <a:xfrm>
            <a:off x="5678424" y="5056632"/>
            <a:ext cx="2944368" cy="496033"/>
          </a:xfrm>
        </p:spPr>
        <p:txBody>
          <a:bodyPr lIns="54864" tIns="54864" rIns="54864" bIns="54864">
            <a:spAutoFit/>
          </a:bodyPr>
          <a:lstStyle>
            <a:lvl1pPr marL="0" indent="0">
              <a:lnSpc>
                <a:spcPct val="110000"/>
              </a:lnSpc>
              <a:spcBef>
                <a:spcPts val="132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54534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fications - 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93192" y="1399032"/>
            <a:ext cx="4014216" cy="2203704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736592" y="1399032"/>
            <a:ext cx="4014216" cy="2203704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393192" y="4041648"/>
            <a:ext cx="4014216" cy="2203704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736592" y="4041648"/>
            <a:ext cx="4014216" cy="2203704"/>
          </a:xfrm>
        </p:spPr>
        <p:txBody>
          <a:bodyPr/>
          <a:lstStyle>
            <a:lvl1pPr marL="0" indent="0">
              <a:lnSpc>
                <a:spcPct val="106000"/>
              </a:lnSpc>
              <a:spcBef>
                <a:spcPts val="1056"/>
              </a:spcBef>
              <a:buNone/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987996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38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7"/>
          <p:cNvSpPr txBox="1">
            <a:spLocks/>
          </p:cNvSpPr>
          <p:nvPr/>
        </p:nvSpPr>
        <p:spPr>
          <a:xfrm>
            <a:off x="792163" y="1177925"/>
            <a:ext cx="4005262" cy="1023938"/>
          </a:xfrm>
          <a:prstGeom prst="rect">
            <a:avLst/>
          </a:prstGeom>
        </p:spPr>
        <p:txBody>
          <a:bodyPr/>
          <a:lstStyle/>
          <a:p>
            <a:pPr marL="169863" lvl="1" indent="-168275" fontAlgn="base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rgbClr val="000000"/>
              </a:buClr>
              <a:buFont typeface="Wingdings 2" pitchFamily="18" charset="2"/>
              <a:buChar char="¡"/>
              <a:defRPr/>
            </a:pPr>
            <a:r>
              <a:rPr lang="en-US" sz="1100" dirty="0">
                <a:solidFill>
                  <a:srgbClr val="000000"/>
                </a:solidFill>
                <a:cs typeface="Arial" charset="0"/>
              </a:rPr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40985647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jor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2066544" y="1152144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2066544" y="2505456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21"/>
          </p:nvPr>
        </p:nvSpPr>
        <p:spPr>
          <a:xfrm>
            <a:off x="2066544" y="3858768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22"/>
          </p:nvPr>
        </p:nvSpPr>
        <p:spPr>
          <a:xfrm>
            <a:off x="2066544" y="5202936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5577840" y="1152144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24"/>
          </p:nvPr>
        </p:nvSpPr>
        <p:spPr>
          <a:xfrm>
            <a:off x="5577840" y="2505456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5577840" y="3858768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5577840" y="5202936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6002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jor Points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2066544" y="1152144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2066544" y="2505456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21"/>
          </p:nvPr>
        </p:nvSpPr>
        <p:spPr>
          <a:xfrm>
            <a:off x="2066544" y="3858768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5577840" y="1152144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24"/>
          </p:nvPr>
        </p:nvSpPr>
        <p:spPr>
          <a:xfrm>
            <a:off x="5577840" y="2505456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5"/>
          </p:nvPr>
        </p:nvSpPr>
        <p:spPr>
          <a:xfrm>
            <a:off x="5577840" y="3858768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96817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jor Point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2066544" y="1152144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2066544" y="2505456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5577840" y="1152144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24"/>
          </p:nvPr>
        </p:nvSpPr>
        <p:spPr>
          <a:xfrm>
            <a:off x="5577840" y="2505456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412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jor Poi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2066544" y="1152144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5577840" y="1152144"/>
            <a:ext cx="3172968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38833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jor Points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2045278" y="1144470"/>
            <a:ext cx="6684264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2045278" y="2479494"/>
            <a:ext cx="6684264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01683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jor Points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2045278" y="1144470"/>
            <a:ext cx="6684264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2045278" y="2479494"/>
            <a:ext cx="6684264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21"/>
          </p:nvPr>
        </p:nvSpPr>
        <p:spPr>
          <a:xfrm>
            <a:off x="2045278" y="3814518"/>
            <a:ext cx="6684264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30935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jor Points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2045278" y="1144470"/>
            <a:ext cx="6684264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2045278" y="2479494"/>
            <a:ext cx="6684264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21"/>
          </p:nvPr>
        </p:nvSpPr>
        <p:spPr>
          <a:xfrm>
            <a:off x="2045278" y="3814518"/>
            <a:ext cx="6684264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22"/>
          </p:nvPr>
        </p:nvSpPr>
        <p:spPr>
          <a:xfrm>
            <a:off x="2048822" y="5158686"/>
            <a:ext cx="6684264" cy="1088136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0172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06400" y="972814"/>
            <a:ext cx="8339328" cy="513892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367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>
            <a:spLocks noGrp="1"/>
          </p:cNvSpPr>
          <p:nvPr>
            <p:ph type="title"/>
          </p:nvPr>
        </p:nvSpPr>
        <p:spPr bwMode="gray">
          <a:xfrm>
            <a:off x="414338" y="450279"/>
            <a:ext cx="8330184" cy="329184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148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6281928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Director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6473952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Office of the Associate Director for Policy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371600" y="542186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00" dirty="0" smtClean="0">
                <a:solidFill>
                  <a:schemeClr val="tx2"/>
                </a:solidFill>
              </a:rPr>
              <a:t>The findings</a:t>
            </a:r>
            <a:r>
              <a:rPr lang="en-US" sz="900" baseline="0" dirty="0" smtClean="0">
                <a:solidFill>
                  <a:schemeClr val="tx2"/>
                </a:solidFill>
              </a:rPr>
              <a:t> and conclusions in this report are those of the authors and do not necessarily represent the official position of the Centers for Disease Control and Prevention.</a:t>
            </a:r>
            <a:endParaRPr lang="en-US" sz="900" dirty="0" smtClean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1371600" y="4267200"/>
            <a:ext cx="64008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300" b="1" dirty="0" smtClean="0">
                <a:solidFill>
                  <a:schemeClr val="tx2"/>
                </a:solidFill>
              </a:rPr>
              <a:t>For more information please contact the Office of the Associate Director for Policy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371600" y="4629834"/>
            <a:ext cx="594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smtClean="0">
                <a:solidFill>
                  <a:schemeClr val="tx2"/>
                </a:solidFill>
              </a:rPr>
              <a:t>Office of the Associate Director for</a:t>
            </a:r>
            <a:r>
              <a:rPr lang="en-US" sz="1200" baseline="0" dirty="0" smtClean="0">
                <a:solidFill>
                  <a:schemeClr val="tx2"/>
                </a:solidFill>
              </a:rPr>
              <a:t> Policy, Centers for Disease Control and Prevention</a:t>
            </a:r>
          </a:p>
          <a:p>
            <a:pPr lvl="0"/>
            <a:r>
              <a:rPr lang="en-US" sz="1200" dirty="0" smtClean="0">
                <a:solidFill>
                  <a:schemeClr val="tx2"/>
                </a:solidFill>
              </a:rPr>
              <a:t>1600 Clifton Road NE, Atlanta, GA 30333   MS:D-28</a:t>
            </a:r>
          </a:p>
          <a:p>
            <a:pPr lvl="0"/>
            <a:r>
              <a:rPr lang="en-US" sz="1200" dirty="0" smtClean="0">
                <a:solidFill>
                  <a:schemeClr val="tx2"/>
                </a:solidFill>
              </a:rPr>
              <a:t>Telephone:</a:t>
            </a:r>
            <a:r>
              <a:rPr lang="en-US" sz="1200" baseline="0" dirty="0" smtClean="0">
                <a:solidFill>
                  <a:schemeClr val="tx2"/>
                </a:solidFill>
              </a:rPr>
              <a:t> </a:t>
            </a:r>
            <a:r>
              <a:rPr lang="en-US" sz="1200" dirty="0" smtClean="0">
                <a:solidFill>
                  <a:schemeClr val="tx2"/>
                </a:solidFill>
              </a:rPr>
              <a:t> 404-639-0210  Fax:</a:t>
            </a:r>
            <a:r>
              <a:rPr lang="en-US" sz="1200" baseline="0" dirty="0" smtClean="0">
                <a:solidFill>
                  <a:schemeClr val="tx2"/>
                </a:solidFill>
              </a:rPr>
              <a:t> 404-639-5172</a:t>
            </a:r>
            <a:endParaRPr lang="en-US" sz="1200" dirty="0" smtClean="0">
              <a:solidFill>
                <a:schemeClr val="tx2"/>
              </a:solidFill>
            </a:endParaRPr>
          </a:p>
          <a:p>
            <a:pPr lvl="0"/>
            <a:r>
              <a:rPr lang="en-US" sz="1200" dirty="0" smtClean="0">
                <a:solidFill>
                  <a:schemeClr val="tx2"/>
                </a:solidFill>
              </a:rPr>
              <a:t>E-mail:  ADpolicy@cdc.gov 	Web:  www.cdc.gov/policy</a:t>
            </a:r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16293" y="512147"/>
            <a:ext cx="8311415" cy="2609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586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41" Type="http://schemas.openxmlformats.org/officeDocument/2006/relationships/theme" Target="../theme/theme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86800" y="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A9290-BEE8-40DA-BF98-3664F06E4ED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2057400" y="0"/>
            <a:ext cx="495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FOR INTERNAL</a:t>
            </a:r>
            <a:r>
              <a:rPr lang="en-US" sz="1600" baseline="0" dirty="0" smtClean="0">
                <a:solidFill>
                  <a:schemeClr val="bg1">
                    <a:lumMod val="50000"/>
                  </a:schemeClr>
                </a:solidFill>
              </a:rPr>
              <a:t> DISCUSSION ONLY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86" r:id="rId3"/>
    <p:sldLayoutId id="2147483684" r:id="rId4"/>
    <p:sldLayoutId id="2147483685" r:id="rId5"/>
    <p:sldLayoutId id="2147483655" r:id="rId6"/>
    <p:sldLayoutId id="2147483660" r:id="rId7"/>
    <p:sldLayoutId id="2147483661" r:id="rId8"/>
    <p:sldLayoutId id="2147483666" r:id="rId9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057400" y="0"/>
            <a:ext cx="495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FOR INTERNAL</a:t>
            </a:r>
            <a:r>
              <a:rPr lang="en-US" sz="1600" baseline="0" dirty="0" smtClean="0">
                <a:solidFill>
                  <a:schemeClr val="bg1">
                    <a:lumMod val="50000"/>
                  </a:schemeClr>
                </a:solidFill>
              </a:rPr>
              <a:t> DISCUSSION ONLY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3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3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2" r:id="rId10"/>
    <p:sldLayoutId id="2147483713" r:id="rId11"/>
    <p:sldLayoutId id="2147483744" r:id="rId12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86800" y="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A9290-BEE8-40DA-BF98-3664F06E4EDD}" type="slidenum">
              <a:rPr lang="en-US" smtClean="0">
                <a:solidFill>
                  <a:srgbClr val="0039A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39A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6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95" r:id="rId10"/>
    <p:sldLayoutId id="2147483796" r:id="rId11"/>
    <p:sldLayoutId id="2147483797" r:id="rId12"/>
    <p:sldLayoutId id="2147483798" r:id="rId13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98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01638" y="514350"/>
            <a:ext cx="834548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96875" y="1154113"/>
            <a:ext cx="4014788" cy="5135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7630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  <p:sldLayoutId id="2147483787" r:id="rId33"/>
    <p:sldLayoutId id="2147483788" r:id="rId34"/>
    <p:sldLayoutId id="2147483789" r:id="rId35"/>
    <p:sldLayoutId id="2147483790" r:id="rId36"/>
    <p:sldLayoutId id="2147483791" r:id="rId37"/>
    <p:sldLayoutId id="2147483792" r:id="rId38"/>
    <p:sldLayoutId id="2147483793" r:id="rId39"/>
    <p:sldLayoutId id="2147483794" r:id="rId40"/>
  </p:sldLayoutIdLst>
  <p:txStyles>
    <p:titleStyle>
      <a:lvl1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106000"/>
        </a:lnSpc>
        <a:spcBef>
          <a:spcPct val="0"/>
        </a:spcBef>
        <a:spcAft>
          <a:spcPct val="0"/>
        </a:spcAft>
        <a:defRPr sz="1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106000"/>
        </a:lnSpc>
        <a:spcBef>
          <a:spcPct val="80000"/>
        </a:spcBef>
        <a:spcAft>
          <a:spcPct val="0"/>
        </a:spcAft>
        <a:buClr>
          <a:schemeClr val="tx1"/>
        </a:buClr>
        <a:buSzPct val="80000"/>
        <a:defRPr sz="1100">
          <a:solidFill>
            <a:schemeClr val="tx1"/>
          </a:solidFill>
          <a:latin typeface="+mn-lt"/>
          <a:ea typeface="+mn-ea"/>
          <a:cs typeface="+mn-cs"/>
        </a:defRPr>
      </a:lvl1pPr>
      <a:lvl2pPr marL="169863" indent="-168275" algn="l" rtl="0" eaLnBrk="1" fontAlgn="base" hangingPunct="1">
        <a:lnSpc>
          <a:spcPct val="106000"/>
        </a:lnSpc>
        <a:spcBef>
          <a:spcPct val="80000"/>
        </a:spcBef>
        <a:spcAft>
          <a:spcPct val="0"/>
        </a:spcAft>
        <a:buClr>
          <a:schemeClr val="tx1"/>
        </a:buClr>
        <a:buFont typeface="Wingdings 2" pitchFamily="18" charset="2"/>
        <a:buChar char="¡"/>
        <a:defRPr sz="1100">
          <a:solidFill>
            <a:schemeClr val="tx1"/>
          </a:solidFill>
          <a:latin typeface="+mn-lt"/>
        </a:defRPr>
      </a:lvl2pPr>
      <a:lvl3pPr marL="344488" indent="-173038" algn="l" rtl="0" eaLnBrk="1" fontAlgn="base" hangingPunct="1">
        <a:lnSpc>
          <a:spcPct val="106000"/>
        </a:lnSpc>
        <a:spcBef>
          <a:spcPct val="40000"/>
        </a:spcBef>
        <a:spcAft>
          <a:spcPct val="0"/>
        </a:spcAft>
        <a:buClr>
          <a:schemeClr val="tx1"/>
        </a:buClr>
        <a:buFont typeface="Arial" charset="0"/>
        <a:buChar char="–"/>
        <a:defRPr sz="1000">
          <a:solidFill>
            <a:schemeClr val="tx1"/>
          </a:solidFill>
          <a:latin typeface="+mn-lt"/>
        </a:defRPr>
      </a:lvl3pPr>
      <a:lvl4pPr marL="517525" indent="-171450" algn="l" rtl="0" eaLnBrk="1" fontAlgn="base" hangingPunct="1">
        <a:lnSpc>
          <a:spcPct val="106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1000">
          <a:solidFill>
            <a:schemeClr val="tx1"/>
          </a:solidFill>
          <a:latin typeface="+mn-lt"/>
        </a:defRPr>
      </a:lvl4pPr>
      <a:lvl5pPr marL="1446213" indent="-23653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1200">
          <a:solidFill>
            <a:schemeClr val="tx1"/>
          </a:solidFill>
          <a:latin typeface="+mn-lt"/>
        </a:defRPr>
      </a:lvl5pPr>
      <a:lvl6pPr marL="1903413" indent="-23653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1200">
          <a:solidFill>
            <a:schemeClr val="tx1"/>
          </a:solidFill>
          <a:latin typeface="+mn-lt"/>
        </a:defRPr>
      </a:lvl6pPr>
      <a:lvl7pPr marL="2360613" indent="-23653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1200">
          <a:solidFill>
            <a:schemeClr val="tx1"/>
          </a:solidFill>
          <a:latin typeface="+mn-lt"/>
        </a:defRPr>
      </a:lvl7pPr>
      <a:lvl8pPr marL="2817813" indent="-23653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1200">
          <a:solidFill>
            <a:schemeClr val="tx1"/>
          </a:solidFill>
          <a:latin typeface="+mn-lt"/>
        </a:defRPr>
      </a:lvl8pPr>
      <a:lvl9pPr marL="3275013" indent="-23653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spe.hhs.gov/health/reports/2012/UninsuredInTheUS/ib.pdf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1"/>
          <p:cNvSpPr>
            <a:spLocks noGrp="1"/>
          </p:cNvSpPr>
          <p:nvPr>
            <p:ph type="subTitle" idx="1"/>
          </p:nvPr>
        </p:nvSpPr>
        <p:spPr>
          <a:xfrm>
            <a:off x="5334000" y="3352800"/>
            <a:ext cx="3657600" cy="457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80808"/>
                </a:solidFill>
              </a:rPr>
              <a:t>Patrick F. Luedtke  MD, MPH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53000" y="3810000"/>
            <a:ext cx="4210792" cy="2103053"/>
          </a:xfrm>
        </p:spPr>
        <p:txBody>
          <a:bodyPr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       </a:t>
            </a:r>
            <a:r>
              <a:rPr lang="en-US" sz="2000" dirty="0" smtClean="0">
                <a:solidFill>
                  <a:srgbClr val="000000"/>
                </a:solidFill>
              </a:rPr>
              <a:t>Senior Public Health Officer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       Medical Director, Community &amp;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         Behavioral Health clinics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       Dept. of Health &amp; Human </a:t>
            </a:r>
            <a:r>
              <a:rPr lang="en-US" sz="2000" dirty="0" err="1" smtClean="0">
                <a:solidFill>
                  <a:srgbClr val="000000"/>
                </a:solidFill>
              </a:rPr>
              <a:t>Svcs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       June 4, 2014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334000" y="666750"/>
            <a:ext cx="3657600" cy="2381250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3600" dirty="0" smtClean="0">
                <a:solidFill>
                  <a:srgbClr val="0000FF"/>
                </a:solidFill>
              </a:rPr>
              <a:t>Healthcare   Transformation: Who Will Be Alive &amp; Kicking?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5105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87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73051"/>
            <a:ext cx="4114800" cy="5518150"/>
          </a:xfrm>
        </p:spPr>
        <p:txBody>
          <a:bodyPr/>
          <a:lstStyle/>
          <a:p>
            <a:pPr marL="0" indent="0">
              <a:buNone/>
            </a:pPr>
            <a:endParaRPr lang="en-US" sz="3200" dirty="0" smtClean="0">
              <a:solidFill>
                <a:srgbClr val="0000FF"/>
              </a:solidFill>
              <a:latin typeface="FrankRuehl" pitchFamily="34" charset="-79"/>
              <a:cs typeface="FrankRuehl" pitchFamily="34" charset="-79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0000FF"/>
                </a:solidFill>
                <a:latin typeface="FrankRuehl" pitchFamily="34" charset="-79"/>
                <a:cs typeface="FrankRuehl" pitchFamily="34" charset="-79"/>
              </a:rPr>
              <a:t>“</a:t>
            </a:r>
            <a:r>
              <a:rPr lang="en-US" sz="3200" dirty="0">
                <a:solidFill>
                  <a:srgbClr val="0000FF"/>
                </a:solidFill>
                <a:latin typeface="FrankRuehl" pitchFamily="34" charset="-79"/>
                <a:cs typeface="FrankRuehl" pitchFamily="34" charset="-79"/>
              </a:rPr>
              <a:t>Prediction is very difficult, especially </a:t>
            </a:r>
            <a:r>
              <a:rPr lang="en-US" sz="3200" dirty="0" smtClean="0">
                <a:solidFill>
                  <a:srgbClr val="0000FF"/>
                </a:solidFill>
                <a:latin typeface="FrankRuehl" pitchFamily="34" charset="-79"/>
                <a:cs typeface="FrankRuehl" pitchFamily="34" charset="-79"/>
              </a:rPr>
              <a:t>if it’s </a:t>
            </a:r>
            <a:r>
              <a:rPr lang="en-US" sz="3200" dirty="0">
                <a:solidFill>
                  <a:srgbClr val="0000FF"/>
                </a:solidFill>
                <a:latin typeface="FrankRuehl" pitchFamily="34" charset="-79"/>
                <a:cs typeface="FrankRuehl" pitchFamily="34" charset="-79"/>
              </a:rPr>
              <a:t>about the future.”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0000FF"/>
                </a:solidFill>
                <a:latin typeface="FrankRuehl" pitchFamily="34" charset="-79"/>
                <a:cs typeface="FrankRuehl" pitchFamily="34" charset="-79"/>
              </a:rPr>
              <a:t>            -</a:t>
            </a:r>
            <a:r>
              <a:rPr lang="en-US" sz="3200" dirty="0" err="1">
                <a:solidFill>
                  <a:srgbClr val="0000FF"/>
                </a:solidFill>
                <a:latin typeface="FrankRuehl" pitchFamily="34" charset="-79"/>
                <a:cs typeface="FrankRuehl" pitchFamily="34" charset="-79"/>
              </a:rPr>
              <a:t>Niels</a:t>
            </a:r>
            <a:r>
              <a:rPr lang="en-US" sz="3200" dirty="0">
                <a:solidFill>
                  <a:srgbClr val="0000FF"/>
                </a:solidFill>
                <a:latin typeface="FrankRuehl" pitchFamily="34" charset="-79"/>
                <a:cs typeface="FrankRuehl" pitchFamily="34" charset="-79"/>
              </a:rPr>
              <a:t> Bohr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http://1.bp.blogspot.com/-gqwFatTCkPc/TbWylN2MbAI/AAAAAAAAAfk/cz3FaoRG83U/s1600/Niels+Bohr%252C+1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810000" cy="2972636"/>
          </a:xfrm>
          <a:prstGeom prst="rect">
            <a:avLst/>
          </a:prstGeom>
          <a:noFill/>
          <a:effectLst>
            <a:glow rad="1524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420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1638" y="530674"/>
            <a:ext cx="8345487" cy="242439"/>
          </a:xfrm>
        </p:spPr>
        <p:txBody>
          <a:bodyPr/>
          <a:lstStyle/>
          <a:p>
            <a:pPr algn="ctr"/>
            <a:r>
              <a:rPr lang="en-US" dirty="0" smtClean="0"/>
              <a:t>Overview of </a:t>
            </a:r>
            <a:r>
              <a:rPr lang="en-US" dirty="0"/>
              <a:t>Heath System Transformation</a:t>
            </a:r>
          </a:p>
        </p:txBody>
      </p:sp>
      <p:sp>
        <p:nvSpPr>
          <p:cNvPr id="4" name="Right Arrow 3"/>
          <p:cNvSpPr/>
          <p:nvPr/>
        </p:nvSpPr>
        <p:spPr bwMode="gray">
          <a:xfrm>
            <a:off x="406400" y="984250"/>
            <a:ext cx="8331200" cy="650875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12700" cap="rnd" algn="ctr">
            <a:noFill/>
            <a:miter lim="800000"/>
            <a:headEnd/>
            <a:tailEnd/>
          </a:ln>
        </p:spPr>
        <p:txBody>
          <a:bodyPr lIns="182880" rtlCol="0" anchor="ctr" anchorCtr="1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FFFFFF"/>
                </a:solidFill>
                <a:cs typeface="Arial" charset="0"/>
              </a:rPr>
              <a:t>Health Delivery System Transformation Critical Path</a:t>
            </a:r>
            <a:endParaRPr lang="en-US" sz="11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ight Arrow 4"/>
          <p:cNvSpPr/>
          <p:nvPr/>
        </p:nvSpPr>
        <p:spPr bwMode="gray">
          <a:xfrm>
            <a:off x="406400" y="3324156"/>
            <a:ext cx="2651760" cy="1920240"/>
          </a:xfrm>
          <a:prstGeom prst="rightArrow">
            <a:avLst/>
          </a:prstGeom>
          <a:solidFill>
            <a:schemeClr val="tx2"/>
          </a:solidFill>
          <a:ln w="12700" cap="rnd" algn="ctr">
            <a:noFill/>
            <a:miter lim="800000"/>
            <a:headEnd/>
            <a:tailEnd/>
          </a:ln>
        </p:spPr>
        <p:txBody>
          <a:bodyPr lIns="182880" rtlCol="0" anchor="ctr" anchorCtr="1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FFFFFF"/>
                </a:solidFill>
                <a:cs typeface="Arial" charset="0"/>
              </a:rPr>
              <a:t>Episodic Non-Integrated Care</a:t>
            </a:r>
            <a:endParaRPr lang="en-US" sz="11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400" y="3014246"/>
            <a:ext cx="2468880" cy="2717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588" algn="ctr" fontAlgn="base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100" b="1" dirty="0" smtClean="0">
                <a:solidFill>
                  <a:srgbClr val="000000"/>
                </a:solidFill>
                <a:cs typeface="Arial" charset="0"/>
              </a:rPr>
              <a:t>Acute Care System 1.0</a:t>
            </a:r>
            <a:endParaRPr lang="en-US" sz="11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406400" y="5212715"/>
            <a:ext cx="2468880" cy="1107963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  <p:txBody>
          <a:bodyPr wrap="square" lIns="91411" tIns="45704" rIns="91411" bIns="45704">
            <a:spAutoFit/>
          </a:bodyPr>
          <a:lstStyle/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Episodic health care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Lack integrated care networks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Lack quality and cost performance transparency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Poorly coordinate </a:t>
            </a:r>
            <a:r>
              <a:rPr lang="en-US" sz="1100" dirty="0">
                <a:solidFill>
                  <a:srgbClr val="000000"/>
                </a:solidFill>
                <a:cs typeface="Arial" charset="0"/>
              </a:rPr>
              <a:t>c</a:t>
            </a: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hronic </a:t>
            </a:r>
            <a:r>
              <a:rPr lang="en-US" sz="1100" dirty="0">
                <a:solidFill>
                  <a:srgbClr val="000000"/>
                </a:solidFill>
                <a:cs typeface="Arial" charset="0"/>
              </a:rPr>
              <a:t>c</a:t>
            </a: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are </a:t>
            </a:r>
            <a:r>
              <a:rPr lang="en-US" sz="1100" dirty="0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anagement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gray">
          <a:xfrm>
            <a:off x="3246120" y="2761736"/>
            <a:ext cx="2651760" cy="1920240"/>
          </a:xfrm>
          <a:prstGeom prst="rightArrow">
            <a:avLst/>
          </a:prstGeom>
          <a:solidFill>
            <a:srgbClr val="009999"/>
          </a:solidFill>
          <a:ln w="12700" cap="rnd" algn="ctr">
            <a:noFill/>
            <a:miter lim="800000"/>
            <a:headEnd/>
            <a:tailEnd/>
          </a:ln>
        </p:spPr>
        <p:txBody>
          <a:bodyPr lIns="182880" rtlCol="0" anchor="ctr" anchorCtr="1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FFFFFF"/>
                </a:solidFill>
                <a:cs typeface="Arial" charset="0"/>
              </a:rPr>
              <a:t>Outcome Accountable </a:t>
            </a:r>
          </a:p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FFFFFF"/>
                </a:solidFill>
                <a:cs typeface="Arial" charset="0"/>
              </a:rPr>
              <a:t>Care</a:t>
            </a:r>
            <a:endParaRPr lang="en-US" sz="11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46120" y="2289901"/>
            <a:ext cx="2468880" cy="4511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588" algn="ctr" fontAlgn="base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100" b="1" dirty="0" smtClean="0">
                <a:solidFill>
                  <a:srgbClr val="000000"/>
                </a:solidFill>
                <a:cs typeface="Arial" charset="0"/>
              </a:rPr>
              <a:t>Coordinated Seamless Healthcare System 2.0</a:t>
            </a:r>
            <a:endParaRPr lang="en-US" sz="11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TextBox 26"/>
          <p:cNvSpPr txBox="1">
            <a:spLocks noChangeArrowheads="1"/>
          </p:cNvSpPr>
          <p:nvPr/>
        </p:nvSpPr>
        <p:spPr bwMode="auto">
          <a:xfrm>
            <a:off x="3246120" y="4650295"/>
            <a:ext cx="2468880" cy="1615795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  <p:txBody>
          <a:bodyPr wrap="square" lIns="91411" tIns="45704" rIns="91411" bIns="45704">
            <a:spAutoFit/>
          </a:bodyPr>
          <a:lstStyle/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Patient/person centered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Transparent cost and quality performance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Accountable provider </a:t>
            </a:r>
            <a:r>
              <a:rPr lang="en-US" sz="1100" dirty="0">
                <a:solidFill>
                  <a:srgbClr val="000000"/>
                </a:solidFill>
                <a:cs typeface="Arial" charset="0"/>
              </a:rPr>
              <a:t>n</a:t>
            </a: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etworks designed around the patient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Shared financial risk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HIT integrated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Focus on care management and preventive care</a:t>
            </a:r>
          </a:p>
        </p:txBody>
      </p:sp>
      <p:sp>
        <p:nvSpPr>
          <p:cNvPr id="22" name="Right Arrow 21"/>
          <p:cNvSpPr/>
          <p:nvPr/>
        </p:nvSpPr>
        <p:spPr bwMode="gray">
          <a:xfrm>
            <a:off x="6085840" y="2199316"/>
            <a:ext cx="2651760" cy="1920240"/>
          </a:xfrm>
          <a:prstGeom prst="rightArrow">
            <a:avLst/>
          </a:prstGeom>
          <a:solidFill>
            <a:srgbClr val="003399"/>
          </a:solidFill>
          <a:ln w="12700" cap="rnd" algn="ctr">
            <a:noFill/>
            <a:miter lim="800000"/>
            <a:headEnd/>
            <a:tailEnd/>
          </a:ln>
        </p:spPr>
        <p:txBody>
          <a:bodyPr lIns="182880" rtlCol="0" anchor="ctr" anchorCtr="1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FFFFFF"/>
                </a:solidFill>
                <a:cs typeface="Arial" charset="0"/>
              </a:rPr>
              <a:t>Community Integrated Healthcare</a:t>
            </a:r>
            <a:endParaRPr lang="en-US" sz="11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76315" y="1727481"/>
            <a:ext cx="2468880" cy="4511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588" algn="ctr" fontAlgn="base">
              <a:lnSpc>
                <a:spcPct val="106000"/>
              </a:lnSpc>
              <a:spcBef>
                <a:spcPct val="8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100" b="1" dirty="0" smtClean="0">
                <a:solidFill>
                  <a:srgbClr val="000000"/>
                </a:solidFill>
                <a:cs typeface="Arial" charset="0"/>
              </a:rPr>
              <a:t>Community Integrated Healthcare System 3.0</a:t>
            </a:r>
            <a:endParaRPr lang="en-US" sz="11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TextBox 26"/>
          <p:cNvSpPr txBox="1">
            <a:spLocks noChangeArrowheads="1"/>
          </p:cNvSpPr>
          <p:nvPr/>
        </p:nvSpPr>
        <p:spPr bwMode="auto">
          <a:xfrm>
            <a:off x="6085840" y="4087875"/>
            <a:ext cx="2468880" cy="2292903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  <p:txBody>
          <a:bodyPr wrap="square" lIns="91411" tIns="45704" rIns="91411" bIns="45704">
            <a:spAutoFit/>
          </a:bodyPr>
          <a:lstStyle/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Healthy population centered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Population health focused strategies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>
                <a:solidFill>
                  <a:srgbClr val="000000"/>
                </a:solidFill>
                <a:cs typeface="Arial" charset="0"/>
              </a:rPr>
              <a:t>Integrated networks linked to community resources </a:t>
            </a: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capable </a:t>
            </a:r>
            <a:r>
              <a:rPr lang="en-US" sz="1100" dirty="0">
                <a:solidFill>
                  <a:srgbClr val="000000"/>
                </a:solidFill>
                <a:cs typeface="Arial" charset="0"/>
              </a:rPr>
              <a:t>of addressing </a:t>
            </a: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psycho social/ economic needs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Population-based reimbursement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Learning organization capable of rapid deployment of best practices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Community health integrated</a:t>
            </a:r>
          </a:p>
          <a:p>
            <a:pPr marL="169863" lvl="1" indent="-168275" fontAlgn="base">
              <a:spcAft>
                <a:spcPct val="0"/>
              </a:spcAft>
              <a:buClr>
                <a:srgbClr val="000000"/>
              </a:buClr>
              <a:buSzPct val="80000"/>
              <a:buFont typeface="Wingdings 2" pitchFamily="18" charset="2"/>
              <a:buChar char="¡"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E-health and </a:t>
            </a:r>
            <a:r>
              <a:rPr lang="en-US" sz="1100" dirty="0" err="1" smtClean="0">
                <a:solidFill>
                  <a:srgbClr val="000000"/>
                </a:solidFill>
                <a:cs typeface="Arial" charset="0"/>
              </a:rPr>
              <a:t>telehealth</a:t>
            </a: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 capable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gray">
          <a:xfrm>
            <a:off x="392113" y="6502400"/>
            <a:ext cx="40068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lIns="0" tIns="0" rIns="0" bIns="0" anchor="b"/>
          <a:lstStyle/>
          <a:p>
            <a:pPr fontAlgn="base">
              <a:spcBef>
                <a:spcPct val="20000"/>
              </a:spcBef>
              <a:spcAft>
                <a:spcPct val="0"/>
              </a:spcAft>
              <a:tabLst>
                <a:tab pos="1428750" algn="l"/>
              </a:tabLst>
              <a:defRPr/>
            </a:pPr>
            <a:r>
              <a:rPr lang="en-US" sz="700" dirty="0">
                <a:solidFill>
                  <a:srgbClr val="000000"/>
                </a:solidFill>
                <a:cs typeface="Arial" charset="0"/>
              </a:rPr>
              <a:t>Source</a:t>
            </a:r>
            <a:r>
              <a:rPr lang="en-US" sz="700" dirty="0" smtClean="0">
                <a:solidFill>
                  <a:srgbClr val="000000"/>
                </a:solidFill>
                <a:cs typeface="Arial" charset="0"/>
              </a:rPr>
              <a:t>: Neal </a:t>
            </a:r>
            <a:r>
              <a:rPr lang="en-US" sz="700" dirty="0" err="1" smtClean="0">
                <a:solidFill>
                  <a:srgbClr val="000000"/>
                </a:solidFill>
                <a:cs typeface="Arial" charset="0"/>
              </a:rPr>
              <a:t>Halfon</a:t>
            </a:r>
            <a:r>
              <a:rPr lang="en-US" sz="700" dirty="0" smtClean="0">
                <a:solidFill>
                  <a:srgbClr val="000000"/>
                </a:solidFill>
                <a:cs typeface="Arial" charset="0"/>
              </a:rPr>
              <a:t>, UCLA </a:t>
            </a:r>
            <a:r>
              <a:rPr lang="en-US" sz="700" dirty="0">
                <a:solidFill>
                  <a:srgbClr val="000000"/>
                </a:solidFill>
                <a:cs typeface="Arial" charset="0"/>
              </a:rPr>
              <a:t>Center for Healthier Children, Families &amp; Communities</a:t>
            </a:r>
          </a:p>
        </p:txBody>
      </p:sp>
    </p:spTree>
    <p:extLst>
      <p:ext uri="{BB962C8B-B14F-4D97-AF65-F5344CB8AC3E}">
        <p14:creationId xmlns:p14="http://schemas.microsoft.com/office/powerpoint/2010/main" val="293328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dirty="0" smtClean="0"/>
              <a:t>A Tale of Two Public Health Jurisdictions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4191000" cy="5181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2060"/>
                </a:solidFill>
              </a:rPr>
              <a:t>Health Dept. A</a:t>
            </a:r>
          </a:p>
          <a:p>
            <a:r>
              <a:rPr lang="en-US" sz="2000" b="0" dirty="0" smtClean="0">
                <a:solidFill>
                  <a:srgbClr val="002060"/>
                </a:solidFill>
              </a:rPr>
              <a:t>Population 1.2 million</a:t>
            </a:r>
          </a:p>
          <a:p>
            <a:r>
              <a:rPr lang="en-US" sz="2000" b="0" dirty="0">
                <a:solidFill>
                  <a:srgbClr val="002060"/>
                </a:solidFill>
              </a:rPr>
              <a:t>State is expanding </a:t>
            </a:r>
            <a:r>
              <a:rPr lang="en-US" sz="2000" b="0" dirty="0" smtClean="0">
                <a:solidFill>
                  <a:srgbClr val="002060"/>
                </a:solidFill>
              </a:rPr>
              <a:t>Medicaid</a:t>
            </a:r>
          </a:p>
          <a:p>
            <a:r>
              <a:rPr lang="en-US" sz="2000" b="0" dirty="0" smtClean="0">
                <a:solidFill>
                  <a:srgbClr val="002060"/>
                </a:solidFill>
              </a:rPr>
              <a:t>Medicaid: Incentivized cost and quality metrics with population health goals (e.g., maternal tobacco use, obesity, diabetes)</a:t>
            </a:r>
          </a:p>
          <a:p>
            <a:r>
              <a:rPr lang="en-US" sz="2000" b="0" dirty="0" smtClean="0">
                <a:solidFill>
                  <a:srgbClr val="002060"/>
                </a:solidFill>
              </a:rPr>
              <a:t>Medicare: Incentivized quality &amp; performance metrics centered on chronic </a:t>
            </a:r>
            <a:r>
              <a:rPr lang="en-US" sz="2000" b="0" dirty="0" err="1" smtClean="0">
                <a:solidFill>
                  <a:srgbClr val="002060"/>
                </a:solidFill>
              </a:rPr>
              <a:t>dz</a:t>
            </a:r>
            <a:r>
              <a:rPr lang="en-US" sz="2000" b="0" dirty="0" smtClean="0">
                <a:solidFill>
                  <a:srgbClr val="002060"/>
                </a:solidFill>
              </a:rPr>
              <a:t> (e.g., Medicare Stars)</a:t>
            </a:r>
          </a:p>
          <a:p>
            <a:r>
              <a:rPr lang="en-US" sz="2000" b="0" dirty="0" smtClean="0">
                <a:solidFill>
                  <a:srgbClr val="002060"/>
                </a:solidFill>
              </a:rPr>
              <a:t>PHL opportunities with new population</a:t>
            </a:r>
            <a:r>
              <a:rPr lang="en-US" sz="2000" b="0" dirty="0">
                <a:solidFill>
                  <a:srgbClr val="002060"/>
                </a:solidFill>
              </a:rPr>
              <a:t> </a:t>
            </a:r>
            <a:r>
              <a:rPr lang="en-US" sz="2000" b="0" dirty="0" smtClean="0">
                <a:solidFill>
                  <a:srgbClr val="002060"/>
                </a:solidFill>
              </a:rPr>
              <a:t>health projects</a:t>
            </a:r>
          </a:p>
          <a:p>
            <a:r>
              <a:rPr lang="en-US" sz="2000" b="0" dirty="0" smtClean="0">
                <a:solidFill>
                  <a:srgbClr val="002060"/>
                </a:solidFill>
              </a:rPr>
              <a:t>Migration of </a:t>
            </a:r>
            <a:r>
              <a:rPr lang="en-US" sz="2000" b="0" dirty="0" smtClean="0">
                <a:solidFill>
                  <a:srgbClr val="002060"/>
                </a:solidFill>
              </a:rPr>
              <a:t>select </a:t>
            </a:r>
            <a:r>
              <a:rPr lang="en-US" sz="2000" b="0" dirty="0" smtClean="0">
                <a:solidFill>
                  <a:srgbClr val="002060"/>
                </a:solidFill>
              </a:rPr>
              <a:t>LHD &amp; PHL clinical work to new Medicaid entities (e.g., STDs, TB, VPDs)</a:t>
            </a:r>
          </a:p>
          <a:p>
            <a:pPr marL="0" indent="0">
              <a:buNone/>
            </a:pPr>
            <a:endParaRPr lang="en-US" sz="2000" b="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48200" y="1219200"/>
            <a:ext cx="4343400" cy="5181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FFFF"/>
              </a:buClr>
              <a:buFont typeface="Wingdings" pitchFamily="2" charset="2"/>
              <a:buNone/>
            </a:pPr>
            <a:r>
              <a:rPr lang="en-US" dirty="0" smtClean="0">
                <a:solidFill>
                  <a:srgbClr val="002060"/>
                </a:solidFill>
              </a:rPr>
              <a:t>Health Dept. B</a:t>
            </a:r>
            <a:endParaRPr lang="en-US" dirty="0">
              <a:solidFill>
                <a:srgbClr val="002060"/>
              </a:solidFill>
            </a:endParaRPr>
          </a:p>
          <a:p>
            <a:pPr>
              <a:buClrTx/>
            </a:pPr>
            <a:r>
              <a:rPr lang="en-US" sz="2000" b="0" dirty="0" smtClean="0">
                <a:solidFill>
                  <a:srgbClr val="002060"/>
                </a:solidFill>
              </a:rPr>
              <a:t>Population 1.1 million</a:t>
            </a:r>
          </a:p>
          <a:p>
            <a:pPr>
              <a:buClrTx/>
            </a:pPr>
            <a:r>
              <a:rPr lang="en-US" sz="2000" b="0" dirty="0">
                <a:solidFill>
                  <a:srgbClr val="002060"/>
                </a:solidFill>
              </a:rPr>
              <a:t>State is not expanding </a:t>
            </a:r>
            <a:r>
              <a:rPr lang="en-US" sz="2000" b="0" dirty="0" smtClean="0">
                <a:solidFill>
                  <a:srgbClr val="002060"/>
                </a:solidFill>
              </a:rPr>
              <a:t>Medicaid</a:t>
            </a:r>
          </a:p>
          <a:p>
            <a:pPr>
              <a:buClrTx/>
            </a:pPr>
            <a:r>
              <a:rPr lang="en-US" sz="2000" b="0" dirty="0" smtClean="0">
                <a:solidFill>
                  <a:srgbClr val="002060"/>
                </a:solidFill>
              </a:rPr>
              <a:t>Quality &amp; cost initiatives coming via Medicare programs (e.g., Medicare Stars program)</a:t>
            </a:r>
          </a:p>
          <a:p>
            <a:pPr>
              <a:buClrTx/>
            </a:pPr>
            <a:r>
              <a:rPr lang="en-US" sz="2000" b="0" dirty="0" smtClean="0">
                <a:solidFill>
                  <a:srgbClr val="002060"/>
                </a:solidFill>
              </a:rPr>
              <a:t>Other </a:t>
            </a:r>
            <a:r>
              <a:rPr lang="en-US" sz="2000" b="0" dirty="0" smtClean="0">
                <a:solidFill>
                  <a:srgbClr val="002060"/>
                </a:solidFill>
              </a:rPr>
              <a:t>incentivized population health </a:t>
            </a:r>
            <a:r>
              <a:rPr lang="en-US" sz="2000" b="0" dirty="0" smtClean="0">
                <a:solidFill>
                  <a:srgbClr val="002060"/>
                </a:solidFill>
              </a:rPr>
              <a:t>goals (CMS model grants)</a:t>
            </a:r>
            <a:endParaRPr lang="en-US" sz="2000" b="0" dirty="0" smtClean="0">
              <a:solidFill>
                <a:srgbClr val="002060"/>
              </a:solidFill>
            </a:endParaRPr>
          </a:p>
          <a:p>
            <a:pPr>
              <a:buClrTx/>
            </a:pPr>
            <a:r>
              <a:rPr lang="en-US" sz="2000" b="0" dirty="0" smtClean="0">
                <a:solidFill>
                  <a:srgbClr val="002060"/>
                </a:solidFill>
              </a:rPr>
              <a:t>Likely continuation of LHD direct patient care work in the near term (e.g.,  STD, TB, VPDs) </a:t>
            </a:r>
          </a:p>
          <a:p>
            <a:pPr>
              <a:buClrTx/>
            </a:pPr>
            <a:r>
              <a:rPr lang="en-US" sz="2000" b="0" dirty="0" smtClean="0">
                <a:solidFill>
                  <a:srgbClr val="002060"/>
                </a:solidFill>
              </a:rPr>
              <a:t>Growing fiscal pressures will foster creative solutions (e.g., CMS Innovation Center, SIMs, CTGs, HCIAs)</a:t>
            </a:r>
          </a:p>
        </p:txBody>
      </p:sp>
      <p:sp>
        <p:nvSpPr>
          <p:cNvPr id="7" name="Rectangle 6"/>
          <p:cNvSpPr/>
          <p:nvPr/>
        </p:nvSpPr>
        <p:spPr>
          <a:xfrm>
            <a:off x="3886200" y="1306777"/>
            <a:ext cx="11511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</a:rPr>
              <a:t>vs</a:t>
            </a:r>
            <a:r>
              <a:rPr lang="en-US" sz="3000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02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34400" y="0"/>
            <a:ext cx="609600" cy="365125"/>
          </a:xfrm>
          <a:prstGeom prst="rect">
            <a:avLst/>
          </a:prstGeom>
        </p:spPr>
        <p:txBody>
          <a:bodyPr/>
          <a:lstStyle/>
          <a:p>
            <a:fld id="{529A9290-BEE8-40DA-BF98-3664F06E4EDD}" type="slidenum">
              <a:rPr lang="en-US" smtClean="0">
                <a:solidFill>
                  <a:srgbClr val="0039A6"/>
                </a:solidFill>
              </a:rPr>
              <a:pPr/>
              <a:t>13</a:t>
            </a:fld>
            <a:endParaRPr lang="en-US">
              <a:solidFill>
                <a:srgbClr val="0039A6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530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4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010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Looking for Opportunities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029588"/>
            <a:ext cx="8458200" cy="5105400"/>
          </a:xfrm>
        </p:spPr>
        <p:txBody>
          <a:bodyPr/>
          <a:lstStyle/>
          <a:p>
            <a:r>
              <a:rPr lang="en-US" dirty="0" smtClean="0"/>
              <a:t>Think “solving problems, creating value”</a:t>
            </a:r>
          </a:p>
          <a:p>
            <a:r>
              <a:rPr lang="en-US" dirty="0"/>
              <a:t>Understand the </a:t>
            </a:r>
            <a:r>
              <a:rPr lang="en-US" dirty="0" smtClean="0"/>
              <a:t>basics </a:t>
            </a:r>
            <a:r>
              <a:rPr lang="en-US" dirty="0"/>
              <a:t>of health policy &amp;</a:t>
            </a:r>
            <a:r>
              <a:rPr lang="en-US" dirty="0" smtClean="0"/>
              <a:t> insurance</a:t>
            </a:r>
          </a:p>
          <a:p>
            <a:r>
              <a:rPr lang="en-US" dirty="0" smtClean="0"/>
              <a:t>Study the innovators</a:t>
            </a:r>
          </a:p>
          <a:p>
            <a:pPr lvl="1"/>
            <a:r>
              <a:rPr lang="en-US" dirty="0"/>
              <a:t> Akron, Ohio</a:t>
            </a:r>
          </a:p>
          <a:p>
            <a:pPr lvl="1"/>
            <a:r>
              <a:rPr lang="en-US" dirty="0"/>
              <a:t> Minnesota</a:t>
            </a:r>
          </a:p>
          <a:p>
            <a:pPr lvl="2"/>
            <a:r>
              <a:rPr lang="en-US" dirty="0"/>
              <a:t> Hennepin Health: </a:t>
            </a:r>
            <a:r>
              <a:rPr lang="en-US" dirty="0" smtClean="0"/>
              <a:t> Hennepin </a:t>
            </a:r>
            <a:r>
              <a:rPr lang="en-US" dirty="0"/>
              <a:t>County</a:t>
            </a:r>
          </a:p>
          <a:p>
            <a:pPr lvl="2"/>
            <a:r>
              <a:rPr lang="en-US" dirty="0"/>
              <a:t> SIMs testing award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ReThink</a:t>
            </a:r>
            <a:r>
              <a:rPr lang="en-US" dirty="0"/>
              <a:t> Health communities</a:t>
            </a:r>
          </a:p>
          <a:p>
            <a:pPr lvl="2"/>
            <a:r>
              <a:rPr lang="en-US" dirty="0"/>
              <a:t> Atlanta: ARCHI</a:t>
            </a:r>
          </a:p>
          <a:p>
            <a:pPr lvl="2"/>
            <a:r>
              <a:rPr lang="en-US" dirty="0"/>
              <a:t> Upper Connecticut River Valley</a:t>
            </a:r>
          </a:p>
          <a:p>
            <a:pPr lvl="2"/>
            <a:r>
              <a:rPr lang="en-US" dirty="0"/>
              <a:t> Pueblo, </a:t>
            </a:r>
            <a:r>
              <a:rPr lang="en-US" dirty="0" smtClean="0"/>
              <a:t>Colorado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6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0010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Looking for Opportunities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066800"/>
            <a:ext cx="8001000" cy="4800600"/>
          </a:xfrm>
        </p:spPr>
        <p:txBody>
          <a:bodyPr/>
          <a:lstStyle/>
          <a:p>
            <a:r>
              <a:rPr lang="en-US" dirty="0"/>
              <a:t>Get an MBA-type of understanding of your </a:t>
            </a:r>
            <a:r>
              <a:rPr lang="en-US" dirty="0" smtClean="0"/>
              <a:t>lab’s &amp; department’s </a:t>
            </a:r>
            <a:r>
              <a:rPr lang="en-US" dirty="0"/>
              <a:t>current </a:t>
            </a:r>
            <a:r>
              <a:rPr lang="en-US" dirty="0" smtClean="0"/>
              <a:t>business(</a:t>
            </a:r>
            <a:r>
              <a:rPr lang="en-US" dirty="0" err="1" smtClean="0"/>
              <a:t>es</a:t>
            </a:r>
            <a:r>
              <a:rPr lang="en-US" dirty="0" smtClean="0"/>
              <a:t>): </a:t>
            </a:r>
            <a:endParaRPr lang="en-US" dirty="0"/>
          </a:p>
          <a:p>
            <a:pPr lvl="1"/>
            <a:r>
              <a:rPr lang="en-US" dirty="0"/>
              <a:t>service mix </a:t>
            </a:r>
          </a:p>
          <a:p>
            <a:pPr lvl="1"/>
            <a:r>
              <a:rPr lang="en-US" dirty="0"/>
              <a:t>revenues</a:t>
            </a:r>
          </a:p>
          <a:p>
            <a:pPr lvl="1"/>
            <a:r>
              <a:rPr lang="en-US" dirty="0"/>
              <a:t>costs</a:t>
            </a:r>
          </a:p>
          <a:p>
            <a:pPr lvl="1"/>
            <a:r>
              <a:rPr lang="en-US" dirty="0"/>
              <a:t>“profit and loss” </a:t>
            </a:r>
          </a:p>
          <a:p>
            <a:pPr lvl="1"/>
            <a:r>
              <a:rPr lang="en-US" dirty="0"/>
              <a:t>accounting and IT</a:t>
            </a:r>
          </a:p>
          <a:p>
            <a:r>
              <a:rPr lang="en-US" dirty="0" smtClean="0"/>
              <a:t>Study </a:t>
            </a:r>
            <a:r>
              <a:rPr lang="en-US" dirty="0"/>
              <a:t>the surrounding insurers and providers</a:t>
            </a:r>
          </a:p>
          <a:p>
            <a:pPr lvl="1"/>
            <a:r>
              <a:rPr lang="en-US" dirty="0" smtClean="0"/>
              <a:t>Capacities, competition</a:t>
            </a:r>
            <a:r>
              <a:rPr lang="en-US" dirty="0"/>
              <a:t>, motivations</a:t>
            </a:r>
          </a:p>
          <a:p>
            <a:pPr lvl="1"/>
            <a:r>
              <a:rPr lang="en-US" dirty="0"/>
              <a:t>new models of care (ACOs, 1115, community benefit obligations)</a:t>
            </a:r>
          </a:p>
          <a:p>
            <a:pPr lvl="1"/>
            <a:r>
              <a:rPr lang="en-US" dirty="0"/>
              <a:t>new grants and awards (SIM, CTG, HCIA, etc</a:t>
            </a:r>
            <a:r>
              <a:rPr lang="en-US" dirty="0" smtClean="0"/>
              <a:t>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1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0010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Looking for Opportunities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371600"/>
            <a:ext cx="8001000" cy="3338552"/>
          </a:xfrm>
        </p:spPr>
        <p:txBody>
          <a:bodyPr/>
          <a:lstStyle/>
          <a:p>
            <a:r>
              <a:rPr lang="en-US" dirty="0"/>
              <a:t>Forge new </a:t>
            </a:r>
            <a:r>
              <a:rPr lang="en-US" dirty="0" smtClean="0"/>
              <a:t>relationships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Get to the table with value-added </a:t>
            </a:r>
            <a:r>
              <a:rPr lang="en-US" dirty="0" smtClean="0"/>
              <a:t>ideas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Defend </a:t>
            </a:r>
            <a:r>
              <a:rPr lang="en-US" dirty="0" smtClean="0"/>
              <a:t>inherently governmental </a:t>
            </a:r>
            <a:r>
              <a:rPr lang="en-US" dirty="0"/>
              <a:t>services</a:t>
            </a:r>
          </a:p>
          <a:p>
            <a:pPr lvl="1"/>
            <a:r>
              <a:rPr lang="en-US" dirty="0"/>
              <a:t>Increase </a:t>
            </a:r>
            <a:r>
              <a:rPr lang="en-US" dirty="0" smtClean="0"/>
              <a:t>their visibility </a:t>
            </a:r>
          </a:p>
          <a:p>
            <a:pPr lvl="1"/>
            <a:r>
              <a:rPr lang="en-US" dirty="0" smtClean="0"/>
              <a:t>Market their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6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9A9290-BEE8-40DA-BF98-3664F06E4EDD}" type="slidenum">
              <a:rPr lang="en-US" smtClean="0">
                <a:solidFill>
                  <a:srgbClr val="0039A6">
                    <a:tint val="75000"/>
                  </a:srgbClr>
                </a:solidFill>
              </a:rPr>
              <a:pPr/>
              <a:t>17</a:t>
            </a:fld>
            <a:endParaRPr lang="en-US">
              <a:solidFill>
                <a:srgbClr val="0039A6">
                  <a:tint val="75000"/>
                </a:srgb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709"/>
            <a:ext cx="55785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1828800"/>
            <a:ext cx="259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9A6"/>
                </a:solidFill>
              </a:rPr>
              <a:t>http://metacat2.com/GHPCPhaseII/ghpcplanningtool_interactive.pdf</a:t>
            </a:r>
          </a:p>
        </p:txBody>
      </p:sp>
    </p:spTree>
    <p:extLst>
      <p:ext uri="{BB962C8B-B14F-4D97-AF65-F5344CB8AC3E}">
        <p14:creationId xmlns:p14="http://schemas.microsoft.com/office/powerpoint/2010/main" val="1769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34400" y="0"/>
            <a:ext cx="609600" cy="365125"/>
          </a:xfrm>
          <a:prstGeom prst="rect">
            <a:avLst/>
          </a:prstGeom>
        </p:spPr>
        <p:txBody>
          <a:bodyPr/>
          <a:lstStyle/>
          <a:p>
            <a:fld id="{529A9290-BEE8-40DA-BF98-3664F06E4EDD}" type="slidenum">
              <a:rPr lang="en-US" smtClean="0">
                <a:solidFill>
                  <a:srgbClr val="0039A6"/>
                </a:solidFill>
              </a:rPr>
              <a:pPr/>
              <a:t>18</a:t>
            </a:fld>
            <a:endParaRPr lang="en-US">
              <a:solidFill>
                <a:srgbClr val="0039A6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1000"/>
            <a:ext cx="9120997" cy="584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81" y="6524415"/>
            <a:ext cx="6553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i="1" dirty="0" smtClean="0"/>
              <a:t>J Public Health Management Practice</a:t>
            </a:r>
            <a:r>
              <a:rPr lang="en-US" dirty="0" smtClean="0"/>
              <a:t>, 2013, 19(5), 488-91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9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1"/>
            <a:ext cx="8839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98333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600200" y="1600200"/>
            <a:ext cx="6248400" cy="35052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1626" y="198167"/>
            <a:ext cx="8229600" cy="944562"/>
          </a:xfrm>
        </p:spPr>
        <p:txBody>
          <a:bodyPr/>
          <a:lstStyle/>
          <a:p>
            <a:r>
              <a:rPr lang="en-US" sz="3200" dirty="0" smtClean="0"/>
              <a:t>U.S. Health Spending: </a:t>
            </a:r>
            <a:br>
              <a:rPr lang="en-US" sz="3200" dirty="0" smtClean="0"/>
            </a:br>
            <a:r>
              <a:rPr lang="en-US" sz="3200" dirty="0" smtClean="0"/>
              <a:t>The Perfect Storm</a:t>
            </a:r>
            <a:endParaRPr lang="en-US" sz="3200" dirty="0"/>
          </a:p>
        </p:txBody>
      </p:sp>
      <p:pic>
        <p:nvPicPr>
          <p:cNvPr id="12" name="Picture 2" descr="http://www.nasa.gov/images/content/207398main_image_989_946-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52" y="1142729"/>
            <a:ext cx="2917346" cy="2267905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7200" y="3434308"/>
            <a:ext cx="2790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AFCA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Rising health care costs</a:t>
            </a:r>
            <a:endParaRPr lang="en-US" sz="1600" b="1" dirty="0">
              <a:solidFill>
                <a:srgbClr val="AFCAF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4852" y="3410634"/>
            <a:ext cx="2485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AFCA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Demographic changes</a:t>
            </a:r>
            <a:endParaRPr lang="en-US" sz="1600" b="1" dirty="0">
              <a:solidFill>
                <a:srgbClr val="AFCAF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0013" y="5715000"/>
            <a:ext cx="2452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AFCA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Mounting fiscal and budgetary pressures</a:t>
            </a:r>
            <a:endParaRPr lang="en-US" sz="1600" b="1" dirty="0">
              <a:solidFill>
                <a:srgbClr val="AFCAF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 descr="http://www.topnews.in/files/tsunam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2729"/>
            <a:ext cx="2868026" cy="2267905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noisyroom.net/blog/perfectstor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47" y="3394358"/>
            <a:ext cx="3000653" cy="234856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04800" y="6510154"/>
            <a:ext cx="718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 smtClean="0">
                <a:solidFill>
                  <a:schemeClr val="tx1"/>
                </a:solidFill>
              </a:rPr>
              <a:t>Source: Lydia Ogden, Centers for Disease Control &amp; Prevention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1070" y="2666999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to Dr. </a:t>
            </a:r>
            <a:r>
              <a:rPr lang="en-US" sz="4000" dirty="0" err="1" smtClean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Skeels</a:t>
            </a:r>
            <a:endParaRPr lang="en-US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0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43089">
            <a:off x="6519363" y="4993718"/>
            <a:ext cx="351793" cy="556442"/>
          </a:xfrm>
          <a:prstGeom prst="rect">
            <a:avLst/>
          </a:prstGeom>
          <a:noFill/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6733" y="4042016"/>
            <a:ext cx="358152" cy="566500"/>
          </a:xfrm>
          <a:prstGeom prst="rect">
            <a:avLst/>
          </a:prstGeom>
          <a:noFill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6710" flipH="1">
            <a:off x="5926042" y="3667649"/>
            <a:ext cx="354715" cy="629021"/>
          </a:xfrm>
          <a:prstGeom prst="rect">
            <a:avLst/>
          </a:prstGeom>
          <a:noFill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135">
            <a:off x="4419543" y="2283616"/>
            <a:ext cx="471060" cy="745090"/>
          </a:xfrm>
          <a:prstGeom prst="rect">
            <a:avLst/>
          </a:prstGeom>
          <a:noFill/>
        </p:spPr>
      </p:pic>
      <p:sp>
        <p:nvSpPr>
          <p:cNvPr id="33" name="Rounded Rectangle 32"/>
          <p:cNvSpPr/>
          <p:nvPr/>
        </p:nvSpPr>
        <p:spPr>
          <a:xfrm>
            <a:off x="6808645" y="5271940"/>
            <a:ext cx="2103120" cy="137160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497735" y="4123393"/>
            <a:ext cx="2468880" cy="954552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347"/>
            <a:ext cx="3704113" cy="26386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3261">
            <a:off x="10063" y="3942525"/>
            <a:ext cx="2888625" cy="220217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the New World Order Works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08645" y="5310845"/>
            <a:ext cx="2065209" cy="135295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+mn-lt"/>
              </a:rPr>
              <a:t>Nicotine </a:t>
            </a:r>
            <a:r>
              <a:rPr lang="en-US" sz="2000" dirty="0">
                <a:latin typeface="+mn-lt"/>
              </a:rPr>
              <a:t>testing &amp;</a:t>
            </a:r>
            <a:r>
              <a:rPr lang="en-US" sz="2000" dirty="0" smtClean="0">
                <a:latin typeface="+mn-lt"/>
              </a:rPr>
              <a:t> incentive $$ for </a:t>
            </a:r>
            <a:r>
              <a:rPr lang="en-US" sz="2000" dirty="0">
                <a:latin typeface="+mn-lt"/>
              </a:rPr>
              <a:t>pregnant </a:t>
            </a:r>
            <a:r>
              <a:rPr lang="en-US" sz="2000" dirty="0" smtClean="0">
                <a:latin typeface="+mn-lt"/>
              </a:rPr>
              <a:t>smokers</a:t>
            </a:r>
            <a:endParaRPr lang="en-US" sz="2000" dirty="0">
              <a:latin typeface="+mn-lt"/>
            </a:endParaRP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309045" y="4381895"/>
            <a:ext cx="23723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“All my pregnant patients smoke</a:t>
            </a:r>
            <a:r>
              <a:rPr lang="en-US" sz="2000" dirty="0" smtClean="0">
                <a:latin typeface="+mj-lt"/>
              </a:rPr>
              <a:t>!”</a:t>
            </a:r>
          </a:p>
          <a:p>
            <a:pPr algn="r"/>
            <a:r>
              <a:rPr lang="en-US" sz="2000" dirty="0" smtClean="0">
                <a:latin typeface="+mj-lt"/>
              </a:rPr>
              <a:t>Primary Care Physicians (PCP)</a:t>
            </a:r>
            <a:endParaRPr lang="en-US" sz="20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2217" y="1425539"/>
            <a:ext cx="30321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j-lt"/>
              </a:rPr>
              <a:t>“We have too many preemies and pre-term labor cases.”</a:t>
            </a:r>
          </a:p>
          <a:p>
            <a:pPr algn="r"/>
            <a:r>
              <a:rPr lang="en-US" sz="2000" dirty="0" smtClean="0">
                <a:latin typeface="+mj-lt"/>
              </a:rPr>
              <a:t>Obstetrics/Gynecology (OB/GYN)</a:t>
            </a:r>
            <a:endParaRPr lang="en-US" sz="2000" dirty="0"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577495" y="1005835"/>
            <a:ext cx="4389120" cy="146304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82667" y="1098297"/>
            <a:ext cx="42633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Vital statistics birth </a:t>
            </a:r>
            <a:r>
              <a:rPr lang="en-US" sz="2000" dirty="0" smtClean="0">
                <a:latin typeface="+mj-lt"/>
              </a:rPr>
              <a:t>data review. </a:t>
            </a:r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Federally qualified health centers pregnant patient </a:t>
            </a:r>
            <a:r>
              <a:rPr lang="en-US" sz="2000" dirty="0" smtClean="0">
                <a:latin typeface="+mj-lt"/>
              </a:rPr>
              <a:t>chart review.</a:t>
            </a:r>
            <a:endParaRPr lang="en-US" sz="2000" dirty="0">
              <a:latin typeface="+mj-lt"/>
            </a:endParaRPr>
          </a:p>
          <a:p>
            <a:pPr algn="r"/>
            <a:r>
              <a:rPr lang="en-US" sz="2000" dirty="0">
                <a:latin typeface="+mj-lt"/>
              </a:rPr>
              <a:t>Public </a:t>
            </a:r>
            <a:r>
              <a:rPr lang="en-US" sz="2000" dirty="0" smtClean="0">
                <a:latin typeface="+mj-lt"/>
              </a:rPr>
              <a:t>Health (PH)</a:t>
            </a:r>
            <a:endParaRPr lang="en-US" sz="2000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43626" y="4194469"/>
            <a:ext cx="24944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j-lt"/>
              </a:rPr>
              <a:t>PH-PCP-OB/GYN </a:t>
            </a:r>
            <a:r>
              <a:rPr lang="en-US" sz="2000" dirty="0">
                <a:latin typeface="+mj-lt"/>
              </a:rPr>
              <a:t>steering committee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223415" y="2701774"/>
            <a:ext cx="2743200" cy="1188720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338630" y="2782605"/>
            <a:ext cx="26226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C</a:t>
            </a:r>
            <a:r>
              <a:rPr lang="en-US" sz="2000" dirty="0" smtClean="0">
                <a:latin typeface="+mn-lt"/>
              </a:rPr>
              <a:t>laims </a:t>
            </a:r>
            <a:r>
              <a:rPr lang="en-US" sz="2000" dirty="0">
                <a:latin typeface="+mn-lt"/>
              </a:rPr>
              <a:t>data review for preemie/pre-term labor </a:t>
            </a:r>
            <a:r>
              <a:rPr lang="en-US" sz="2000" dirty="0" smtClean="0">
                <a:latin typeface="+mn-lt"/>
              </a:rPr>
              <a:t>costs.     (CCO)</a:t>
            </a:r>
            <a:endParaRPr lang="en-US" sz="2000" dirty="0">
              <a:latin typeface="+mn-lt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33627">
            <a:off x="3439631" y="2915536"/>
            <a:ext cx="743968" cy="59890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8081">
            <a:off x="2507822" y="3784681"/>
            <a:ext cx="743968" cy="598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70" y="3736240"/>
            <a:ext cx="2115175" cy="3146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05" y="3663924"/>
            <a:ext cx="2169070" cy="321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905000"/>
            <a:ext cx="8245475" cy="450927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9630039"/>
              </p:ext>
            </p:extLst>
          </p:nvPr>
        </p:nvGraphicFramePr>
        <p:xfrm>
          <a:off x="533400" y="1143000"/>
          <a:ext cx="8305800" cy="531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28600" y="274638"/>
            <a:ext cx="8305800" cy="7159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mtClean="0"/>
              <a:t>Smoking in Pregnancy</a:t>
            </a:r>
            <a:endParaRPr lang="en-US" dirty="0" smtClean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91625" y="6500863"/>
            <a:ext cx="44165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 dirty="0" smtClean="0"/>
              <a:t>   Data Source: Oregon </a:t>
            </a:r>
            <a:r>
              <a:rPr lang="en-US" sz="1400" dirty="0"/>
              <a:t>Health </a:t>
            </a:r>
            <a:r>
              <a:rPr lang="en-US" sz="1400" dirty="0" smtClean="0"/>
              <a:t>Authority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50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1583008"/>
              </p:ext>
            </p:extLst>
          </p:nvPr>
        </p:nvGraphicFramePr>
        <p:xfrm>
          <a:off x="441325" y="1106447"/>
          <a:ext cx="8305800" cy="4396423"/>
        </p:xfrm>
        <a:graphic>
          <a:graphicData uri="http://schemas.openxmlformats.org/drawingml/2006/table">
            <a:tbl>
              <a:tblPr/>
              <a:tblGrid>
                <a:gridCol w="2768600"/>
                <a:gridCol w="2768600"/>
                <a:gridCol w="2768600"/>
              </a:tblGrid>
              <a:tr h="2998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     Age</a:t>
                      </a:r>
                    </a:p>
                  </a:txBody>
                  <a:tcPr marL="92287" marR="92287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Smoking Rate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Patient Number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&lt;20</a:t>
                      </a:r>
                    </a:p>
                  </a:txBody>
                  <a:tcPr marL="92287" marR="92287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27%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294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20–24</a:t>
                      </a:r>
                    </a:p>
                  </a:txBody>
                  <a:tcPr marL="92287" marR="92287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25%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860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25–29</a:t>
                      </a:r>
                    </a:p>
                  </a:txBody>
                  <a:tcPr marL="92287" marR="92287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16%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1,147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30–34</a:t>
                      </a:r>
                    </a:p>
                  </a:txBody>
                  <a:tcPr marL="92287" marR="92287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11%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843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35–39</a:t>
                      </a:r>
                    </a:p>
                  </a:txBody>
                  <a:tcPr marL="92287" marR="92287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9%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348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&gt;/= 40</a:t>
                      </a:r>
                    </a:p>
                  </a:txBody>
                  <a:tcPr marL="92287" marR="92287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11%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81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5855" y="6285420"/>
            <a:ext cx="8334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+mn-lt"/>
              </a:rPr>
              <a:t>NOTE: Survey of current use rates:  FQHC, </a:t>
            </a:r>
            <a:r>
              <a:rPr lang="en-US" sz="1400" dirty="0" err="1" smtClean="0">
                <a:latin typeface="+mn-lt"/>
              </a:rPr>
              <a:t>PeaceHealth</a:t>
            </a:r>
            <a:r>
              <a:rPr lang="en-US" sz="1400" dirty="0" smtClean="0">
                <a:latin typeface="+mn-lt"/>
              </a:rPr>
              <a:t> hospitals/clinics, Douglas county.</a:t>
            </a:r>
          </a:p>
          <a:p>
            <a:pPr algn="r"/>
            <a:r>
              <a:rPr lang="en-US" sz="1400" dirty="0" smtClean="0">
                <a:latin typeface="+mn-lt"/>
              </a:rPr>
              <a:t>Data Source: Lane County Vital Statistics: 2009             </a:t>
            </a:r>
            <a:endParaRPr lang="en-US" sz="1400" dirty="0">
              <a:latin typeface="+mn-lt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Lane County: Smoking in </a:t>
            </a:r>
            <a:r>
              <a:rPr lang="en-US" dirty="0" smtClean="0"/>
              <a:t>Pregnancy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17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2664" y="1086295"/>
            <a:ext cx="4493385" cy="4881563"/>
          </a:xfrm>
        </p:spPr>
        <p:txBody>
          <a:bodyPr/>
          <a:lstStyle/>
          <a:p>
            <a:r>
              <a:rPr lang="en-US" dirty="0" smtClean="0"/>
              <a:t>Prenatal smoking is associated with:</a:t>
            </a:r>
          </a:p>
          <a:p>
            <a:pPr lvl="1"/>
            <a:r>
              <a:rPr lang="en-US" dirty="0" smtClean="0"/>
              <a:t>30% of small for gestational age (SGA) infants</a:t>
            </a:r>
          </a:p>
          <a:p>
            <a:pPr lvl="1"/>
            <a:r>
              <a:rPr lang="en-US" dirty="0" smtClean="0"/>
              <a:t>10% of preterm infants</a:t>
            </a:r>
          </a:p>
          <a:p>
            <a:pPr lvl="1"/>
            <a:r>
              <a:rPr lang="en-US" dirty="0" smtClean="0"/>
              <a:t>5% of infant deaths*                                             </a:t>
            </a:r>
          </a:p>
          <a:p>
            <a:r>
              <a:rPr lang="en-US" dirty="0" smtClean="0"/>
              <a:t>Expected quit rate, without incentives is ~37%**                  </a:t>
            </a:r>
          </a:p>
          <a:p>
            <a:r>
              <a:rPr lang="en-US" dirty="0" smtClean="0"/>
              <a:t>Decreased ear infections and asthma attacks in child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Clinical Expectations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05370" y="6500863"/>
            <a:ext cx="6006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latin typeface="+mj-lt"/>
              </a:rPr>
              <a:t>*MMWR </a:t>
            </a:r>
            <a:r>
              <a:rPr lang="en-US" sz="1400" dirty="0">
                <a:latin typeface="+mj-lt"/>
              </a:rPr>
              <a:t>58(ss04);1-29 May 26, </a:t>
            </a:r>
            <a:r>
              <a:rPr lang="en-US" sz="1400" dirty="0" smtClean="0">
                <a:latin typeface="+mj-lt"/>
              </a:rPr>
              <a:t>2009                                ** </a:t>
            </a:r>
            <a:r>
              <a:rPr lang="en-US" sz="1400" dirty="0">
                <a:latin typeface="+mj-lt"/>
              </a:rPr>
              <a:t>PRAMS 2005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2625" y="1085850"/>
            <a:ext cx="33813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08156" y="1229032"/>
            <a:ext cx="8947354" cy="540774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  <a:defRPr sz="2800" kern="1200">
                <a:solidFill>
                  <a:srgbClr val="1F1F1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  <a:defRPr sz="2600" kern="1200">
                <a:solidFill>
                  <a:srgbClr val="1F1F1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2665" y="1086295"/>
            <a:ext cx="8449100" cy="4881562"/>
          </a:xfrm>
        </p:spPr>
        <p:txBody>
          <a:bodyPr/>
          <a:lstStyle/>
          <a:p>
            <a:r>
              <a:rPr lang="en-US" dirty="0" smtClean="0"/>
              <a:t>Preventing 1 SGA birth = $45,000 savings</a:t>
            </a:r>
          </a:p>
          <a:p>
            <a:r>
              <a:rPr lang="en-US" dirty="0" smtClean="0"/>
              <a:t>$1 spent on cessation = $3.50 in neonatal savings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Medicaid Savings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8156" y="6500863"/>
            <a:ext cx="81214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400" dirty="0" smtClean="0">
                <a:latin typeface="+mj-lt"/>
              </a:rPr>
              <a:t> Data </a:t>
            </a:r>
            <a:r>
              <a:rPr lang="en-US" sz="1400" dirty="0">
                <a:latin typeface="+mj-lt"/>
              </a:rPr>
              <a:t>Source:  CDC, Smoking-Attributable Mortality, Morbidity, and Economic Costs (SAMMEC)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30" y="3481229"/>
            <a:ext cx="4147741" cy="275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Fiscal Data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5579679"/>
            <a:ext cx="8839200" cy="38817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Monetary goal:  10% cost reduction/</a:t>
            </a:r>
            <a:r>
              <a:rPr lang="en-US" dirty="0" err="1" smtClean="0"/>
              <a:t>yr</a:t>
            </a:r>
            <a:r>
              <a:rPr lang="en-US" dirty="0" smtClean="0"/>
              <a:t> (ROI = 7.6)</a:t>
            </a:r>
          </a:p>
        </p:txBody>
      </p:sp>
      <p:graphicFrame>
        <p:nvGraphicFramePr>
          <p:cNvPr id="4" name="Group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8910542"/>
              </p:ext>
            </p:extLst>
          </p:nvPr>
        </p:nvGraphicFramePr>
        <p:xfrm>
          <a:off x="463981" y="1102874"/>
          <a:ext cx="8256156" cy="3104198"/>
        </p:xfrm>
        <a:graphic>
          <a:graphicData uri="http://schemas.openxmlformats.org/drawingml/2006/table">
            <a:tbl>
              <a:tblPr/>
              <a:tblGrid>
                <a:gridCol w="4128078"/>
                <a:gridCol w="4128078"/>
              </a:tblGrid>
              <a:tr h="299811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Lane County Medicaid Neonatology Costs (2012)</a:t>
                      </a:r>
                    </a:p>
                  </a:txBody>
                  <a:tcPr marL="92287" marR="92287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Line item cost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287" marR="92287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$7,643,967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dirty="0" smtClean="0"/>
                        <a:t># of Episodes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287" marR="92287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1,773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dirty="0" smtClean="0"/>
                        <a:t>Cost/Episode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287" marR="92287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$4,311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800" dirty="0" smtClean="0"/>
                        <a:t>Unique members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287" marR="92287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1,715</a:t>
                      </a:r>
                    </a:p>
                  </a:txBody>
                  <a:tcPr marL="92287" marR="9228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59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929" y="850605"/>
            <a:ext cx="3615071" cy="540176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01561" y="-1218005"/>
            <a:ext cx="8740877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2664" y="1086295"/>
            <a:ext cx="5031056" cy="4881563"/>
          </a:xfrm>
        </p:spPr>
        <p:txBody>
          <a:bodyPr/>
          <a:lstStyle/>
          <a:p>
            <a:r>
              <a:rPr lang="en-US" dirty="0" smtClean="0"/>
              <a:t>Program started August 2013</a:t>
            </a:r>
          </a:p>
          <a:p>
            <a:r>
              <a:rPr lang="en-US" dirty="0" smtClean="0"/>
              <a:t>3,500 births/year in Lane County, 50% Medicaid (600 use tobacco)</a:t>
            </a:r>
          </a:p>
          <a:p>
            <a:r>
              <a:rPr lang="en-US" dirty="0" smtClean="0"/>
              <a:t>PHL Testing:  </a:t>
            </a:r>
          </a:p>
          <a:p>
            <a:pPr lvl="1"/>
            <a:r>
              <a:rPr lang="en-US" dirty="0" smtClean="0"/>
              <a:t>3x during pregnancy </a:t>
            </a:r>
          </a:p>
          <a:p>
            <a:pPr lvl="1"/>
            <a:r>
              <a:rPr lang="en-US" dirty="0" smtClean="0"/>
              <a:t>1x at six weeks post pregnancy</a:t>
            </a:r>
          </a:p>
          <a:p>
            <a:r>
              <a:rPr lang="en-US" dirty="0" smtClean="0"/>
              <a:t>Total possible incentive = $200 (Budget: $100,000/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Tobacco Cessation Incentive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7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Many Thanks to…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086294"/>
            <a:ext cx="8610599" cy="5314505"/>
          </a:xfrm>
        </p:spPr>
        <p:txBody>
          <a:bodyPr/>
          <a:lstStyle/>
          <a:p>
            <a:r>
              <a:rPr lang="en-US" dirty="0" smtClean="0"/>
              <a:t>CDC staff &amp; programs:  </a:t>
            </a:r>
          </a:p>
          <a:p>
            <a:pPr marL="0" indent="0">
              <a:buNone/>
            </a:pPr>
            <a:r>
              <a:rPr lang="en-US" dirty="0" smtClean="0"/>
              <a:t>     a.) Fred Shaw MD, JD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b.) Judy Monroe MD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c.) Division of Reproductive Health</a:t>
            </a:r>
          </a:p>
          <a:p>
            <a:pPr marL="0" indent="0">
              <a:buNone/>
            </a:pPr>
            <a:r>
              <a:rPr lang="en-US" dirty="0" smtClean="0"/>
              <a:t>     d.) Office on Smoking and Health</a:t>
            </a:r>
          </a:p>
          <a:p>
            <a:pPr marL="0" indent="0">
              <a:buNone/>
            </a:pPr>
            <a:r>
              <a:rPr lang="en-US" dirty="0" smtClean="0"/>
              <a:t>     e.) </a:t>
            </a:r>
            <a:r>
              <a:rPr lang="en-US" dirty="0"/>
              <a:t>Pregnancy Risk Assessment </a:t>
            </a:r>
            <a:r>
              <a:rPr lang="en-US" dirty="0" smtClean="0"/>
              <a:t>Monitoring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	 System</a:t>
            </a:r>
          </a:p>
          <a:p>
            <a:r>
              <a:rPr lang="en-US" dirty="0"/>
              <a:t>Jennifer Webster </a:t>
            </a:r>
            <a:r>
              <a:rPr lang="en-US" dirty="0" smtClean="0"/>
              <a:t>MPH</a:t>
            </a:r>
            <a:r>
              <a:rPr lang="en-US" dirty="0"/>
              <a:t> </a:t>
            </a:r>
            <a:r>
              <a:rPr lang="en-US" dirty="0" smtClean="0"/>
              <a:t>(Lane Co. Public Health)</a:t>
            </a:r>
          </a:p>
          <a:p>
            <a:r>
              <a:rPr lang="en-US" dirty="0" smtClean="0"/>
              <a:t>Holly Jo Hodges MD (Trillium CHP)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5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/>
            </a:r>
            <a:br>
              <a:rPr lang="en-US" altLang="en-US" sz="2000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5562600"/>
            <a:ext cx="8229600" cy="1066800"/>
          </a:xfrm>
        </p:spPr>
        <p:txBody>
          <a:bodyPr/>
          <a:lstStyle/>
          <a:p>
            <a:endParaRPr lang="en-US" altLang="en-US" dirty="0" smtClean="0"/>
          </a:p>
          <a:p>
            <a:endParaRPr lang="en-US" altLang="en-US" dirty="0"/>
          </a:p>
          <a:p>
            <a:r>
              <a:rPr lang="en-US" altLang="en-US" sz="1400" dirty="0" smtClean="0">
                <a:solidFill>
                  <a:srgbClr val="080808"/>
                </a:solidFill>
              </a:rPr>
              <a:t>Data Source</a:t>
            </a:r>
            <a:r>
              <a:rPr lang="en-US" altLang="en-US" sz="1400" dirty="0">
                <a:solidFill>
                  <a:srgbClr val="080808"/>
                </a:solidFill>
              </a:rPr>
              <a:t>:  </a:t>
            </a:r>
            <a:r>
              <a:rPr lang="en-US" altLang="en-US" sz="1400" dirty="0" smtClean="0">
                <a:solidFill>
                  <a:srgbClr val="080808"/>
                </a:solidFill>
              </a:rPr>
              <a:t> Centers </a:t>
            </a:r>
            <a:r>
              <a:rPr lang="en-US" altLang="en-US" sz="1400" dirty="0">
                <a:solidFill>
                  <a:srgbClr val="080808"/>
                </a:solidFill>
              </a:rPr>
              <a:t>for Medicare &amp; Medicaid Services, </a:t>
            </a:r>
            <a:r>
              <a:rPr lang="en-US" altLang="en-US" sz="1400" dirty="0" smtClean="0">
                <a:solidFill>
                  <a:srgbClr val="080808"/>
                </a:solidFill>
              </a:rPr>
              <a:t> Office </a:t>
            </a:r>
            <a:r>
              <a:rPr lang="en-US" altLang="en-US" sz="1400" dirty="0">
                <a:solidFill>
                  <a:srgbClr val="080808"/>
                </a:solidFill>
              </a:rPr>
              <a:t>of the Actuary   </a:t>
            </a:r>
          </a:p>
          <a:p>
            <a:r>
              <a:rPr lang="en-US" altLang="en-US" sz="1400" dirty="0" smtClean="0">
                <a:solidFill>
                  <a:srgbClr val="080808"/>
                </a:solidFill>
              </a:rPr>
              <a:t>NOTE</a:t>
            </a:r>
            <a:r>
              <a:rPr lang="en-US" altLang="en-US" sz="1400" dirty="0">
                <a:solidFill>
                  <a:srgbClr val="080808"/>
                </a:solidFill>
              </a:rPr>
              <a:t>:  United States Nominal Gross Domestic Product in 2010 = $14.7 trillion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9A9290-BEE8-40DA-BF98-3664F06E4EDD}" type="slidenum">
              <a:rPr lang="en-US" smtClean="0">
                <a:solidFill>
                  <a:srgbClr val="0039A6">
                    <a:tint val="75000"/>
                  </a:srgbClr>
                </a:solidFill>
              </a:rPr>
              <a:pPr/>
              <a:t>3</a:t>
            </a:fld>
            <a:endParaRPr lang="en-US">
              <a:solidFill>
                <a:srgbClr val="0039A6">
                  <a:tint val="75000"/>
                </a:srgbClr>
              </a:solidFill>
            </a:endParaRPr>
          </a:p>
        </p:txBody>
      </p:sp>
      <p:pic>
        <p:nvPicPr>
          <p:cNvPr id="6" name="Picture 4" descr="healthcare GDP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199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757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9A9290-BEE8-40DA-BF98-3664F06E4EDD}" type="slidenum">
              <a:rPr lang="en-US" smtClean="0">
                <a:solidFill>
                  <a:srgbClr val="0039A6">
                    <a:tint val="75000"/>
                  </a:srgbClr>
                </a:solidFill>
              </a:rPr>
              <a:pPr/>
              <a:t>4</a:t>
            </a:fld>
            <a:endParaRPr lang="en-US">
              <a:solidFill>
                <a:srgbClr val="0039A6">
                  <a:tint val="75000"/>
                </a:srgbClr>
              </a:solidFill>
            </a:endParaRP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203269"/>
              </p:ext>
            </p:extLst>
          </p:nvPr>
        </p:nvGraphicFramePr>
        <p:xfrm>
          <a:off x="345056" y="365124"/>
          <a:ext cx="8532243" cy="588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7360" y="6487548"/>
            <a:ext cx="6600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>
                    <a:lumMod val="75000"/>
                  </a:srgbClr>
                </a:solidFill>
                <a:effectLst/>
                <a:uLnTx/>
                <a:uFillTx/>
              </a:rPr>
              <a:t>Source: Todd SR, </a:t>
            </a:r>
            <a:r>
              <a:rPr kumimoji="0" lang="en-US" sz="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>
                    <a:lumMod val="75000"/>
                  </a:srgbClr>
                </a:solidFill>
                <a:effectLst/>
                <a:uLnTx/>
                <a:uFillTx/>
              </a:rPr>
              <a:t>Sommers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>
                    <a:lumMod val="75000"/>
                  </a:srgbClr>
                </a:solidFill>
                <a:effectLst/>
                <a:uLnTx/>
                <a:uFillTx/>
              </a:rPr>
              <a:t> BD,</a:t>
            </a: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solidFill>
                  <a:srgbClr val="00339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lang="en-US" sz="800" kern="0" dirty="0" smtClean="0">
                <a:solidFill>
                  <a:srgbClr val="003399">
                    <a:lumMod val="75000"/>
                  </a:srgbClr>
                </a:solidFill>
              </a:rPr>
              <a:t>ASPE/HHS. Overview of the uninsured in the United States: A summary of the 2012 Current Population Survey Report. </a:t>
            </a:r>
            <a:r>
              <a:rPr lang="en-US" sz="800" kern="0" dirty="0">
                <a:solidFill>
                  <a:srgbClr val="003399">
                    <a:lumMod val="75000"/>
                  </a:srgbClr>
                </a:solidFill>
              </a:rPr>
              <a:t>September 12, 2012. </a:t>
            </a:r>
            <a:r>
              <a:rPr lang="en-US" sz="800" kern="0" dirty="0">
                <a:solidFill>
                  <a:srgbClr val="003399">
                    <a:lumMod val="75000"/>
                  </a:srgbClr>
                </a:solidFill>
                <a:hlinkClick r:id="rId3"/>
              </a:rPr>
              <a:t>http://</a:t>
            </a:r>
            <a:r>
              <a:rPr lang="en-US" sz="800" kern="0" dirty="0" smtClean="0">
                <a:solidFill>
                  <a:srgbClr val="003399">
                    <a:lumMod val="75000"/>
                  </a:srgbClr>
                </a:solidFill>
                <a:hlinkClick r:id="rId3"/>
              </a:rPr>
              <a:t>aspe.hhs.gov/health/reports/2012/UninsuredInTheUS/ib.pdf</a:t>
            </a:r>
            <a:endParaRPr lang="en-US" sz="800" kern="0" dirty="0" smtClean="0">
              <a:solidFill>
                <a:srgbClr val="003399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4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610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en-US">
                <a:solidFill>
                  <a:srgbClr val="0066FF"/>
                </a:solidFill>
              </a:rPr>
              <a:t>Health Reform &amp; The Triple Aim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  <a:prstGeom prst="rect">
            <a:avLst/>
          </a:prstGeom>
        </p:spPr>
        <p:txBody>
          <a:bodyPr/>
          <a:lstStyle/>
          <a:p>
            <a:pPr marL="514350" indent="-514350"/>
            <a:r>
              <a:rPr lang="en-US" altLang="en-US"/>
              <a:t>Better care for individuals</a:t>
            </a:r>
          </a:p>
          <a:p>
            <a:pPr marL="514350" indent="-514350"/>
            <a:endParaRPr lang="en-US" altLang="en-US"/>
          </a:p>
          <a:p>
            <a:pPr marL="514350" indent="-514350">
              <a:buFontTx/>
              <a:buNone/>
            </a:pPr>
            <a:endParaRPr lang="en-US" altLang="en-US"/>
          </a:p>
          <a:p>
            <a:pPr marL="514350" indent="-514350"/>
            <a:r>
              <a:rPr lang="en-US" altLang="en-US"/>
              <a:t>Better health for populations</a:t>
            </a:r>
          </a:p>
          <a:p>
            <a:pPr marL="514350" indent="-514350"/>
            <a:endParaRPr lang="en-US" altLang="en-US"/>
          </a:p>
          <a:p>
            <a:pPr marL="514350" indent="-514350"/>
            <a:endParaRPr lang="en-US" altLang="en-US"/>
          </a:p>
          <a:p>
            <a:pPr marL="514350" indent="-514350"/>
            <a:r>
              <a:rPr lang="en-US" altLang="en-US"/>
              <a:t>Lower cost growth thru improvements in care</a:t>
            </a:r>
          </a:p>
          <a:p>
            <a:pPr marL="514350" indent="-514350"/>
            <a:endParaRPr lang="en-US" altLang="en-US"/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914400" y="6324600"/>
            <a:ext cx="6694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          Donald M. Berwick :   N Engl J Med 2011; 365:1753-1756</a:t>
            </a:r>
          </a:p>
        </p:txBody>
      </p:sp>
      <p:pic>
        <p:nvPicPr>
          <p:cNvPr id="28677" name="Picture 5" descr="Triple aim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76400"/>
            <a:ext cx="26717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932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868362"/>
          </a:xfrm>
        </p:spPr>
        <p:txBody>
          <a:bodyPr/>
          <a:lstStyle/>
          <a:p>
            <a:r>
              <a:rPr lang="en-US" sz="3200" dirty="0" smtClean="0"/>
              <a:t>Transforming Healthcare: Questions for PHLs: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8534400" cy="41910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Is my State expanding Medicaid? If so, how?  If not, what transformation is happening?</a:t>
            </a:r>
          </a:p>
          <a:p>
            <a:endParaRPr lang="en-US" dirty="0"/>
          </a:p>
          <a:p>
            <a:r>
              <a:rPr lang="en-US" dirty="0" smtClean="0"/>
              <a:t>What healthcare quality improvement initiatives are occurring (and funded!) in my State? </a:t>
            </a:r>
          </a:p>
          <a:p>
            <a:endParaRPr lang="en-US" dirty="0"/>
          </a:p>
          <a:p>
            <a:r>
              <a:rPr lang="en-US" dirty="0" smtClean="0"/>
              <a:t>What opportunities are available to PH and PHLs? (e.g.,  Prevention &amp; Public Health fund, ACOs/CCOs)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9A9290-BEE8-40DA-BF98-3664F06E4EDD}" type="slidenum">
              <a:rPr lang="en-US" smtClean="0">
                <a:solidFill>
                  <a:srgbClr val="0039A6">
                    <a:tint val="75000"/>
                  </a:srgbClr>
                </a:solidFill>
              </a:rPr>
              <a:pPr/>
              <a:t>6</a:t>
            </a:fld>
            <a:endParaRPr lang="en-US">
              <a:solidFill>
                <a:srgbClr val="0039A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09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612"/>
            <a:ext cx="8229600" cy="666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gray">
          <a:xfrm>
            <a:off x="795087" y="1423403"/>
            <a:ext cx="55054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0000"/>
              <a:buFontTx/>
              <a:buNone/>
              <a:defRPr sz="2800">
                <a:solidFill>
                  <a:srgbClr val="003399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463550" indent="-238125" algn="l" rtl="0" eaLnBrk="0" fontAlgn="base" hangingPunct="0">
              <a:lnSpc>
                <a:spcPct val="106000"/>
              </a:lnSpc>
              <a:spcBef>
                <a:spcPts val="400"/>
              </a:spcBef>
              <a:spcAft>
                <a:spcPts val="400"/>
              </a:spcAft>
              <a:buClr>
                <a:srgbClr val="003399"/>
              </a:buClr>
              <a:buFont typeface="Wingdings" pitchFamily="2" charset="2"/>
              <a:buChar char="§"/>
              <a:defRPr sz="2400" b="1">
                <a:solidFill>
                  <a:srgbClr val="003399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marL="801688" indent="-225425" algn="l" rtl="0" eaLnBrk="0" fontAlgn="base" hangingPunct="0">
              <a:lnSpc>
                <a:spcPct val="106000"/>
              </a:lnSpc>
              <a:spcBef>
                <a:spcPts val="400"/>
              </a:spcBef>
              <a:spcAft>
                <a:spcPts val="400"/>
              </a:spcAft>
              <a:buClr>
                <a:srgbClr val="003399"/>
              </a:buClr>
              <a:buFont typeface="Arial" pitchFamily="34" charset="0"/>
              <a:buChar char="–"/>
              <a:defRPr sz="2200">
                <a:solidFill>
                  <a:srgbClr val="003399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marL="1139825" indent="-225425" algn="l" rtl="0" eaLnBrk="0" fontAlgn="base" hangingPunct="0">
              <a:lnSpc>
                <a:spcPct val="106000"/>
              </a:lnSpc>
              <a:spcBef>
                <a:spcPts val="400"/>
              </a:spcBef>
              <a:spcAft>
                <a:spcPts val="400"/>
              </a:spcAft>
              <a:buClr>
                <a:srgbClr val="003399"/>
              </a:buClr>
              <a:buFont typeface="Arial" pitchFamily="34" charset="0"/>
              <a:buChar char="•"/>
              <a:defRPr sz="2200" baseline="0">
                <a:solidFill>
                  <a:srgbClr val="003399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marL="1722438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179638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36838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094038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551238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New Center for Medicare and Medicaid Innovation (CMMI)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chemeClr val="bg2">
                  <a:lumMod val="50000"/>
                </a:schemeClr>
              </a:buClr>
            </a:pPr>
            <a:r>
              <a:rPr lang="en-US" sz="2000" b="0" dirty="0" smtClean="0">
                <a:solidFill>
                  <a:schemeClr val="accent4">
                    <a:lumMod val="50000"/>
                  </a:schemeClr>
                </a:solidFill>
              </a:rPr>
              <a:t> Testing </a:t>
            </a:r>
            <a:r>
              <a:rPr lang="en-US" sz="2000" b="0" dirty="0">
                <a:solidFill>
                  <a:schemeClr val="accent4">
                    <a:lumMod val="50000"/>
                  </a:schemeClr>
                </a:solidFill>
              </a:rPr>
              <a:t>new models: </a:t>
            </a:r>
            <a:endParaRPr lang="en-US" sz="2000" b="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1800" b="0" dirty="0" smtClean="0">
                <a:solidFill>
                  <a:schemeClr val="accent4">
                    <a:lumMod val="50000"/>
                  </a:schemeClr>
                </a:solidFill>
              </a:rPr>
              <a:t>Accountable </a:t>
            </a: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</a:rPr>
              <a:t>Care Organizations (ACOs</a:t>
            </a:r>
            <a:r>
              <a:rPr lang="en-US" sz="1800" b="0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1800" b="0" dirty="0" smtClean="0">
                <a:solidFill>
                  <a:schemeClr val="accent4">
                    <a:lumMod val="50000"/>
                  </a:schemeClr>
                </a:solidFill>
              </a:rPr>
              <a:t>Patient-centered </a:t>
            </a: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</a:rPr>
              <a:t>medical </a:t>
            </a:r>
            <a:r>
              <a:rPr lang="en-US" sz="1800" b="0" dirty="0" smtClean="0">
                <a:solidFill>
                  <a:schemeClr val="accent4">
                    <a:lumMod val="50000"/>
                  </a:schemeClr>
                </a:solidFill>
              </a:rPr>
              <a:t>homes</a:t>
            </a:r>
          </a:p>
          <a:p>
            <a:pPr lvl="2">
              <a:lnSpc>
                <a:spcPct val="100000"/>
              </a:lnSpc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1800" b="0" dirty="0" smtClean="0">
                <a:solidFill>
                  <a:schemeClr val="accent4">
                    <a:lumMod val="50000"/>
                  </a:schemeClr>
                </a:solidFill>
              </a:rPr>
              <a:t>Bundled </a:t>
            </a:r>
            <a:r>
              <a:rPr lang="en-US" sz="1800" b="0" dirty="0">
                <a:solidFill>
                  <a:schemeClr val="accent4">
                    <a:lumMod val="50000"/>
                  </a:schemeClr>
                </a:solidFill>
              </a:rPr>
              <a:t>payments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National Strategy for Quality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>
                <a:schemeClr val="bg2">
                  <a:lumMod val="50000"/>
                </a:schemeClr>
              </a:buClr>
            </a:pPr>
            <a:r>
              <a:rPr lang="en-US" sz="2000" b="0" dirty="0" smtClean="0">
                <a:solidFill>
                  <a:schemeClr val="accent4">
                    <a:lumMod val="50000"/>
                  </a:schemeClr>
                </a:solidFill>
              </a:rPr>
              <a:t> Partnership </a:t>
            </a:r>
            <a:r>
              <a:rPr lang="en-US" sz="2000" b="0" dirty="0">
                <a:solidFill>
                  <a:schemeClr val="accent4">
                    <a:lumMod val="50000"/>
                  </a:schemeClr>
                </a:solidFill>
              </a:rPr>
              <a:t>for Patients – prevent healthcare associated harms; support better care transitions</a:t>
            </a:r>
          </a:p>
        </p:txBody>
      </p:sp>
      <p:sp>
        <p:nvSpPr>
          <p:cNvPr id="7" name="Title 9"/>
          <p:cNvSpPr txBox="1">
            <a:spLocks/>
          </p:cNvSpPr>
          <p:nvPr/>
        </p:nvSpPr>
        <p:spPr>
          <a:xfrm>
            <a:off x="381000" y="501650"/>
            <a:ext cx="8382000" cy="64135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The Affordable Care Act &amp; Quality Improvement</a:t>
            </a:r>
            <a:endParaRPr lang="en-US" sz="2800" dirty="0"/>
          </a:p>
          <a:p>
            <a:pPr algn="ctr"/>
            <a:r>
              <a:rPr lang="en-US" sz="2800" dirty="0" smtClean="0"/>
              <a:t/>
            </a:r>
            <a:br>
              <a:rPr lang="en-US" sz="2800" dirty="0" smtClean="0"/>
            </a:br>
            <a:endParaRPr lang="en-US" dirty="0"/>
          </a:p>
        </p:txBody>
      </p:sp>
      <p:pic>
        <p:nvPicPr>
          <p:cNvPr id="8" name="Picture 2" descr="http://www.healthcare.gov/center/images/partnerforpatwidget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14" y="3449274"/>
            <a:ext cx="1981200" cy="28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http://www.dehitrec.org/SiteAssets/Pages/Patient-Resources/Million%20Hearts%20-%20horizont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54" y="2467705"/>
            <a:ext cx="139446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9" descr="http://www.faithandhealthconnection.org/new/wp-content/uploads/National-Prevention-Strateg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37416"/>
            <a:ext cx="1417043" cy="139672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9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3719224"/>
              </p:ext>
            </p:extLst>
          </p:nvPr>
        </p:nvGraphicFramePr>
        <p:xfrm>
          <a:off x="466078" y="1171852"/>
          <a:ext cx="8229600" cy="449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gray">
          <a:xfrm>
            <a:off x="457200" y="1493837"/>
            <a:ext cx="8229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106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80000"/>
              <a:buFontTx/>
              <a:buNone/>
              <a:defRPr sz="2800">
                <a:solidFill>
                  <a:srgbClr val="003399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marL="463550" indent="-238125" algn="l" rtl="0" eaLnBrk="0" fontAlgn="base" hangingPunct="0">
              <a:lnSpc>
                <a:spcPct val="106000"/>
              </a:lnSpc>
              <a:spcBef>
                <a:spcPts val="400"/>
              </a:spcBef>
              <a:spcAft>
                <a:spcPts val="400"/>
              </a:spcAft>
              <a:buClr>
                <a:srgbClr val="003399"/>
              </a:buClr>
              <a:buFont typeface="Wingdings" pitchFamily="2" charset="2"/>
              <a:buChar char="§"/>
              <a:defRPr sz="2400" b="1">
                <a:solidFill>
                  <a:srgbClr val="003399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marL="801688" indent="-225425" algn="l" rtl="0" eaLnBrk="0" fontAlgn="base" hangingPunct="0">
              <a:lnSpc>
                <a:spcPct val="106000"/>
              </a:lnSpc>
              <a:spcBef>
                <a:spcPts val="400"/>
              </a:spcBef>
              <a:spcAft>
                <a:spcPts val="400"/>
              </a:spcAft>
              <a:buClr>
                <a:srgbClr val="003399"/>
              </a:buClr>
              <a:buFont typeface="Arial" pitchFamily="34" charset="0"/>
              <a:buChar char="–"/>
              <a:defRPr sz="2200">
                <a:solidFill>
                  <a:srgbClr val="003399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marL="1139825" indent="-225425" algn="l" rtl="0" eaLnBrk="0" fontAlgn="base" hangingPunct="0">
              <a:lnSpc>
                <a:spcPct val="106000"/>
              </a:lnSpc>
              <a:spcBef>
                <a:spcPts val="400"/>
              </a:spcBef>
              <a:spcAft>
                <a:spcPts val="400"/>
              </a:spcAft>
              <a:buClr>
                <a:srgbClr val="003399"/>
              </a:buClr>
              <a:buFont typeface="Arial" pitchFamily="34" charset="0"/>
              <a:buChar char="•"/>
              <a:defRPr sz="2200" baseline="0">
                <a:solidFill>
                  <a:srgbClr val="003399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marL="1722438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8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179638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36838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094038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551238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28650" lvl="1" indent="-4000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200" b="0" dirty="0">
                <a:solidFill>
                  <a:schemeClr val="bg2"/>
                </a:solidFill>
                <a:ea typeface="+mn-ea"/>
              </a:rPr>
              <a:t>Requires new plans and Medicaid “expansion” plans to cover proved clinical preventive services without cost sharing; encourages traditional Medicaid to do so; and requires that to the extent Medicare covers such services, it does so without cost-sharing </a:t>
            </a:r>
          </a:p>
          <a:p>
            <a:pPr marL="635000" lvl="1" indent="-4095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200" b="0" dirty="0">
                <a:solidFill>
                  <a:schemeClr val="bg2"/>
                </a:solidFill>
                <a:ea typeface="+mn-ea"/>
              </a:rPr>
              <a:t>Authorizes the first-ever National Prevention Strategy</a:t>
            </a:r>
          </a:p>
          <a:p>
            <a:pPr marL="628650" lvl="1" indent="-4000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200" b="0" dirty="0">
                <a:solidFill>
                  <a:schemeClr val="bg2"/>
                </a:solidFill>
                <a:ea typeface="+mn-ea"/>
              </a:rPr>
              <a:t>Appropriates funding for the Prevention and Public Health Fund </a:t>
            </a:r>
          </a:p>
          <a:p>
            <a:pPr marL="635000" lvl="1" indent="-4095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2200" b="0" dirty="0">
                <a:solidFill>
                  <a:schemeClr val="bg2"/>
                </a:solidFill>
                <a:ea typeface="+mn-ea"/>
              </a:rPr>
              <a:t>Rebuilds the Primary Care Workforce: Expands National Health Service Corps for providers in underserved areas; incentives to expand the number of primary care MDs, nurse practitioners, and PAs; scholarships and loan repayments for those working underserved areas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1800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34400" y="0"/>
            <a:ext cx="609600" cy="365125"/>
          </a:xfrm>
          <a:prstGeom prst="rect">
            <a:avLst/>
          </a:prstGeom>
        </p:spPr>
        <p:txBody>
          <a:bodyPr/>
          <a:lstStyle/>
          <a:p>
            <a:fld id="{529A9290-BEE8-40DA-BF98-3664F06E4EDD}" type="slidenum">
              <a:rPr lang="en-US" smtClean="0"/>
              <a:t>9</a:t>
            </a:fld>
            <a:endParaRPr lang="en-US"/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457200" y="349250"/>
            <a:ext cx="8382000" cy="946150"/>
          </a:xfrm>
        </p:spPr>
        <p:txBody>
          <a:bodyPr anchor="t"/>
          <a:lstStyle/>
          <a:p>
            <a:pPr algn="ctr"/>
            <a:r>
              <a:rPr lang="en-US" sz="2800" dirty="0" smtClean="0"/>
              <a:t>The Affordable Care Act:  Prevention</a:t>
            </a:r>
            <a:br>
              <a:rPr lang="en-US" sz="2800" dirty="0" smtClean="0"/>
            </a:br>
            <a:r>
              <a:rPr lang="en-US" sz="2800" dirty="0" smtClean="0"/>
              <a:t>and Public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C_OD_PPT_light([1]">
  <a:themeElements>
    <a:clrScheme name="CDC Light Branding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007D57"/>
      </a:accent2>
      <a:accent3>
        <a:srgbClr val="9A3B26"/>
      </a:accent3>
      <a:accent4>
        <a:srgbClr val="7F7F7F"/>
      </a:accent4>
      <a:accent5>
        <a:srgbClr val="4983F2"/>
      </a:accent5>
      <a:accent6>
        <a:srgbClr val="AFCAFF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DC_OD_PPT_light([1]">
  <a:themeElements>
    <a:clrScheme name="CDC Light Branding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007D57"/>
      </a:accent2>
      <a:accent3>
        <a:srgbClr val="9A3B26"/>
      </a:accent3>
      <a:accent4>
        <a:srgbClr val="7F7F7F"/>
      </a:accent4>
      <a:accent5>
        <a:srgbClr val="4983F2"/>
      </a:accent5>
      <a:accent6>
        <a:srgbClr val="AFCAFF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DC_OD_PPT_light([1]">
  <a:themeElements>
    <a:clrScheme name="CDC Light Branding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007D57"/>
      </a:accent2>
      <a:accent3>
        <a:srgbClr val="9A3B26"/>
      </a:accent3>
      <a:accent4>
        <a:srgbClr val="7F7F7F"/>
      </a:accent4>
      <a:accent5>
        <a:srgbClr val="4983F2"/>
      </a:accent5>
      <a:accent6>
        <a:srgbClr val="AFCAFF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DC_OD_PPT_light([1]">
  <a:themeElements>
    <a:clrScheme name="CDC Light Branding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007D57"/>
      </a:accent2>
      <a:accent3>
        <a:srgbClr val="9A3B26"/>
      </a:accent3>
      <a:accent4>
        <a:srgbClr val="7F7F7F"/>
      </a:accent4>
      <a:accent5>
        <a:srgbClr val="4983F2"/>
      </a:accent5>
      <a:accent6>
        <a:srgbClr val="AFCAFF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DC_OD_PPT_dark(">
  <a:themeElements>
    <a:clrScheme name="CDC OD Dark PPT Colors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US_Consulting_Report_Template_R1.5V_0310">
  <a:themeElements>
    <a:clrScheme name="">
      <a:dk1>
        <a:srgbClr val="000000"/>
      </a:dk1>
      <a:lt1>
        <a:srgbClr val="FFFFFF"/>
      </a:lt1>
      <a:dk2>
        <a:srgbClr val="4066B2"/>
      </a:dk2>
      <a:lt2>
        <a:srgbClr val="009999"/>
      </a:lt2>
      <a:accent1>
        <a:srgbClr val="003399"/>
      </a:accent1>
      <a:accent2>
        <a:srgbClr val="8099CC"/>
      </a:accent2>
      <a:accent3>
        <a:srgbClr val="FFFFFF"/>
      </a:accent3>
      <a:accent4>
        <a:srgbClr val="000000"/>
      </a:accent4>
      <a:accent5>
        <a:srgbClr val="AAADCA"/>
      </a:accent5>
      <a:accent6>
        <a:srgbClr val="738AB9"/>
      </a:accent6>
      <a:hlink>
        <a:srgbClr val="80CCCC"/>
      </a:hlink>
      <a:folHlink>
        <a:srgbClr val="4066B2"/>
      </a:folHlink>
    </a:clrScheme>
    <a:fontScheme name="US Consulting Report Template_R1.5_0325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tx2"/>
        </a:solidFill>
        <a:ln w="12700" cap="rnd" algn="ctr">
          <a:noFill/>
          <a:miter lim="800000"/>
          <a:headEnd/>
          <a:tailEnd/>
        </a:ln>
      </a:spPr>
      <a:bodyPr lIns="182880" anchor="ctr" anchorCtr="1"/>
      <a:lstStyle>
        <a:defPPr algn="ctr" eaLnBrk="0" hangingPunct="0">
          <a:lnSpc>
            <a:spcPct val="106000"/>
          </a:lnSpc>
          <a:defRPr b="1">
            <a:solidFill>
              <a:schemeClr val="bg1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3152" tIns="73152" rIns="73152" bIns="73152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6000"/>
          </a:lnSpc>
          <a:spcBef>
            <a:spcPct val="50000"/>
          </a:spcBef>
          <a:spcAft>
            <a:spcPct val="0"/>
          </a:spcAft>
          <a:buClrTx/>
          <a:buSzPct val="100000"/>
          <a:buFont typeface="Wingdings 2" pitchFamily="18" charset="2"/>
          <a:buNone/>
          <a:tabLst/>
          <a:defRPr kumimoji="0" lang="en-US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/>
      <a:bodyPr/>
      <a:lstStyle>
        <a:defPPr marL="169863" indent="-168275" algn="l" rtl="0" fontAlgn="base">
          <a:lnSpc>
            <a:spcPct val="106000"/>
          </a:lnSpc>
          <a:spcBef>
            <a:spcPct val="80000"/>
          </a:spcBef>
          <a:spcAft>
            <a:spcPct val="0"/>
          </a:spcAft>
          <a:buClr>
            <a:srgbClr val="000000"/>
          </a:buClr>
          <a:buFont typeface="Wingdings 2" pitchFamily="18" charset="2"/>
          <a:buChar char="¡"/>
          <a:defRPr sz="1100" kern="1200" dirty="0">
            <a:solidFill>
              <a:srgbClr val="000000"/>
            </a:solidFill>
            <a:latin typeface="Arial"/>
            <a:ea typeface="+mn-ea"/>
            <a:cs typeface="Arial" charset="0"/>
          </a:defRPr>
        </a:defPPr>
      </a:lstStyle>
    </a:txDef>
  </a:objectDefaults>
  <a:extraClrSchemeLst>
    <a:extraClrScheme>
      <a:clrScheme name="US Consulting Report Template_R1.5_0325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 Consulting Report Template_R1.5_03250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8">
        <a:dk1>
          <a:srgbClr val="000000"/>
        </a:dk1>
        <a:lt1>
          <a:srgbClr val="FFFFFF"/>
        </a:lt1>
        <a:dk2>
          <a:srgbClr val="B2CADB"/>
        </a:dk2>
        <a:lt2>
          <a:srgbClr val="1D3A6A"/>
        </a:lt2>
        <a:accent1>
          <a:srgbClr val="DED3B6"/>
        </a:accent1>
        <a:accent2>
          <a:srgbClr val="EAB58E"/>
        </a:accent2>
        <a:accent3>
          <a:srgbClr val="FFFFFF"/>
        </a:accent3>
        <a:accent4>
          <a:srgbClr val="000000"/>
        </a:accent4>
        <a:accent5>
          <a:srgbClr val="ECE6D7"/>
        </a:accent5>
        <a:accent6>
          <a:srgbClr val="D4A480"/>
        </a:accent6>
        <a:hlink>
          <a:srgbClr val="F5DDCB"/>
        </a:hlink>
        <a:folHlink>
          <a:srgbClr val="FEF2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9">
        <a:dk1>
          <a:srgbClr val="000000"/>
        </a:dk1>
        <a:lt1>
          <a:srgbClr val="FFFFFF"/>
        </a:lt1>
        <a:dk2>
          <a:srgbClr val="FEF2D2"/>
        </a:dk2>
        <a:lt2>
          <a:srgbClr val="1D3A6A"/>
        </a:lt2>
        <a:accent1>
          <a:srgbClr val="B2CADB"/>
        </a:accent1>
        <a:accent2>
          <a:srgbClr val="DED3B6"/>
        </a:accent2>
        <a:accent3>
          <a:srgbClr val="FFFFFF"/>
        </a:accent3>
        <a:accent4>
          <a:srgbClr val="000000"/>
        </a:accent4>
        <a:accent5>
          <a:srgbClr val="D5E1EA"/>
        </a:accent5>
        <a:accent6>
          <a:srgbClr val="C9BFA5"/>
        </a:accent6>
        <a:hlink>
          <a:srgbClr val="EAB58E"/>
        </a:hlink>
        <a:folHlink>
          <a:srgbClr val="F5DD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0">
        <a:dk1>
          <a:srgbClr val="000000"/>
        </a:dk1>
        <a:lt1>
          <a:srgbClr val="FFFFFF"/>
        </a:lt1>
        <a:dk2>
          <a:srgbClr val="F1EDE1"/>
        </a:dk2>
        <a:lt2>
          <a:srgbClr val="091D5D"/>
        </a:lt2>
        <a:accent1>
          <a:srgbClr val="9DA5BE"/>
        </a:accent1>
        <a:accent2>
          <a:srgbClr val="85C2FE"/>
        </a:accent2>
        <a:accent3>
          <a:srgbClr val="FFFFFF"/>
        </a:accent3>
        <a:accent4>
          <a:srgbClr val="000000"/>
        </a:accent4>
        <a:accent5>
          <a:srgbClr val="CCCFDB"/>
        </a:accent5>
        <a:accent6>
          <a:srgbClr val="78B0E6"/>
        </a:accent6>
        <a:hlink>
          <a:srgbClr val="ADD6FF"/>
        </a:hlink>
        <a:folHlink>
          <a:srgbClr val="D6E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1">
        <a:dk1>
          <a:srgbClr val="AFAFAF"/>
        </a:dk1>
        <a:lt1>
          <a:srgbClr val="FFFFFF"/>
        </a:lt1>
        <a:dk2>
          <a:srgbClr val="F1EDE1"/>
        </a:dk2>
        <a:lt2>
          <a:srgbClr val="091D5D"/>
        </a:lt2>
        <a:accent1>
          <a:srgbClr val="85C2FE"/>
        </a:accent1>
        <a:accent2>
          <a:srgbClr val="ADD6FF"/>
        </a:accent2>
        <a:accent3>
          <a:srgbClr val="FFFFFF"/>
        </a:accent3>
        <a:accent4>
          <a:srgbClr val="959595"/>
        </a:accent4>
        <a:accent5>
          <a:srgbClr val="C2DDFE"/>
        </a:accent5>
        <a:accent6>
          <a:srgbClr val="9CC2E7"/>
        </a:accent6>
        <a:hlink>
          <a:srgbClr val="C6C1D6"/>
        </a:hlink>
        <a:folHlink>
          <a:srgbClr val="F1EDE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2">
        <a:dk1>
          <a:srgbClr val="000000"/>
        </a:dk1>
        <a:lt1>
          <a:srgbClr val="FFFFFF"/>
        </a:lt1>
        <a:dk2>
          <a:srgbClr val="F1EDE1"/>
        </a:dk2>
        <a:lt2>
          <a:srgbClr val="091D5D"/>
        </a:lt2>
        <a:accent1>
          <a:srgbClr val="85C2FE"/>
        </a:accent1>
        <a:accent2>
          <a:srgbClr val="ADD6FF"/>
        </a:accent2>
        <a:accent3>
          <a:srgbClr val="FFFFFF"/>
        </a:accent3>
        <a:accent4>
          <a:srgbClr val="000000"/>
        </a:accent4>
        <a:accent5>
          <a:srgbClr val="C2DDFE"/>
        </a:accent5>
        <a:accent6>
          <a:srgbClr val="9CC2E7"/>
        </a:accent6>
        <a:hlink>
          <a:srgbClr val="C6C1D6"/>
        </a:hlink>
        <a:folHlink>
          <a:srgbClr val="F1EDE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3">
        <a:dk1>
          <a:srgbClr val="000000"/>
        </a:dk1>
        <a:lt1>
          <a:srgbClr val="FFFFFF"/>
        </a:lt1>
        <a:dk2>
          <a:srgbClr val="F1EDE1"/>
        </a:dk2>
        <a:lt2>
          <a:srgbClr val="091D5D"/>
        </a:lt2>
        <a:accent1>
          <a:srgbClr val="85C2FE"/>
        </a:accent1>
        <a:accent2>
          <a:srgbClr val="ADD6FF"/>
        </a:accent2>
        <a:accent3>
          <a:srgbClr val="FFFFFF"/>
        </a:accent3>
        <a:accent4>
          <a:srgbClr val="000000"/>
        </a:accent4>
        <a:accent5>
          <a:srgbClr val="C2DDFE"/>
        </a:accent5>
        <a:accent6>
          <a:srgbClr val="9CC2E7"/>
        </a:accent6>
        <a:hlink>
          <a:srgbClr val="C6C1D6"/>
        </a:hlink>
        <a:folHlink>
          <a:srgbClr val="D6E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4">
        <a:dk1>
          <a:srgbClr val="000000"/>
        </a:dk1>
        <a:lt1>
          <a:srgbClr val="FFFFFF"/>
        </a:lt1>
        <a:dk2>
          <a:srgbClr val="CCD6EB"/>
        </a:dk2>
        <a:lt2>
          <a:srgbClr val="000066"/>
        </a:lt2>
        <a:accent1>
          <a:srgbClr val="40B3B3"/>
        </a:accent1>
        <a:accent2>
          <a:srgbClr val="B2C1E0"/>
        </a:accent2>
        <a:accent3>
          <a:srgbClr val="FFFFFF"/>
        </a:accent3>
        <a:accent4>
          <a:srgbClr val="000000"/>
        </a:accent4>
        <a:accent5>
          <a:srgbClr val="AFD6D6"/>
        </a:accent5>
        <a:accent6>
          <a:srgbClr val="A1AFCB"/>
        </a:accent6>
        <a:hlink>
          <a:srgbClr val="66C2C2"/>
        </a:hlink>
        <a:folHlink>
          <a:srgbClr val="8CA3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5">
        <a:dk1>
          <a:srgbClr val="000000"/>
        </a:dk1>
        <a:lt1>
          <a:srgbClr val="FFFFFF"/>
        </a:lt1>
        <a:dk2>
          <a:srgbClr val="4066B2"/>
        </a:dk2>
        <a:lt2>
          <a:srgbClr val="000066"/>
        </a:lt2>
        <a:accent1>
          <a:srgbClr val="003399"/>
        </a:accent1>
        <a:accent2>
          <a:srgbClr val="80CCCC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73B9B9"/>
        </a:accent6>
        <a:hlink>
          <a:srgbClr val="8099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 Consulting Report Template_R1.5_032508 16">
        <a:dk1>
          <a:srgbClr val="000000"/>
        </a:dk1>
        <a:lt1>
          <a:srgbClr val="FFFFFF"/>
        </a:lt1>
        <a:dk2>
          <a:srgbClr val="4066B2"/>
        </a:dk2>
        <a:lt2>
          <a:srgbClr val="000066"/>
        </a:lt2>
        <a:accent1>
          <a:srgbClr val="003399"/>
        </a:accent1>
        <a:accent2>
          <a:srgbClr val="8099CC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738AB9"/>
        </a:accent6>
        <a:hlink>
          <a:srgbClr val="80CCCC"/>
        </a:hlink>
        <a:folHlink>
          <a:srgbClr val="4066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0D515997CB0546990B9821911254AF" ma:contentTypeVersion="25" ma:contentTypeDescription="Create a new document." ma:contentTypeScope="" ma:versionID="7eb8ef94f857e49f708fedbde209fca8">
  <xsd:schema xmlns:xsd="http://www.w3.org/2001/XMLSchema" xmlns:xs="http://www.w3.org/2001/XMLSchema" xmlns:p="http://schemas.microsoft.com/office/2006/metadata/properties" xmlns:ns1="http://schemas.microsoft.com/sharepoint/v3" xmlns:ns2="b8d4423e-d233-4bc9-97bc-d7574ce75186" targetNamespace="http://schemas.microsoft.com/office/2006/metadata/properties" ma:root="true" ma:fieldsID="dc9d42076f6c8e0d0ec43dbcf73cb2e6" ns1:_="" ns2:_="">
    <xsd:import namespace="http://schemas.microsoft.com/sharepoint/v3"/>
    <xsd:import namespace="b8d4423e-d233-4bc9-97bc-d7574ce7518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escription0"/>
                <xsd:element ref="ns2:Metadata1" minOccurs="0"/>
                <xsd:element ref="ns2:Metadata2" minOccurs="0"/>
                <xsd:element ref="ns2:Metadata3"/>
                <xsd:element ref="ns1:RatingCount" minOccurs="0"/>
                <xsd:element ref="ns2:Copyright" minOccurs="0"/>
                <xsd:element ref="ns2:Permissions" minOccurs="0"/>
                <xsd:element ref="ns1:LikesCount" minOccurs="0"/>
                <xsd:element ref="ns2:Featured" minOccurs="0"/>
                <xsd:element ref="ns2:Published_x0020_Year" minOccurs="0"/>
                <xsd:element ref="ns2:Published_x0020_Month" minOccurs="0"/>
                <xsd:element ref="ns2:End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3" nillable="true" ma:displayName="Scheduling End Date" ma:description="" ma:internalName="PublishingExpirationDate">
      <xsd:simpleType>
        <xsd:restriction base="dms:Unknown"/>
      </xsd:simpleType>
    </xsd:element>
    <xsd:element name="RatingCount" ma:index="11" nillable="true" ma:displayName="Number of Ratings" ma:decimals="0" ma:description="Number of ratings submitted" ma:internalName="RatingCount" ma:readOnly="false" ma:percentage="FALSE">
      <xsd:simpleType>
        <xsd:restriction base="dms:Number"/>
      </xsd:simpleType>
    </xsd:element>
    <xsd:element name="LikesCount" ma:index="14" nillable="true" ma:displayName="Number of Likes" ma:internalName="Likes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4423e-d233-4bc9-97bc-d7574ce75186" elementFormDefault="qualified">
    <xsd:import namespace="http://schemas.microsoft.com/office/2006/documentManagement/types"/>
    <xsd:import namespace="http://schemas.microsoft.com/office/infopath/2007/PartnerControls"/>
    <xsd:element name="Description0" ma:index="4" ma:displayName="Description" ma:description="Please enter a full description of your resource." ma:internalName="Description0" ma:readOnly="false">
      <xsd:simpleType>
        <xsd:restriction base="dms:Note"/>
      </xsd:simpleType>
    </xsd:element>
    <xsd:element name="Metadata1" ma:index="6" nillable="true" ma:displayName="Categories" ma:description="Select at least one category that relates to your resource.&lt;br&gt;&lt;br&gt;Adding a category aids in the search of your resource." ma:list="{61941f64-2feb-4028-a951-3b5c001de6c7}" ma:internalName="Metadata1" ma:readOnly="false" ma:showField="Title" ma:web="81f67e4c-6aed-4aaa-86d1-aa3898cd5d42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tadata2" ma:index="7" nillable="true" ma:displayName="Topics" ma:description="Select one or more topics which relate to your resource.&lt;br&gt;&lt;br&gt;Assigning a topic to a resource allows you to &lt;br&gt;further define your resource." ma:list="{e62908a1-1960-4f5e-843f-21c192ab3536}" ma:internalName="Metadata2" ma:readOnly="false" ma:showField="Title" ma:web="81f67e4c-6aed-4aaa-86d1-aa3898cd5d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tadata3" ma:index="8" ma:displayName="Geographical Location or Agency" ma:description="Select the agency or state where the resource is from." ma:list="{064f33b2-56c3-4a74-b5fe-4ad23400e58d}" ma:internalName="Metadata3" ma:readOnly="false" ma:showField="Title" ma:web="81f67e4c-6aed-4aaa-86d1-aa3898cd5d42">
      <xsd:simpleType>
        <xsd:restriction base="dms:Lookup"/>
      </xsd:simpleType>
    </xsd:element>
    <xsd:element name="Copyright" ma:index="12" nillable="true" ma:displayName="Copyright" ma:description="Please indicate the copyright status of the resource." ma:format="Dropdown" ma:internalName="Copyright" ma:readOnly="false">
      <xsd:simpleType>
        <xsd:restriction base="dms:Choice">
          <xsd:enumeration value="There is no copyright associated with the document."/>
          <xsd:enumeration value="The document has a copyright and I am the owner."/>
          <xsd:enumeration value="The document has a copyright and I am NOT the owner."/>
          <xsd:enumeration value="The document has a copyright and permission to share has been obtained."/>
        </xsd:restriction>
      </xsd:simpleType>
    </xsd:element>
    <xsd:element name="Permissions" ma:index="13" nillable="true" ma:displayName="Permissions" ma:description="Please indicate your preference regarding&lt;br&gt;who has permission to view the resource." ma:format="Dropdown" ma:internalName="Permissions" ma:readOnly="false">
      <xsd:simpleType>
        <xsd:restriction base="dms:Choice">
          <xsd:enumeration value="The document can be viewed by anyone."/>
          <xsd:enumeration value="The document can only be viewed by APHL members."/>
        </xsd:restriction>
      </xsd:simpleType>
    </xsd:element>
    <xsd:element name="Featured" ma:index="15" nillable="true" ma:displayName="Featured" ma:default="0" ma:internalName="Featured" ma:readOnly="false">
      <xsd:simpleType>
        <xsd:restriction base="dms:Boolean"/>
      </xsd:simpleType>
    </xsd:element>
    <xsd:element name="Published_x0020_Year" ma:index="16" nillable="true" ma:displayName="Published Year" ma:internalName="Published_x0020_Year" ma:readOnly="false">
      <xsd:simpleType>
        <xsd:restriction base="dms:Text">
          <xsd:maxLength value="255"/>
        </xsd:restriction>
      </xsd:simpleType>
    </xsd:element>
    <xsd:element name="Published_x0020_Month" ma:index="17" nillable="true" ma:displayName="Published Month" ma:default="Jan" ma:format="Dropdown" ma:internalName="Published_x0020_Month" ma:readOnly="false">
      <xsd:simpleType>
        <xsd:restriction base="dms:Choice">
          <xsd:enumeration value="Jan"/>
          <xsd:enumeration value="Feb"/>
          <xsd:enumeration value="Mar"/>
          <xsd:enumeration value="Apr"/>
          <xsd:enumeration value="May"/>
          <xsd:enumeration value="Jun"/>
          <xsd:enumeration value="Jul"/>
          <xsd:enumeration value="Aug"/>
          <xsd:enumeration value="Sep"/>
          <xsd:enumeration value="Oct"/>
          <xsd:enumeration value="Nov"/>
          <xsd:enumeration value="Dec"/>
        </xsd:restriction>
      </xsd:simpleType>
    </xsd:element>
    <xsd:element name="End_x0020_Date" ma:index="18" nillable="true" ma:displayName="End Date" ma:format="DateOnly" ma:internalName="End_x0020_Date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axOccurs="1" ma:index="5" ma:displayName="Keywords">
          <xsd:simpleType xmlns:xs="http://www.w3.org/2001/XMLSchema">
            <xsd:restriction base="xsd:string">
              <xsd:minLength value="1"/>
            </xsd:restriction>
          </xsd:simpleType>
        </xsd:element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LikesCount xmlns="http://schemas.microsoft.com/sharepoint/v3" xsi:nil="true"/>
    <Metadata2 xmlns="b8d4423e-d233-4bc9-97bc-d7574ce75186">
      <Value>11</Value>
    </Metadata2>
    <Metadata3 xmlns="b8d4423e-d233-4bc9-97bc-d7574ce75186">45</Metadata3>
    <Metadata1 xmlns="b8d4423e-d233-4bc9-97bc-d7574ce75186">
      <Value>10</Value>
    </Metadata1>
    <Description0 xmlns="b8d4423e-d233-4bc9-97bc-d7574ce75186">Powerpoint discussing healthcare transformation, PHLs opportunities and challenges and how it is playing out in Oregon in 2014.</Description0>
    <Copyright xmlns="b8d4423e-d233-4bc9-97bc-d7574ce75186" xsi:nil="true"/>
    <Permissions xmlns="b8d4423e-d233-4bc9-97bc-d7574ce75186">The document can only be viewed by APHL members.</Permissions>
    <Featured xmlns="b8d4423e-d233-4bc9-97bc-d7574ce75186">false</Featured>
    <Published_x0020_Year xmlns="b8d4423e-d233-4bc9-97bc-d7574ce75186" xsi:nil="true"/>
    <End_x0020_Date xmlns="b8d4423e-d233-4bc9-97bc-d7574ce75186" xsi:nil="true"/>
    <Published_x0020_Month xmlns="b8d4423e-d233-4bc9-97bc-d7574ce75186">Jan</Published_x0020_Month>
    <RatingCount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70E0EC527B554AB13806798E16CC3D" ma:contentTypeVersion="50" ma:contentTypeDescription="Create a new document." ma:contentTypeScope="" ma:versionID="9652002b3d3fef1c7d58a128ad095318">
  <xsd:schema xmlns:xsd="http://www.w3.org/2001/XMLSchema" xmlns:xs="http://www.w3.org/2001/XMLSchema" xmlns:p="http://schemas.microsoft.com/office/2006/metadata/properties" xmlns:ns1="http://schemas.microsoft.com/sharepoint/v3" xmlns:ns2="50f2c2bb-0164-486c-a94f-462cfe3e18e4" xmlns:ns3="18bd4c3f-a4f2-4e0b-a3e7-155bda212c1e" targetNamespace="http://schemas.microsoft.com/office/2006/metadata/properties" ma:root="true" ma:fieldsID="c245f9afc2b44e9d1faad81008d9108e" ns1:_="" ns2:_="" ns3:_="">
    <xsd:import namespace="http://schemas.microsoft.com/sharepoint/v3"/>
    <xsd:import namespace="50f2c2bb-0164-486c-a94f-462cfe3e18e4"/>
    <xsd:import namespace="18bd4c3f-a4f2-4e0b-a3e7-155bda212c1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escription0"/>
                <xsd:element ref="ns2:Metadata1" minOccurs="0"/>
                <xsd:element ref="ns2:Metadata2" minOccurs="0"/>
                <xsd:element ref="ns2:Metadata3"/>
                <xsd:element ref="ns1:RatingCount" minOccurs="0"/>
                <xsd:element ref="ns3:_dlc_DocId" minOccurs="0"/>
                <xsd:element ref="ns3:_dlc_DocIdUrl" minOccurs="0"/>
                <xsd:element ref="ns3:_dlc_DocIdPersistId" minOccurs="0"/>
                <xsd:element ref="ns2:Copyright" minOccurs="0"/>
                <xsd:element ref="ns2:Permissions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Featured" minOccurs="0"/>
                <xsd:element ref="ns2:Published_x0020_Year" minOccurs="0"/>
                <xsd:element ref="ns2:Published_x0020_Month" minOccurs="0"/>
                <xsd:element ref="ns2:End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" nillable="true" ma:displayName="Scheduling Start Date" ma:internalName="PublishingStartDate">
      <xsd:simpleType>
        <xsd:restriction base="dms:Unknown"/>
      </xsd:simpleType>
    </xsd:element>
    <xsd:element name="PublishingExpirationDate" ma:index="3" nillable="true" ma:displayName="Scheduling End Date" ma:internalName="PublishingExpirationDate">
      <xsd:simpleType>
        <xsd:restriction base="dms:Unknown"/>
      </xsd:simpleType>
    </xsd:element>
    <xsd:element name="RatingCount" ma:index="9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21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22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23" nillable="true" ma:displayName="Number of Likes" ma:internalName="LikesCount">
      <xsd:simpleType>
        <xsd:restriction base="dms:Unknown"/>
      </xsd:simpleType>
    </xsd:element>
    <xsd:element name="LikedBy" ma:index="24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2c2bb-0164-486c-a94f-462cfe3e18e4" elementFormDefault="qualified">
    <xsd:import namespace="http://schemas.microsoft.com/office/2006/documentManagement/types"/>
    <xsd:import namespace="http://schemas.microsoft.com/office/infopath/2007/PartnerControls"/>
    <xsd:element name="Description0" ma:index="4" ma:displayName="Description" ma:description="Please enter a full description of your resource." ma:internalName="Description0">
      <xsd:simpleType>
        <xsd:restriction base="dms:Note"/>
      </xsd:simpleType>
    </xsd:element>
    <xsd:element name="Metadata1" ma:index="5" nillable="true" ma:displayName="Categories" ma:description="Select at least one category that relates to your resource.&lt;br&gt;&lt;br&gt;Adding a category aids in the search of your resource." ma:list="{0374c4f2-e654-49ac-a18a-336fea91df26}" ma:internalName="Metadata1" ma:showField="Title" ma:web="020f1094-de47-4204-9234-97d7dea42b7a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tadata2" ma:index="6" nillable="true" ma:displayName="Topics" ma:description="Select one or more topics which relate to your resource.&lt;br&gt;&lt;br&gt;Assigning a topic to a resource allows you to &lt;br&gt;further define your resource." ma:list="{73bc9c00-e104-4369-be82-dad136c635d4}" ma:internalName="Metadata2" ma:showField="Title" ma:web="020f1094-de47-4204-9234-97d7dea42b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tadata3" ma:index="7" ma:displayName="Geographical Location or Agency" ma:description="Select the agency or state where the resource is from." ma:list="{d9c0a659-4262-4020-8b9d-15b01283bc19}" ma:internalName="Metadata3" ma:showField="Title" ma:web="020f1094-de47-4204-9234-97d7dea42b7a">
      <xsd:simpleType>
        <xsd:restriction base="dms:Lookup"/>
      </xsd:simpleType>
    </xsd:element>
    <xsd:element name="Copyright" ma:index="19" nillable="true" ma:displayName="Copyright" ma:description="Please indicate the copyright status of the resource." ma:format="Dropdown" ma:internalName="Copyright">
      <xsd:simpleType>
        <xsd:restriction base="dms:Choice">
          <xsd:enumeration value="There is no copyright associated with the document."/>
          <xsd:enumeration value="The document has a copyright and I am the owner."/>
          <xsd:enumeration value="The document has a copyright and I am NOT the owner."/>
          <xsd:enumeration value="The document has a copyright and permission to share has been obtained."/>
        </xsd:restriction>
      </xsd:simpleType>
    </xsd:element>
    <xsd:element name="Permissions" ma:index="20" nillable="true" ma:displayName="Permissions" ma:description="Please indicate your preference regarding&lt;br&gt;who has permission to view the resource." ma:format="Dropdown" ma:internalName="Permissions">
      <xsd:simpleType>
        <xsd:restriction base="dms:Choice">
          <xsd:enumeration value="The document can be viewed by anyone."/>
          <xsd:enumeration value="The document can only be viewed by APHL members."/>
        </xsd:restriction>
      </xsd:simpleType>
    </xsd:element>
    <xsd:element name="Featured" ma:index="25" nillable="true" ma:displayName="Featured" ma:default="0" ma:internalName="Featured">
      <xsd:simpleType>
        <xsd:restriction base="dms:Boolean"/>
      </xsd:simpleType>
    </xsd:element>
    <xsd:element name="Published_x0020_Year" ma:index="26" nillable="true" ma:displayName="Published Year" ma:internalName="Published_x0020_Year">
      <xsd:simpleType>
        <xsd:restriction base="dms:Text">
          <xsd:maxLength value="255"/>
        </xsd:restriction>
      </xsd:simpleType>
    </xsd:element>
    <xsd:element name="Published_x0020_Month" ma:index="27" nillable="true" ma:displayName="Published Month" ma:default="Jan" ma:format="Dropdown" ma:internalName="Published_x0020_Month">
      <xsd:simpleType>
        <xsd:restriction base="dms:Choice">
          <xsd:enumeration value="Jan"/>
          <xsd:enumeration value="Feb"/>
          <xsd:enumeration value="Mar"/>
          <xsd:enumeration value="Apr"/>
          <xsd:enumeration value="May"/>
          <xsd:enumeration value="Jun"/>
          <xsd:enumeration value="Jul"/>
          <xsd:enumeration value="Aug"/>
          <xsd:enumeration value="Sep"/>
          <xsd:enumeration value="Oct"/>
          <xsd:enumeration value="Nov"/>
          <xsd:enumeration value="Dec"/>
        </xsd:restriction>
      </xsd:simpleType>
    </xsd:element>
    <xsd:element name="End_x0020_Date" ma:index="28" nillable="true" ma:displayName="End Date" ma:format="DateOnly" ma:internalName="End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d4c3f-a4f2-4e0b-a3e7-155bda212c1e" elementFormDefault="qualified">
    <xsd:import namespace="http://schemas.microsoft.com/office/2006/documentManagement/types"/>
    <xsd:import namespace="http://schemas.microsoft.com/office/infopath/2007/PartnerControls"/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axOccurs="1" ma:index="8" ma:displayName="Keywords">
          <xsd:simpleType xmlns:xs="http://www.w3.org/2001/XMLSchema">
            <xsd:restriction base="xsd:string">
              <xsd:minLength value="1"/>
            </xsd:restriction>
          </xsd:simpleType>
        </xsd:element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012ABF-4861-4204-99C2-32639B6BA4C4}"/>
</file>

<file path=customXml/itemProps2.xml><?xml version="1.0" encoding="utf-8"?>
<ds:datastoreItem xmlns:ds="http://schemas.openxmlformats.org/officeDocument/2006/customXml" ds:itemID="{68AF6482-4071-48E2-A161-2940134FEB3B}"/>
</file>

<file path=customXml/itemProps3.xml><?xml version="1.0" encoding="utf-8"?>
<ds:datastoreItem xmlns:ds="http://schemas.openxmlformats.org/officeDocument/2006/customXml" ds:itemID="{B96D29DE-0FDB-484F-851B-EE50B92DC1E1}"/>
</file>

<file path=customXml/itemProps4.xml><?xml version="1.0" encoding="utf-8"?>
<ds:datastoreItem xmlns:ds="http://schemas.openxmlformats.org/officeDocument/2006/customXml" ds:itemID="{4C7449EF-DFB3-4932-940D-F0CBDD7C9335}"/>
</file>

<file path=docProps/app.xml><?xml version="1.0" encoding="utf-8"?>
<Properties xmlns="http://schemas.openxmlformats.org/officeDocument/2006/extended-properties" xmlns:vt="http://schemas.openxmlformats.org/officeDocument/2006/docPropsVTypes">
  <Template>CDC_OD_PPT_light([1]</Template>
  <TotalTime>0</TotalTime>
  <Words>1284</Words>
  <Application>Microsoft Office PowerPoint</Application>
  <PresentationFormat>On-screen Show (4:3)</PresentationFormat>
  <Paragraphs>233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ＭＳ Ｐゴシック</vt:lpstr>
      <vt:lpstr>FrankRuehl</vt:lpstr>
      <vt:lpstr>Times New Roman</vt:lpstr>
      <vt:lpstr>Myriad Web Pro</vt:lpstr>
      <vt:lpstr>Courier New</vt:lpstr>
      <vt:lpstr>Calibri</vt:lpstr>
      <vt:lpstr>Wingdings</vt:lpstr>
      <vt:lpstr>Wingdings 2</vt:lpstr>
      <vt:lpstr>CDC_OD_PPT_light([1]</vt:lpstr>
      <vt:lpstr>1_CDC_OD_PPT_light([1]</vt:lpstr>
      <vt:lpstr>2_CDC_OD_PPT_light([1]</vt:lpstr>
      <vt:lpstr>3_CDC_OD_PPT_light([1]</vt:lpstr>
      <vt:lpstr>CDC_OD_PPT_dark(</vt:lpstr>
      <vt:lpstr>US_Consulting_Report_Template_R1.5V_0310</vt:lpstr>
      <vt:lpstr>Healthcare   Transformation: Who Will Be Alive &amp; Kicking? </vt:lpstr>
      <vt:lpstr>U.S. Health Spending:  The Perfect Storm</vt:lpstr>
      <vt:lpstr> </vt:lpstr>
      <vt:lpstr>PowerPoint Presentation</vt:lpstr>
      <vt:lpstr>Health Reform &amp; The Triple Aim</vt:lpstr>
      <vt:lpstr>Transforming Healthcare: Questions for PHLs:</vt:lpstr>
      <vt:lpstr>PowerPoint Presentation</vt:lpstr>
      <vt:lpstr>PowerPoint Presentation</vt:lpstr>
      <vt:lpstr>The Affordable Care Act:  Prevention and Public Health</vt:lpstr>
      <vt:lpstr>PowerPoint Presentation</vt:lpstr>
      <vt:lpstr>Overview of Heath System Transformation</vt:lpstr>
      <vt:lpstr>A Tale of Two Public Health Jurisdictions</vt:lpstr>
      <vt:lpstr>PowerPoint Presentation</vt:lpstr>
      <vt:lpstr>Looking for Opportunities</vt:lpstr>
      <vt:lpstr>Looking for Opportunities</vt:lpstr>
      <vt:lpstr>Looking for Opportunities</vt:lpstr>
      <vt:lpstr>PowerPoint Presentation</vt:lpstr>
      <vt:lpstr>PowerPoint Presentation</vt:lpstr>
      <vt:lpstr>PowerPoint Presentation</vt:lpstr>
      <vt:lpstr>PowerPoint Presentation</vt:lpstr>
      <vt:lpstr>How the New World Order Works</vt:lpstr>
      <vt:lpstr>PowerPoint Presentation</vt:lpstr>
      <vt:lpstr>Lane County: Smoking in Pregnancy</vt:lpstr>
      <vt:lpstr>Clinical Expectations</vt:lpstr>
      <vt:lpstr>Medicaid Savings</vt:lpstr>
      <vt:lpstr>Fiscal Data</vt:lpstr>
      <vt:lpstr>Tobacco Cessation Incentive Program</vt:lpstr>
      <vt:lpstr>Many Thanks to…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Healthcare Transformation and PHLs</dc:title>
  <dc:creator/>
  <cp:keywords>Healthcare, Transformation, PHLs, ACA, Public Health Laboratories, Oregon, OR</cp:keywords>
  <cp:lastModifiedBy/>
  <cp:revision>1</cp:revision>
  <dcterms:created xsi:type="dcterms:W3CDTF">2013-09-21T20:41:11Z</dcterms:created>
  <dcterms:modified xsi:type="dcterms:W3CDTF">2014-06-02T16:11:31Z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0x0101000B0D515997CB0546990B9821911254AF</vt:lpwstr>
  </property>
  <property fmtid="{D5CDD505-2E9C-101B-9397-08002B2CF9AE}" pid="3" name="_dlc_DocIdItemGuid">
    <vt:lpwstr>65395ab3-3c76-4450-903e-81bf1949c3a4</vt:lpwstr>
  </property>
  <property fmtid="{D5CDD505-2E9C-101B-9397-08002B2CF9AE}" pid="4" name="Page Title">
    <vt:lpwstr/>
  </property>
</Properties>
</file>