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wmv" ContentType="video/x-ms-wmv"/>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8" r:id="rId6"/>
  </p:sldMasterIdLst>
  <p:notesMasterIdLst>
    <p:notesMasterId r:id="rId53"/>
  </p:notesMasterIdLst>
  <p:sldIdLst>
    <p:sldId id="258" r:id="rId7"/>
    <p:sldId id="259" r:id="rId8"/>
    <p:sldId id="292" r:id="rId9"/>
    <p:sldId id="319" r:id="rId10"/>
    <p:sldId id="265" r:id="rId11"/>
    <p:sldId id="333" r:id="rId12"/>
    <p:sldId id="321" r:id="rId13"/>
    <p:sldId id="260" r:id="rId14"/>
    <p:sldId id="318" r:id="rId15"/>
    <p:sldId id="266" r:id="rId16"/>
    <p:sldId id="331" r:id="rId17"/>
    <p:sldId id="332" r:id="rId18"/>
    <p:sldId id="322" r:id="rId19"/>
    <p:sldId id="334" r:id="rId20"/>
    <p:sldId id="264" r:id="rId21"/>
    <p:sldId id="268" r:id="rId22"/>
    <p:sldId id="314" r:id="rId23"/>
    <p:sldId id="315" r:id="rId24"/>
    <p:sldId id="298" r:id="rId25"/>
    <p:sldId id="273" r:id="rId26"/>
    <p:sldId id="302" r:id="rId27"/>
    <p:sldId id="303" r:id="rId28"/>
    <p:sldId id="304" r:id="rId29"/>
    <p:sldId id="306" r:id="rId30"/>
    <p:sldId id="305" r:id="rId31"/>
    <p:sldId id="308" r:id="rId32"/>
    <p:sldId id="312" r:id="rId33"/>
    <p:sldId id="338" r:id="rId34"/>
    <p:sldId id="339" r:id="rId35"/>
    <p:sldId id="326" r:id="rId36"/>
    <p:sldId id="327" r:id="rId37"/>
    <p:sldId id="335" r:id="rId38"/>
    <p:sldId id="323" r:id="rId39"/>
    <p:sldId id="275" r:id="rId40"/>
    <p:sldId id="336" r:id="rId41"/>
    <p:sldId id="277" r:id="rId42"/>
    <p:sldId id="278" r:id="rId43"/>
    <p:sldId id="279" r:id="rId44"/>
    <p:sldId id="337" r:id="rId45"/>
    <p:sldId id="282" r:id="rId46"/>
    <p:sldId id="286" r:id="rId47"/>
    <p:sldId id="287" r:id="rId48"/>
    <p:sldId id="288" r:id="rId49"/>
    <p:sldId id="340" r:id="rId50"/>
    <p:sldId id="329" r:id="rId51"/>
    <p:sldId id="330"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F7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6167" autoAdjust="0"/>
  </p:normalViewPr>
  <p:slideViewPr>
    <p:cSldViewPr>
      <p:cViewPr>
        <p:scale>
          <a:sx n="88" d="100"/>
          <a:sy n="88" d="100"/>
        </p:scale>
        <p:origin x="-870" y="216"/>
      </p:cViewPr>
      <p:guideLst>
        <p:guide orient="horz" pos="2160"/>
        <p:guide pos="2880"/>
      </p:guideLst>
    </p:cSldViewPr>
  </p:slideViewPr>
  <p:notesTextViewPr>
    <p:cViewPr>
      <p:scale>
        <a:sx n="1" d="1"/>
        <a:sy n="1" d="1"/>
      </p:scale>
      <p:origin x="0" y="0"/>
    </p:cViewPr>
  </p:notesTextViewPr>
  <p:sorterViewPr>
    <p:cViewPr>
      <p:scale>
        <a:sx n="100" d="100"/>
        <a:sy n="100" d="100"/>
      </p:scale>
      <p:origin x="0" y="42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DFCD38-2BBF-4E8A-8D21-DBF75C92140E}" type="datetimeFigureOut">
              <a:rPr lang="en-US" smtClean="0"/>
              <a:pPr/>
              <a:t>9/26/2012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C8A1D5-ACC9-480A-80EE-1327658102A3}" type="slidenum">
              <a:rPr lang="en-US" smtClean="0"/>
              <a:pPr/>
              <a:t>‹#›</a:t>
            </a:fld>
            <a:endParaRPr lang="en-US"/>
          </a:p>
        </p:txBody>
      </p:sp>
    </p:spTree>
    <p:extLst>
      <p:ext uri="{BB962C8B-B14F-4D97-AF65-F5344CB8AC3E}">
        <p14:creationId xmlns="" xmlns:p14="http://schemas.microsoft.com/office/powerpoint/2010/main" val="69676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6FD2F-15F4-441F-A982-BE0382A24283}" type="slidenum">
              <a:rPr lang="en-US">
                <a:solidFill>
                  <a:srgbClr val="000000"/>
                </a:solidFill>
              </a:rPr>
              <a:pPr/>
              <a:t>1</a:t>
            </a:fld>
            <a:endParaRPr lang="en-US">
              <a:solidFill>
                <a:srgbClr val="000000"/>
              </a:solidFill>
            </a:endParaRP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a:t>
            </a:r>
            <a:r>
              <a:rPr lang="en-US" baseline="0" dirty="0" smtClean="0"/>
              <a:t> Laboratory System</a:t>
            </a:r>
          </a:p>
          <a:p>
            <a:r>
              <a:rPr lang="en-US" baseline="0" dirty="0" smtClean="0"/>
              <a:t>Federal Laboratories – CDC, EPA, FDA, USDA</a:t>
            </a:r>
          </a:p>
          <a:p>
            <a:r>
              <a:rPr lang="en-US" baseline="0" dirty="0" smtClean="0"/>
              <a:t>State Public Health Laboratories</a:t>
            </a:r>
          </a:p>
          <a:p>
            <a:r>
              <a:rPr lang="en-US" baseline="0" dirty="0" smtClean="0"/>
              <a:t>Local Public Health Laboratories</a:t>
            </a:r>
          </a:p>
          <a:p>
            <a:r>
              <a:rPr lang="en-US" baseline="0" dirty="0" smtClean="0"/>
              <a:t>Partnering with Independent, Hospital and Physician Office Laboratories</a:t>
            </a:r>
          </a:p>
          <a:p>
            <a:r>
              <a:rPr lang="en-US" dirty="0" smtClean="0"/>
              <a:t>A nation-wide laboratory</a:t>
            </a:r>
            <a:r>
              <a:rPr lang="en-US" baseline="0" dirty="0" smtClean="0"/>
              <a:t> system which provides </a:t>
            </a:r>
            <a:r>
              <a:rPr lang="en-US" dirty="0" smtClean="0"/>
              <a:t>the communication, coordination and testing capacity required to effectively detect and report outbreaks and exposures is crucial to the future health and safety of our communities.</a:t>
            </a:r>
          </a:p>
          <a:p>
            <a:endParaRPr lang="en-US" dirty="0" smtClean="0"/>
          </a:p>
          <a:p>
            <a:r>
              <a:rPr lang="en-US" dirty="0" smtClean="0"/>
              <a:t>We are</a:t>
            </a:r>
            <a:r>
              <a:rPr lang="en-US" baseline="0" dirty="0" smtClean="0"/>
              <a:t> going to describe working in the federal, state and local public health laboratories.</a:t>
            </a:r>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a:t>
            </a:r>
            <a:r>
              <a:rPr lang="en-US" baseline="0" dirty="0" smtClean="0"/>
              <a:t> Laboratory System begins with a strong state and local public health laboratory system comprised of many partners. </a:t>
            </a:r>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5A70DE1B-F153-4CF2-ACE7-2D13DA49D84E}" type="slidenum">
              <a:rPr lang="en-US" smtClean="0">
                <a:solidFill>
                  <a:srgbClr val="000000"/>
                </a:solidFill>
              </a:rPr>
              <a:pPr/>
              <a:t>15</a:t>
            </a:fld>
            <a:endParaRPr lang="en-US"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34721" y="4415790"/>
            <a:ext cx="5140960" cy="4183380"/>
          </a:xfrm>
          <a:noFill/>
          <a:ln/>
        </p:spPr>
        <p:txBody>
          <a:bodyPr/>
          <a:lstStyle/>
          <a:p>
            <a:pPr defTabSz="914350" fontAlgn="base">
              <a:spcBef>
                <a:spcPct val="30000"/>
              </a:spcBef>
              <a:spcAft>
                <a:spcPct val="0"/>
              </a:spcAft>
              <a:defRPr/>
            </a:pPr>
            <a:r>
              <a:rPr lang="en-US" dirty="0" smtClean="0"/>
              <a:t>Public health laboratories respond to virtually any health threat, whether it’s an infectious disease outbreak, industrial accidents, toxic chemical spill, natural disaster or a suspected terrorist event.</a:t>
            </a:r>
          </a:p>
          <a:p>
            <a:pPr eaLnBrk="1" hangingPunct="1">
              <a:buFont typeface="Arial" pitchFamily="34" charset="0"/>
              <a:buNone/>
            </a:pPr>
            <a:endParaRPr lang="en-US" dirty="0" smtClean="0"/>
          </a:p>
          <a:p>
            <a:pPr eaLnBrk="1" hangingPunct="1">
              <a:buFont typeface="Arial" pitchFamily="34" charset="0"/>
              <a:buNone/>
            </a:pPr>
            <a:r>
              <a:rPr lang="en-US" dirty="0" smtClean="0"/>
              <a:t>Pictured</a:t>
            </a:r>
            <a:r>
              <a:rPr lang="en-US" baseline="0" dirty="0" smtClean="0"/>
              <a:t> are a copy of a newspaper from the 2001 anthrax attacks, a train derailment leaking hazardous chemicals, and a ship spraying oil dispersants.</a:t>
            </a:r>
          </a:p>
          <a:p>
            <a:pPr eaLnBrk="1" hangingPunct="1">
              <a:buFont typeface="Arial" pitchFamily="34" charset="0"/>
              <a:buNone/>
            </a:pPr>
            <a:endParaRPr lang="en-US" baseline="0" dirty="0" smtClean="0"/>
          </a:p>
          <a:p>
            <a:pPr eaLnBrk="1" hangingPunct="1">
              <a:buFont typeface="Arial" pitchFamily="34" charset="0"/>
              <a:buNone/>
            </a:pPr>
            <a:r>
              <a:rPr lang="en-US" baseline="0" dirty="0" smtClean="0"/>
              <a:t>Nikki Lurie from HHS recently said “If you can’t detect it, you can’t respond to it”.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8CB2CD-52F9-4FDF-BE03-C449B288726D}" type="slidenum">
              <a:rPr lang="en-US" smtClean="0"/>
              <a:pPr/>
              <a:t>16</a:t>
            </a:fld>
            <a:endParaRPr lang="en-US" smtClean="0"/>
          </a:p>
        </p:txBody>
      </p:sp>
      <p:sp>
        <p:nvSpPr>
          <p:cNvPr id="59395" name="Rectangle 2"/>
          <p:cNvSpPr>
            <a:spLocks noGrp="1" noRot="1" noChangeAspect="1" noChangeArrowheads="1" noTextEdit="1"/>
          </p:cNvSpPr>
          <p:nvPr>
            <p:ph type="sldImg"/>
          </p:nvPr>
        </p:nvSpPr>
        <p:spPr>
          <a:xfrm>
            <a:off x="1181100" y="696913"/>
            <a:ext cx="4649788" cy="3486150"/>
          </a:xfrm>
          <a:ln/>
        </p:spPr>
      </p:sp>
      <p:sp>
        <p:nvSpPr>
          <p:cNvPr id="59396" name="Rectangle 3"/>
          <p:cNvSpPr>
            <a:spLocks noGrp="1" noChangeArrowheads="1"/>
          </p:cNvSpPr>
          <p:nvPr>
            <p:ph type="body" idx="1"/>
          </p:nvPr>
        </p:nvSpPr>
        <p:spPr>
          <a:xfrm>
            <a:off x="701040" y="4415912"/>
            <a:ext cx="5608320" cy="4182817"/>
          </a:xfrm>
          <a:noFill/>
          <a:ln/>
        </p:spPr>
        <p:txBody>
          <a:bodyPr/>
          <a:lstStyle/>
          <a:p>
            <a:r>
              <a:rPr lang="en-US" i="1" dirty="0" smtClean="0"/>
              <a:t>In April 2009, Mexico health officials reported the first cases of H1N1 influenza to the World Health Organization, and in the United States, public health officials announced that seven people in Texas and California have been diagnosed with H1N1. Shortly after, health officials across the globe were on alert for a flu virus feared to have pandemic potential. Behind the scenes, public health laboratories and their highly skilled workers were furiously working to stay one step ahead of the virus and provide the critical information health officials needed to control its spread and put precautionary measures in place. </a:t>
            </a:r>
            <a:endParaRPr lang="en-US" dirty="0" smtClean="0"/>
          </a:p>
          <a:p>
            <a:r>
              <a:rPr lang="en-US" i="1" dirty="0" smtClean="0"/>
              <a:t>The H1N1 outbreak is just one example of the vital role public health labs play in keeping people healthy, preventing disease and detecting new and emerging threats.</a:t>
            </a:r>
            <a:endParaRPr lang="en-US" dirty="0" smtClean="0"/>
          </a:p>
          <a:p>
            <a:pPr eaLnBrk="1" hangingPunct="1"/>
            <a:endParaRPr lang="en-US" dirty="0" smtClean="0"/>
          </a:p>
          <a:p>
            <a:pPr eaLnBrk="1" hangingPunct="1"/>
            <a:r>
              <a:rPr lang="en-US" dirty="0" smtClean="0"/>
              <a:t>Need data on the number of tests performed during the peaks</a:t>
            </a:r>
            <a:r>
              <a:rPr lang="en-US" baseline="0" dirty="0" smtClean="0"/>
              <a:t> of the pandemic – CDC and State lab response with deploying kits and getting FDA approved testing to the field in record time, including new instrumentation and kits.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used to demonstrate how quickly an</a:t>
            </a:r>
            <a:r>
              <a:rPr lang="en-US" baseline="0" dirty="0" smtClean="0"/>
              <a:t> emerging infectious disease can spread worldwide.</a:t>
            </a:r>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37618">
              <a:spcBef>
                <a:spcPct val="0"/>
              </a:spcBef>
            </a:pPr>
            <a:r>
              <a:rPr lang="en-US" dirty="0" smtClean="0"/>
              <a:t>Collectively, PHLs perform (or oversee) the screening of 97% of the babies born in the US each year, </a:t>
            </a:r>
          </a:p>
          <a:p>
            <a:pPr defTabSz="937618">
              <a:spcBef>
                <a:spcPct val="0"/>
              </a:spcBef>
            </a:pPr>
            <a:r>
              <a:rPr lang="en-US" dirty="0" smtClean="0"/>
              <a:t>testing for more than two dozen conditions that can result in death or disability if not treated soon after birth; </a:t>
            </a:r>
          </a:p>
          <a:p>
            <a:pPr defTabSz="937618">
              <a:spcBef>
                <a:spcPct val="0"/>
              </a:spcBef>
            </a:pPr>
            <a:r>
              <a:rPr lang="en-US" dirty="0" smtClean="0"/>
              <a:t>conditions like cystic fibrosis, hypothyroidism, sickle cell disorders and PKU. </a:t>
            </a:r>
          </a:p>
          <a:p>
            <a:pPr defTabSz="937618">
              <a:spcBef>
                <a:spcPct val="0"/>
              </a:spcBef>
            </a:pPr>
            <a:endParaRPr lang="en-US" dirty="0" smtClean="0"/>
          </a:p>
          <a:p>
            <a:pPr defTabSz="937618">
              <a:spcBef>
                <a:spcPct val="0"/>
              </a:spcBef>
            </a:pPr>
            <a:r>
              <a:rPr lang="en-US" dirty="0" smtClean="0"/>
              <a:t>Of the 4.5M</a:t>
            </a:r>
            <a:r>
              <a:rPr lang="en-US" baseline="0" dirty="0" smtClean="0"/>
              <a:t> </a:t>
            </a:r>
            <a:r>
              <a:rPr lang="en-US" dirty="0" smtClean="0"/>
              <a:t>US babies screened annually, over 5,000 screen positive for a genetic or inherited disorder.  </a:t>
            </a:r>
          </a:p>
          <a:p>
            <a:pPr defTabSz="937618">
              <a:spcBef>
                <a:spcPct val="0"/>
              </a:spcBef>
            </a:pPr>
            <a:r>
              <a:rPr lang="en-US" dirty="0" smtClean="0"/>
              <a:t>PHL screening data enables these babies to receive immediate follow-up testing and early diagnosis and treatment.  </a:t>
            </a:r>
          </a:p>
          <a:p>
            <a:pPr defTabSz="937618">
              <a:spcBef>
                <a:spcPct val="0"/>
              </a:spcBef>
            </a:pPr>
            <a:endParaRPr lang="en-US" dirty="0" smtClean="0"/>
          </a:p>
          <a:p>
            <a:pPr defTabSz="937618">
              <a:spcBef>
                <a:spcPct val="0"/>
              </a:spcBef>
            </a:pPr>
            <a:r>
              <a:rPr lang="en-US" dirty="0" smtClean="0"/>
              <a:t>PHLs also help to develop new tests and help authorities determine which new tests should be added to the screening panel.</a:t>
            </a:r>
          </a:p>
          <a:p>
            <a:pPr defTabSz="937618">
              <a:spcBef>
                <a:spcPct val="0"/>
              </a:spcBef>
            </a:pPr>
            <a:endParaRPr lang="en-US" dirty="0" smtClean="0"/>
          </a:p>
          <a:p>
            <a:pPr defTabSz="937618" fontAlgn="base">
              <a:spcBef>
                <a:spcPct val="0"/>
              </a:spcBef>
              <a:spcAft>
                <a:spcPct val="0"/>
              </a:spcAft>
              <a:defRPr/>
            </a:pPr>
            <a:r>
              <a:rPr lang="en-US" dirty="0" smtClean="0"/>
              <a:t>I want to point out the top right photo, pictured</a:t>
            </a:r>
            <a:r>
              <a:rPr lang="en-US" baseline="0" dirty="0" smtClean="0"/>
              <a:t> is David Vetter in isolation, due to a condition commonly called Bubble Boy Disease.</a:t>
            </a: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11DBD-675A-4652-9E65-4028F9C6B264}"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pPr>
            <a:r>
              <a:rPr lang="en-US" sz="2900" dirty="0"/>
              <a:t>Public Health Labs serve as confirmatory laboratories for agents of bioterrorism</a:t>
            </a:r>
          </a:p>
          <a:p>
            <a:pPr eaLnBrk="1" hangingPunct="1">
              <a:lnSpc>
                <a:spcPct val="90000"/>
              </a:lnSpc>
            </a:pPr>
            <a:r>
              <a:rPr lang="en-US" sz="2900" dirty="0"/>
              <a:t>Some of these agents naturally occur </a:t>
            </a:r>
          </a:p>
          <a:p>
            <a:pPr lvl="1" eaLnBrk="1" hangingPunct="1">
              <a:lnSpc>
                <a:spcPct val="90000"/>
              </a:lnSpc>
            </a:pPr>
            <a:r>
              <a:rPr lang="en-US" sz="2400" dirty="0"/>
              <a:t>Tularemia</a:t>
            </a:r>
          </a:p>
          <a:p>
            <a:pPr lvl="1" eaLnBrk="1" hangingPunct="1">
              <a:lnSpc>
                <a:spcPct val="90000"/>
              </a:lnSpc>
            </a:pPr>
            <a:r>
              <a:rPr lang="en-US" sz="2400" dirty="0"/>
              <a:t>Plague</a:t>
            </a:r>
          </a:p>
          <a:p>
            <a:pPr lvl="1" eaLnBrk="1" hangingPunct="1">
              <a:lnSpc>
                <a:spcPct val="90000"/>
              </a:lnSpc>
            </a:pPr>
            <a:r>
              <a:rPr lang="en-US" sz="2400" dirty="0"/>
              <a:t>Anthrax</a:t>
            </a:r>
          </a:p>
          <a:p>
            <a:pPr lvl="1" eaLnBrk="1" hangingPunct="1">
              <a:lnSpc>
                <a:spcPct val="90000"/>
              </a:lnSpc>
            </a:pPr>
            <a:r>
              <a:rPr lang="en-US" sz="2400" dirty="0"/>
              <a:t>Botulism</a:t>
            </a:r>
          </a:p>
          <a:p>
            <a:r>
              <a:rPr lang="en-US" b="0" dirty="0" smtClean="0"/>
              <a:t>Need to be able to quickly respond</a:t>
            </a:r>
            <a:r>
              <a:rPr lang="en-US" b="0" baseline="0" dirty="0" smtClean="0"/>
              <a:t> and confirm the presence of an agent so that public health interventions can take place</a:t>
            </a:r>
          </a:p>
          <a:p>
            <a:endParaRPr lang="en-US" b="0" baseline="0" dirty="0" smtClean="0"/>
          </a:p>
          <a:p>
            <a:pPr defTabSz="931774">
              <a:defRPr/>
            </a:pPr>
            <a:r>
              <a:rPr lang="en-US" dirty="0" smtClean="0"/>
              <a:t>(These examples are from</a:t>
            </a:r>
            <a:r>
              <a:rPr lang="en-US" baseline="0" dirty="0" smtClean="0"/>
              <a:t> the </a:t>
            </a:r>
            <a:r>
              <a:rPr lang="en-US" dirty="0" smtClean="0"/>
              <a:t>anthrax threat letters from 2001.  PHL’s performed a lot of testing </a:t>
            </a:r>
            <a:r>
              <a:rPr lang="en-US" smtClean="0"/>
              <a:t>for anthrax then</a:t>
            </a:r>
            <a:r>
              <a:rPr lang="en-US" dirty="0" smtClean="0"/>
              <a:t>, and somewhere</a:t>
            </a:r>
            <a:r>
              <a:rPr lang="en-US" baseline="0" dirty="0" smtClean="0"/>
              <a:t> in the US a PHL is probably testing a threat letter today!!</a:t>
            </a:r>
            <a:r>
              <a:rPr lang="en-US" dirty="0" smtClean="0"/>
              <a:t> )</a:t>
            </a:r>
          </a:p>
          <a:p>
            <a:endParaRPr lang="en-US" b="0"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Some public health laboratories are</a:t>
            </a:r>
            <a:r>
              <a:rPr lang="en-US" baseline="0" dirty="0" smtClean="0"/>
              <a:t> integrated with microbiology, newborn screening, environmental and agricultural testing all housed in one facility.  Other states may have stand alone environmental or agricultural laboratory facilities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1850A8-22BD-46A8-A02D-04B855441266}"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ELs</a:t>
            </a:r>
            <a:r>
              <a:rPr lang="en-US" baseline="0" dirty="0" smtClean="0"/>
              <a:t> [read]</a:t>
            </a:r>
          </a:p>
          <a:p>
            <a:endParaRPr lang="en-US" dirty="0" smtClean="0"/>
          </a:p>
          <a:p>
            <a:r>
              <a:rPr lang="en-US" dirty="0" smtClean="0"/>
              <a:t>Pictured are some of the equipment used to “detect,</a:t>
            </a:r>
            <a:r>
              <a:rPr lang="en-US" baseline="0" dirty="0" smtClean="0"/>
              <a:t> identify &amp; monitor” environmental contaminants: </a:t>
            </a:r>
          </a:p>
          <a:p>
            <a:endParaRPr lang="en-US" baseline="0" dirty="0" smtClean="0"/>
          </a:p>
          <a:p>
            <a:r>
              <a:rPr lang="en-US" baseline="0" dirty="0" smtClean="0"/>
              <a:t>Does anyone know what they are?</a:t>
            </a:r>
          </a:p>
          <a:p>
            <a:endParaRPr lang="en-US" baseline="0" dirty="0" smtClean="0"/>
          </a:p>
          <a:p>
            <a:r>
              <a:rPr lang="en-US" dirty="0" smtClean="0"/>
              <a:t>I won’t bore you with technical terms, but I will tell you they</a:t>
            </a:r>
            <a:r>
              <a:rPr lang="en-US" baseline="0" dirty="0" smtClean="0"/>
              <a:t> are complex instruments and that yes they are expensive (both to purchase &amp; maintain).</a:t>
            </a:r>
          </a:p>
          <a:p>
            <a:endParaRPr lang="en-US" baseline="0" dirty="0" smtClean="0"/>
          </a:p>
          <a:p>
            <a:pPr defTabSz="921617" fontAlgn="base">
              <a:spcBef>
                <a:spcPct val="30000"/>
              </a:spcBef>
              <a:spcAft>
                <a:spcPct val="0"/>
              </a:spcAft>
              <a:defRPr/>
            </a:pPr>
            <a:r>
              <a:rPr lang="en-US" baseline="0" dirty="0" smtClean="0"/>
              <a:t>[</a:t>
            </a:r>
            <a:r>
              <a:rPr lang="en-US" dirty="0" smtClean="0"/>
              <a:t>a</a:t>
            </a:r>
            <a:r>
              <a:rPr lang="en-US" baseline="0" dirty="0" smtClean="0"/>
              <a:t> liquid chromatograph, a gamma spectrometer, and a trusty microscope]</a:t>
            </a:r>
            <a:endParaRPr lang="en-US" dirty="0" smtClean="0"/>
          </a:p>
        </p:txBody>
      </p:sp>
      <p:sp>
        <p:nvSpPr>
          <p:cNvPr id="4" name="Slide Number Placeholder 3"/>
          <p:cNvSpPr>
            <a:spLocks noGrp="1"/>
          </p:cNvSpPr>
          <p:nvPr>
            <p:ph type="sldNum" sz="quarter" idx="10"/>
          </p:nvPr>
        </p:nvSpPr>
        <p:spPr/>
        <p:txBody>
          <a:bodyPr/>
          <a:lstStyle/>
          <a:p>
            <a:fld id="{3C1850A8-22BD-46A8-A02D-04B85544126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types of environmental contaminants ELs</a:t>
            </a:r>
            <a:r>
              <a:rPr lang="en-US" baseline="0" dirty="0" smtClean="0"/>
              <a:t> look for: E coli, Cesium (isotopes of which are radioactive) and pesticides.</a:t>
            </a:r>
            <a:endParaRPr lang="en-US" dirty="0"/>
          </a:p>
        </p:txBody>
      </p:sp>
      <p:sp>
        <p:nvSpPr>
          <p:cNvPr id="4" name="Slide Number Placeholder 3"/>
          <p:cNvSpPr>
            <a:spLocks noGrp="1"/>
          </p:cNvSpPr>
          <p:nvPr>
            <p:ph type="sldNum" sz="quarter" idx="10"/>
          </p:nvPr>
        </p:nvSpPr>
        <p:spPr/>
        <p:txBody>
          <a:bodyPr/>
          <a:lstStyle/>
          <a:p>
            <a:fld id="{3C1850A8-22BD-46A8-A02D-04B855441266}"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dirty="0" smtClean="0"/>
              <a:t>In the environment. . .</a:t>
            </a:r>
          </a:p>
          <a:p>
            <a:pPr lvl="0">
              <a:buFont typeface="Arial" pitchFamily="34" charset="0"/>
              <a:buChar char="•"/>
            </a:pPr>
            <a:endParaRPr lang="en-US" dirty="0" smtClean="0"/>
          </a:p>
          <a:p>
            <a:pPr lvl="0">
              <a:buFont typeface="Arial" pitchFamily="34" charset="0"/>
              <a:buNone/>
            </a:pPr>
            <a:r>
              <a:rPr lang="en-US" dirty="0" smtClean="0"/>
              <a:t>They:</a:t>
            </a:r>
          </a:p>
          <a:p>
            <a:pPr lvl="0">
              <a:buFont typeface="Arial" pitchFamily="34" charset="0"/>
              <a:buChar char="•"/>
            </a:pPr>
            <a:r>
              <a:rPr lang="en-US" dirty="0" smtClean="0"/>
              <a:t> Analyze air, water, soil, and other environmental samples for potential threats to human health.</a:t>
            </a:r>
          </a:p>
          <a:p>
            <a:pPr lvl="0">
              <a:buFont typeface="Arial" pitchFamily="34" charset="0"/>
              <a:buChar char="•"/>
            </a:pPr>
            <a:r>
              <a:rPr lang="en-US" dirty="0" smtClean="0"/>
              <a:t> Ensure compliance with environmental laws &amp; regulations. </a:t>
            </a:r>
          </a:p>
          <a:p>
            <a:pPr defTabSz="931736">
              <a:buFont typeface="Arial" pitchFamily="34" charset="0"/>
              <a:buChar char="•"/>
              <a:defRPr/>
            </a:pPr>
            <a:endParaRPr lang="en-US" dirty="0" smtClean="0"/>
          </a:p>
          <a:p>
            <a:pPr lvl="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C1850A8-22BD-46A8-A02D-04B855441266}"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6">
              <a:defRPr/>
            </a:pPr>
            <a:r>
              <a:rPr lang="en-US" dirty="0" smtClean="0"/>
              <a:t>Environmental labs look for these contaminants in people (this is what we call biomonitoring)</a:t>
            </a:r>
          </a:p>
          <a:p>
            <a:pPr defTabSz="931736">
              <a:defRPr/>
            </a:pPr>
            <a:endParaRPr lang="en-US" dirty="0" smtClean="0"/>
          </a:p>
        </p:txBody>
      </p:sp>
      <p:sp>
        <p:nvSpPr>
          <p:cNvPr id="4" name="Slide Number Placeholder 3"/>
          <p:cNvSpPr>
            <a:spLocks noGrp="1"/>
          </p:cNvSpPr>
          <p:nvPr>
            <p:ph type="sldNum" sz="quarter" idx="10"/>
          </p:nvPr>
        </p:nvSpPr>
        <p:spPr/>
        <p:txBody>
          <a:bodyPr/>
          <a:lstStyle/>
          <a:p>
            <a:fld id="{3C1850A8-22BD-46A8-A02D-04B855441266}"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The point is everything is a complex mixture.</a:t>
            </a:r>
            <a:endParaRPr lang="en-US" baseline="0" dirty="0" smtClean="0">
              <a:solidFill>
                <a:schemeClr val="tx1"/>
              </a:solidFill>
            </a:endParaRPr>
          </a:p>
          <a:p>
            <a:endParaRPr lang="en-US" baseline="0" dirty="0" smtClean="0">
              <a:solidFill>
                <a:schemeClr val="tx1"/>
              </a:solidFill>
            </a:endParaRPr>
          </a:p>
          <a:p>
            <a:pPr defTabSz="931754">
              <a:defRPr/>
            </a:pPr>
            <a:r>
              <a:rPr lang="en-US" dirty="0" smtClean="0">
                <a:solidFill>
                  <a:schemeClr val="tx1"/>
                </a:solidFill>
              </a:rPr>
              <a:t>Pictured here is the </a:t>
            </a:r>
            <a:r>
              <a:rPr lang="en-US" dirty="0" smtClean="0"/>
              <a:t>coal ash spill that happened in eastern Tennessee in 2008.</a:t>
            </a:r>
            <a:endParaRPr lang="en-US" dirty="0" smtClean="0">
              <a:solidFill>
                <a:schemeClr val="tx1"/>
              </a:solidFill>
            </a:endParaRPr>
          </a:p>
          <a:p>
            <a:endParaRPr lang="en-US" baseline="0" dirty="0" smtClean="0">
              <a:solidFill>
                <a:schemeClr val="tx1"/>
              </a:solidFill>
            </a:endParaRPr>
          </a:p>
          <a:p>
            <a:r>
              <a:rPr lang="en-US" baseline="0" dirty="0" smtClean="0">
                <a:solidFill>
                  <a:schemeClr val="tx1"/>
                </a:solidFill>
              </a:rPr>
              <a:t>Measuring chemicals in air, water, soil, &amp; food doesn’t tell us whether people are actually affected by it or how much.</a:t>
            </a:r>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3B0DB9A-B8B1-4AE9-8522-71DDC622BB54}" type="slidenum">
              <a:rPr lang="en-US">
                <a:solidFill>
                  <a:prstClr val="black"/>
                </a:solidFill>
              </a:rPr>
              <a:pPr/>
              <a:t>27</a:t>
            </a:fld>
            <a:endParaRPr lang="en-US">
              <a:solidFill>
                <a:prstClr val="black"/>
              </a:solidFill>
            </a:endParaRPr>
          </a:p>
        </p:txBody>
      </p:sp>
      <p:sp>
        <p:nvSpPr>
          <p:cNvPr id="52227" name="Rectangle 2"/>
          <p:cNvSpPr>
            <a:spLocks noChangeArrowheads="1"/>
          </p:cNvSpPr>
          <p:nvPr/>
        </p:nvSpPr>
        <p:spPr bwMode="auto">
          <a:xfrm>
            <a:off x="3974185" y="0"/>
            <a:ext cx="3036217" cy="464820"/>
          </a:xfrm>
          <a:prstGeom prst="rect">
            <a:avLst/>
          </a:prstGeom>
          <a:noFill/>
          <a:ln w="12700">
            <a:noFill/>
            <a:miter lim="800000"/>
            <a:headEnd/>
            <a:tailEnd/>
          </a:ln>
        </p:spPr>
        <p:txBody>
          <a:bodyPr wrap="none" lIns="93173" tIns="46587" rIns="93173" bIns="46587" anchor="ctr"/>
          <a:lstStyle/>
          <a:p>
            <a:pPr fontAlgn="base">
              <a:spcBef>
                <a:spcPct val="0"/>
              </a:spcBef>
              <a:spcAft>
                <a:spcPct val="0"/>
              </a:spcAft>
            </a:pPr>
            <a:endParaRPr lang="en-US" smtClean="0">
              <a:solidFill>
                <a:prstClr val="black"/>
              </a:solidFill>
              <a:latin typeface="Arial" pitchFamily="34" charset="0"/>
            </a:endParaRPr>
          </a:p>
        </p:txBody>
      </p:sp>
      <p:sp>
        <p:nvSpPr>
          <p:cNvPr id="52228" name="Rectangle 3"/>
          <p:cNvSpPr>
            <a:spLocks noChangeArrowheads="1"/>
          </p:cNvSpPr>
          <p:nvPr/>
        </p:nvSpPr>
        <p:spPr bwMode="auto">
          <a:xfrm>
            <a:off x="3974185" y="8831580"/>
            <a:ext cx="3036217" cy="464820"/>
          </a:xfrm>
          <a:prstGeom prst="rect">
            <a:avLst/>
          </a:prstGeom>
          <a:noFill/>
          <a:ln w="12700">
            <a:noFill/>
            <a:miter lim="800000"/>
            <a:headEnd/>
            <a:tailEnd/>
          </a:ln>
        </p:spPr>
        <p:txBody>
          <a:bodyPr lIns="19391" tIns="0" rIns="19391" bIns="0" anchor="b"/>
          <a:lstStyle/>
          <a:p>
            <a:pPr algn="r" defTabSz="930120" eaLnBrk="0" fontAlgn="base" hangingPunct="0">
              <a:spcBef>
                <a:spcPct val="0"/>
              </a:spcBef>
              <a:spcAft>
                <a:spcPct val="0"/>
              </a:spcAft>
            </a:pPr>
            <a:r>
              <a:rPr lang="en-US" sz="1000" i="1" dirty="0">
                <a:solidFill>
                  <a:prstClr val="black"/>
                </a:solidFill>
                <a:latin typeface="Times New Roman" pitchFamily="18" charset="0"/>
              </a:rPr>
              <a:t>1</a:t>
            </a:r>
          </a:p>
        </p:txBody>
      </p:sp>
      <p:sp>
        <p:nvSpPr>
          <p:cNvPr id="52229" name="Rectangle 4"/>
          <p:cNvSpPr>
            <a:spLocks noChangeArrowheads="1"/>
          </p:cNvSpPr>
          <p:nvPr/>
        </p:nvSpPr>
        <p:spPr bwMode="auto">
          <a:xfrm>
            <a:off x="2" y="8831580"/>
            <a:ext cx="3036218" cy="464820"/>
          </a:xfrm>
          <a:prstGeom prst="rect">
            <a:avLst/>
          </a:prstGeom>
          <a:noFill/>
          <a:ln w="12700">
            <a:noFill/>
            <a:miter lim="800000"/>
            <a:headEnd/>
            <a:tailEnd/>
          </a:ln>
        </p:spPr>
        <p:txBody>
          <a:bodyPr wrap="none" lIns="93173" tIns="46587" rIns="93173" bIns="46587" anchor="ctr"/>
          <a:lstStyle/>
          <a:p>
            <a:pPr fontAlgn="base">
              <a:spcBef>
                <a:spcPct val="0"/>
              </a:spcBef>
              <a:spcAft>
                <a:spcPct val="0"/>
              </a:spcAft>
            </a:pPr>
            <a:endParaRPr lang="en-US" smtClean="0">
              <a:solidFill>
                <a:prstClr val="black"/>
              </a:solidFill>
              <a:latin typeface="Arial" pitchFamily="34" charset="0"/>
            </a:endParaRPr>
          </a:p>
        </p:txBody>
      </p:sp>
      <p:sp>
        <p:nvSpPr>
          <p:cNvPr id="52230" name="Rectangle 5"/>
          <p:cNvSpPr>
            <a:spLocks noChangeArrowheads="1"/>
          </p:cNvSpPr>
          <p:nvPr/>
        </p:nvSpPr>
        <p:spPr bwMode="auto">
          <a:xfrm>
            <a:off x="2" y="0"/>
            <a:ext cx="3036218" cy="464820"/>
          </a:xfrm>
          <a:prstGeom prst="rect">
            <a:avLst/>
          </a:prstGeom>
          <a:noFill/>
          <a:ln w="12700">
            <a:noFill/>
            <a:miter lim="800000"/>
            <a:headEnd/>
            <a:tailEnd/>
          </a:ln>
        </p:spPr>
        <p:txBody>
          <a:bodyPr wrap="none" lIns="93173" tIns="46587" rIns="93173" bIns="46587" anchor="ctr"/>
          <a:lstStyle/>
          <a:p>
            <a:pPr fontAlgn="base">
              <a:spcBef>
                <a:spcPct val="0"/>
              </a:spcBef>
              <a:spcAft>
                <a:spcPct val="0"/>
              </a:spcAft>
            </a:pPr>
            <a:endParaRPr lang="en-US" smtClean="0">
              <a:solidFill>
                <a:prstClr val="black"/>
              </a:solidFill>
              <a:latin typeface="Arial" pitchFamily="34" charset="0"/>
            </a:endParaRPr>
          </a:p>
        </p:txBody>
      </p:sp>
      <p:sp>
        <p:nvSpPr>
          <p:cNvPr id="52231" name="Rectangle 6"/>
          <p:cNvSpPr>
            <a:spLocks noChangeArrowheads="1"/>
          </p:cNvSpPr>
          <p:nvPr/>
        </p:nvSpPr>
        <p:spPr bwMode="auto">
          <a:xfrm>
            <a:off x="3974185" y="0"/>
            <a:ext cx="3036217" cy="464820"/>
          </a:xfrm>
          <a:prstGeom prst="rect">
            <a:avLst/>
          </a:prstGeom>
          <a:noFill/>
          <a:ln w="12700">
            <a:noFill/>
            <a:miter lim="800000"/>
            <a:headEnd/>
            <a:tailEnd/>
          </a:ln>
        </p:spPr>
        <p:txBody>
          <a:bodyPr wrap="none" lIns="93173" tIns="46587" rIns="93173" bIns="46587" anchor="ctr"/>
          <a:lstStyle/>
          <a:p>
            <a:pPr fontAlgn="base">
              <a:spcBef>
                <a:spcPct val="0"/>
              </a:spcBef>
              <a:spcAft>
                <a:spcPct val="0"/>
              </a:spcAft>
            </a:pPr>
            <a:endParaRPr lang="en-US" smtClean="0">
              <a:solidFill>
                <a:prstClr val="black"/>
              </a:solidFill>
              <a:latin typeface="Arial" pitchFamily="34" charset="0"/>
            </a:endParaRPr>
          </a:p>
        </p:txBody>
      </p:sp>
      <p:sp>
        <p:nvSpPr>
          <p:cNvPr id="52232" name="Rectangle 7"/>
          <p:cNvSpPr>
            <a:spLocks noChangeArrowheads="1"/>
          </p:cNvSpPr>
          <p:nvPr/>
        </p:nvSpPr>
        <p:spPr bwMode="auto">
          <a:xfrm>
            <a:off x="3974185" y="8831580"/>
            <a:ext cx="3036217" cy="464820"/>
          </a:xfrm>
          <a:prstGeom prst="rect">
            <a:avLst/>
          </a:prstGeom>
          <a:noFill/>
          <a:ln w="12700">
            <a:noFill/>
            <a:miter lim="800000"/>
            <a:headEnd/>
            <a:tailEnd/>
          </a:ln>
        </p:spPr>
        <p:txBody>
          <a:bodyPr lIns="19391" tIns="0" rIns="19391" bIns="0" anchor="b"/>
          <a:lstStyle/>
          <a:p>
            <a:pPr algn="r" defTabSz="930120" eaLnBrk="0" fontAlgn="base" hangingPunct="0">
              <a:spcBef>
                <a:spcPct val="0"/>
              </a:spcBef>
              <a:spcAft>
                <a:spcPct val="0"/>
              </a:spcAft>
            </a:pPr>
            <a:r>
              <a:rPr lang="en-US" sz="1000" i="1" dirty="0">
                <a:solidFill>
                  <a:prstClr val="black"/>
                </a:solidFill>
                <a:latin typeface="Times New Roman" pitchFamily="18" charset="0"/>
              </a:rPr>
              <a:t>1</a:t>
            </a:r>
          </a:p>
        </p:txBody>
      </p:sp>
      <p:sp>
        <p:nvSpPr>
          <p:cNvPr id="52233" name="Rectangle 8"/>
          <p:cNvSpPr>
            <a:spLocks noChangeArrowheads="1"/>
          </p:cNvSpPr>
          <p:nvPr/>
        </p:nvSpPr>
        <p:spPr bwMode="auto">
          <a:xfrm>
            <a:off x="2" y="8831580"/>
            <a:ext cx="3036218" cy="464820"/>
          </a:xfrm>
          <a:prstGeom prst="rect">
            <a:avLst/>
          </a:prstGeom>
          <a:noFill/>
          <a:ln w="12700">
            <a:noFill/>
            <a:miter lim="800000"/>
            <a:headEnd/>
            <a:tailEnd/>
          </a:ln>
        </p:spPr>
        <p:txBody>
          <a:bodyPr wrap="none" lIns="93173" tIns="46587" rIns="93173" bIns="46587" anchor="ctr"/>
          <a:lstStyle/>
          <a:p>
            <a:pPr fontAlgn="base">
              <a:spcBef>
                <a:spcPct val="0"/>
              </a:spcBef>
              <a:spcAft>
                <a:spcPct val="0"/>
              </a:spcAft>
            </a:pPr>
            <a:endParaRPr lang="en-US" smtClean="0">
              <a:solidFill>
                <a:prstClr val="black"/>
              </a:solidFill>
              <a:latin typeface="Arial" pitchFamily="34" charset="0"/>
            </a:endParaRPr>
          </a:p>
        </p:txBody>
      </p:sp>
      <p:sp>
        <p:nvSpPr>
          <p:cNvPr id="52234" name="Rectangle 9"/>
          <p:cNvSpPr>
            <a:spLocks noChangeArrowheads="1"/>
          </p:cNvSpPr>
          <p:nvPr/>
        </p:nvSpPr>
        <p:spPr bwMode="auto">
          <a:xfrm>
            <a:off x="2" y="0"/>
            <a:ext cx="3036218" cy="464820"/>
          </a:xfrm>
          <a:prstGeom prst="rect">
            <a:avLst/>
          </a:prstGeom>
          <a:noFill/>
          <a:ln w="12700">
            <a:noFill/>
            <a:miter lim="800000"/>
            <a:headEnd/>
            <a:tailEnd/>
          </a:ln>
        </p:spPr>
        <p:txBody>
          <a:bodyPr wrap="none" lIns="93173" tIns="46587" rIns="93173" bIns="46587" anchor="ctr"/>
          <a:lstStyle/>
          <a:p>
            <a:pPr fontAlgn="base">
              <a:spcBef>
                <a:spcPct val="0"/>
              </a:spcBef>
              <a:spcAft>
                <a:spcPct val="0"/>
              </a:spcAft>
            </a:pPr>
            <a:endParaRPr lang="en-US" smtClean="0">
              <a:solidFill>
                <a:prstClr val="black"/>
              </a:solidFill>
              <a:latin typeface="Arial" pitchFamily="34" charset="0"/>
            </a:endParaRPr>
          </a:p>
        </p:txBody>
      </p:sp>
      <p:sp>
        <p:nvSpPr>
          <p:cNvPr id="52235" name="Rectangle 10"/>
          <p:cNvSpPr>
            <a:spLocks noGrp="1" noRot="1" noChangeAspect="1" noChangeArrowheads="1" noTextEdit="1"/>
          </p:cNvSpPr>
          <p:nvPr>
            <p:ph type="sldImg"/>
          </p:nvPr>
        </p:nvSpPr>
        <p:spPr>
          <a:xfrm>
            <a:off x="1184275" y="698500"/>
            <a:ext cx="4643438" cy="3482975"/>
          </a:xfrm>
          <a:ln w="12700" cap="flat">
            <a:solidFill>
              <a:schemeClr val="tx1"/>
            </a:solidFill>
          </a:ln>
        </p:spPr>
      </p:sp>
      <p:sp>
        <p:nvSpPr>
          <p:cNvPr id="52236" name="Rectangle 11"/>
          <p:cNvSpPr>
            <a:spLocks noGrp="1" noChangeArrowheads="1"/>
          </p:cNvSpPr>
          <p:nvPr>
            <p:ph type="body" idx="1"/>
          </p:nvPr>
        </p:nvSpPr>
        <p:spPr>
          <a:xfrm>
            <a:off x="934720" y="4415790"/>
            <a:ext cx="5140960" cy="4183380"/>
          </a:xfrm>
          <a:noFill/>
          <a:ln/>
        </p:spPr>
        <p:txBody>
          <a:bodyPr lIns="77568" tIns="38786" rIns="77568" bIns="38786"/>
          <a:lstStyle/>
          <a:p>
            <a:r>
              <a:rPr lang="en-US" baseline="0" dirty="0" smtClean="0"/>
              <a:t>Traditionally we have estimated exposure mathematically, which involves so many factors:</a:t>
            </a:r>
          </a:p>
          <a:p>
            <a:pPr>
              <a:buFont typeface="Arial" pitchFamily="34" charset="0"/>
              <a:buChar char="•"/>
            </a:pPr>
            <a:r>
              <a:rPr lang="en-US" baseline="0" dirty="0" smtClean="0"/>
              <a:t> air levels</a:t>
            </a:r>
          </a:p>
          <a:p>
            <a:pPr>
              <a:buFont typeface="Arial" pitchFamily="34" charset="0"/>
              <a:buChar char="•"/>
            </a:pPr>
            <a:r>
              <a:rPr lang="en-US" baseline="0" dirty="0" smtClean="0"/>
              <a:t> water levels</a:t>
            </a:r>
          </a:p>
          <a:p>
            <a:pPr>
              <a:buFont typeface="Arial" pitchFamily="34" charset="0"/>
              <a:buChar char="•"/>
            </a:pPr>
            <a:r>
              <a:rPr lang="en-US" baseline="0" dirty="0" smtClean="0"/>
              <a:t> soil and dust levels</a:t>
            </a:r>
          </a:p>
          <a:p>
            <a:pPr>
              <a:buFont typeface="Arial" pitchFamily="34" charset="0"/>
              <a:buChar char="•"/>
            </a:pPr>
            <a:r>
              <a:rPr lang="en-US" baseline="0" dirty="0" smtClean="0"/>
              <a:t> food levels</a:t>
            </a:r>
          </a:p>
          <a:p>
            <a:pPr>
              <a:buFont typeface="Arial" pitchFamily="34" charset="0"/>
              <a:buNone/>
            </a:pPr>
            <a:endParaRPr lang="en-US" baseline="0" dirty="0" smtClean="0"/>
          </a:p>
          <a:p>
            <a:pPr>
              <a:buFont typeface="Arial" pitchFamily="34" charset="0"/>
              <a:buNone/>
            </a:pPr>
            <a:r>
              <a:rPr lang="en-US" baseline="0" dirty="0" smtClean="0"/>
              <a:t>Also on here are personal factors such as nutritional status, personal habits and genetic factors.</a:t>
            </a:r>
          </a:p>
          <a:p>
            <a:pPr>
              <a:buFont typeface="Arial" pitchFamily="34" charset="0"/>
              <a:buNone/>
            </a:pPr>
            <a:endParaRPr lang="en-US" baseline="0" dirty="0" smtClean="0"/>
          </a:p>
          <a:p>
            <a:pPr>
              <a:lnSpc>
                <a:spcPct val="100000"/>
              </a:lnSpc>
            </a:pPr>
            <a:r>
              <a:rPr lang="en-US" dirty="0" smtClean="0"/>
              <a:t>An Improved </a:t>
            </a:r>
            <a:r>
              <a:rPr lang="en-US" dirty="0" err="1" smtClean="0"/>
              <a:t>Way:</a:t>
            </a:r>
            <a:r>
              <a:rPr lang="en-US" dirty="0" err="1" smtClean="0">
                <a:solidFill>
                  <a:schemeClr val="tx1"/>
                </a:solidFill>
              </a:rPr>
              <a:t>Instead</a:t>
            </a:r>
            <a:r>
              <a:rPr lang="en-US" dirty="0" smtClean="0">
                <a:solidFill>
                  <a:schemeClr val="tx1"/>
                </a:solidFill>
              </a:rPr>
              <a:t> of </a:t>
            </a:r>
            <a:r>
              <a:rPr lang="en-US" i="1" dirty="0" smtClean="0">
                <a:solidFill>
                  <a:schemeClr val="tx1"/>
                </a:solidFill>
              </a:rPr>
              <a:t>estimating</a:t>
            </a:r>
            <a:r>
              <a:rPr lang="en-US" dirty="0" smtClean="0">
                <a:solidFill>
                  <a:schemeClr val="tx1"/>
                </a:solidFill>
              </a:rPr>
              <a:t>, </a:t>
            </a:r>
            <a:r>
              <a:rPr lang="en-US" i="1" dirty="0" smtClean="0">
                <a:solidFill>
                  <a:schemeClr val="tx1"/>
                </a:solidFill>
              </a:rPr>
              <a:t>measure</a:t>
            </a:r>
            <a:r>
              <a:rPr lang="en-US" dirty="0" smtClean="0">
                <a:solidFill>
                  <a:schemeClr val="tx1"/>
                </a:solidFill>
              </a:rPr>
              <a:t> levels of chemicals in people.</a:t>
            </a:r>
          </a:p>
          <a:p>
            <a:pPr>
              <a:buFont typeface="Arial" pitchFamily="34" charset="0"/>
              <a:buNone/>
            </a:pPr>
            <a:r>
              <a:rPr lang="en-US" dirty="0" smtClean="0"/>
              <a:t> </a:t>
            </a:r>
          </a:p>
          <a:p>
            <a:pPr defTabSz="931736">
              <a:defRPr/>
            </a:pPr>
            <a:r>
              <a:rPr lang="en-US" dirty="0" smtClean="0">
                <a:solidFill>
                  <a:schemeClr val="bg2">
                    <a:lumMod val="50000"/>
                  </a:schemeClr>
                </a:solidFill>
                <a:latin typeface="Arial" pitchFamily="34" charset="0"/>
              </a:rPr>
              <a:t>The good thing about </a:t>
            </a:r>
            <a:r>
              <a:rPr lang="en-US" dirty="0" err="1" smtClean="0">
                <a:solidFill>
                  <a:schemeClr val="bg2">
                    <a:lumMod val="50000"/>
                  </a:schemeClr>
                </a:solidFill>
                <a:latin typeface="Arial" pitchFamily="34" charset="0"/>
              </a:rPr>
              <a:t>biomonitoring</a:t>
            </a:r>
            <a:r>
              <a:rPr lang="en-US" dirty="0" smtClean="0">
                <a:solidFill>
                  <a:schemeClr val="bg2">
                    <a:lumMod val="50000"/>
                  </a:schemeClr>
                </a:solidFill>
                <a:latin typeface="Arial" pitchFamily="34" charset="0"/>
              </a:rPr>
              <a:t>  is that it presents an integrated picture of exposures from all sources: air, water, soil, food. </a:t>
            </a:r>
          </a:p>
          <a:p>
            <a:pPr defTabSz="931736">
              <a:defRPr/>
            </a:pPr>
            <a:endParaRPr lang="en-US" dirty="0" smtClean="0">
              <a:solidFill>
                <a:schemeClr val="bg2">
                  <a:lumMod val="50000"/>
                </a:schemeClr>
              </a:solidFill>
              <a:latin typeface="Arial" pitchFamily="34" charset="0"/>
            </a:endParaRPr>
          </a:p>
          <a:p>
            <a:pPr defTabSz="931736">
              <a:defRPr/>
            </a:pPr>
            <a:r>
              <a:rPr lang="en-US" dirty="0" smtClean="0">
                <a:solidFill>
                  <a:schemeClr val="bg2">
                    <a:lumMod val="50000"/>
                  </a:schemeClr>
                </a:solidFill>
                <a:latin typeface="Arial" pitchFamily="34" charset="0"/>
              </a:rPr>
              <a:t>It also provides indication of how these exposures interact with other factors such as our genes, diet, habits etc.</a:t>
            </a:r>
          </a:p>
          <a:p>
            <a:pPr defTabSz="931736">
              <a:defRPr/>
            </a:pPr>
            <a:endParaRPr lang="en-US" dirty="0" smtClean="0">
              <a:solidFill>
                <a:schemeClr val="bg2">
                  <a:lumMod val="50000"/>
                </a:schemeClr>
              </a:solidFill>
              <a:latin typeface="Arial" pitchFamily="34" charset="0"/>
            </a:endParaRPr>
          </a:p>
          <a:p>
            <a:pPr defTabSz="931736">
              <a:defRPr/>
            </a:pPr>
            <a:r>
              <a:rPr lang="en-US" dirty="0" smtClean="0">
                <a:solidFill>
                  <a:schemeClr val="bg2">
                    <a:lumMod val="50000"/>
                  </a:schemeClr>
                </a:solidFill>
                <a:latin typeface="Arial" pitchFamily="34" charset="0"/>
              </a:rPr>
              <a:t>*Decrease </a:t>
            </a:r>
            <a:r>
              <a:rPr lang="en-US" dirty="0" err="1" smtClean="0">
                <a:solidFill>
                  <a:schemeClr val="bg2">
                    <a:lumMod val="50000"/>
                  </a:schemeClr>
                </a:solidFill>
                <a:latin typeface="Arial" pitchFamily="34" charset="0"/>
              </a:rPr>
              <a:t>biomonitoring</a:t>
            </a:r>
            <a:r>
              <a:rPr lang="en-US" dirty="0" smtClean="0">
                <a:solidFill>
                  <a:schemeClr val="bg2">
                    <a:lumMod val="50000"/>
                  </a:schemeClr>
                </a:solidFill>
                <a:latin typeface="Arial" pitchFamily="34" charset="0"/>
              </a:rPr>
              <a:t> and add a little more on traditional environmental monitoring</a:t>
            </a:r>
          </a:p>
          <a:p>
            <a:pPr defTabSz="931736">
              <a:defRPr/>
            </a:pPr>
            <a:r>
              <a:rPr lang="en-US" dirty="0" smtClean="0">
                <a:solidFill>
                  <a:schemeClr val="bg2">
                    <a:lumMod val="50000"/>
                  </a:schemeClr>
                </a:solidFill>
                <a:latin typeface="Arial" pitchFamily="34" charset="0"/>
              </a:rPr>
              <a:t>- Include sulfur</a:t>
            </a:r>
            <a:r>
              <a:rPr lang="en-US" baseline="0" dirty="0" smtClean="0">
                <a:solidFill>
                  <a:schemeClr val="bg2">
                    <a:lumMod val="50000"/>
                  </a:schemeClr>
                </a:solidFill>
                <a:latin typeface="Arial" pitchFamily="34" charset="0"/>
              </a:rPr>
              <a:t> mustard slides</a:t>
            </a:r>
            <a:endParaRPr lang="en-US" dirty="0" smtClean="0">
              <a:solidFill>
                <a:schemeClr val="bg2">
                  <a:lumMod val="50000"/>
                </a:schemeClr>
              </a:solidFill>
              <a:latin typeface="Arial" pitchFamily="34" charset="0"/>
            </a:endParaRPr>
          </a:p>
          <a:p>
            <a:pPr eaLnBrk="1" hangingPunct="1"/>
            <a:endParaRPr lang="en-US" dirty="0" smtClean="0">
              <a:solidFill>
                <a:schemeClr val="bg2">
                  <a:lumMod val="50000"/>
                </a:schemeClr>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industrialization &amp; globalization of the food supply have made large-scale food-borne disease outbreaks more common. </a:t>
            </a:r>
          </a:p>
          <a:p>
            <a:pPr eaLnBrk="1" hangingPunct="1">
              <a:spcBef>
                <a:spcPct val="0"/>
              </a:spcBef>
            </a:pPr>
            <a:endParaRPr lang="en-US" dirty="0" smtClean="0"/>
          </a:p>
          <a:p>
            <a:pPr eaLnBrk="1" hangingPunct="1">
              <a:spcBef>
                <a:spcPct val="0"/>
              </a:spcBef>
            </a:pPr>
            <a:r>
              <a:rPr lang="en-US" dirty="0" smtClean="0"/>
              <a:t>In the past few years alone, we’ve seen outbreaks associated with </a:t>
            </a:r>
          </a:p>
          <a:p>
            <a:pPr eaLnBrk="1" hangingPunct="1">
              <a:spcBef>
                <a:spcPct val="0"/>
              </a:spcBef>
              <a:buFont typeface="Arial" pitchFamily="34" charset="0"/>
              <a:buChar char="•"/>
            </a:pPr>
            <a:r>
              <a:rPr lang="en-US" i="1" dirty="0" smtClean="0"/>
              <a:t> E coli  </a:t>
            </a:r>
            <a:r>
              <a:rPr lang="en-US" dirty="0" smtClean="0"/>
              <a:t>in spinach (2006), </a:t>
            </a:r>
          </a:p>
          <a:p>
            <a:pPr eaLnBrk="1" hangingPunct="1">
              <a:spcBef>
                <a:spcPct val="0"/>
              </a:spcBef>
              <a:buFont typeface="Arial" pitchFamily="34" charset="0"/>
              <a:buChar char="•"/>
            </a:pPr>
            <a:r>
              <a:rPr lang="en-US" i="1" dirty="0" smtClean="0"/>
              <a:t> E. coli </a:t>
            </a:r>
            <a:r>
              <a:rPr lang="en-US" dirty="0" smtClean="0"/>
              <a:t>O157:H7 in beef (2009-2010),</a:t>
            </a:r>
          </a:p>
          <a:p>
            <a:pPr eaLnBrk="1" hangingPunct="1">
              <a:spcBef>
                <a:spcPct val="0"/>
              </a:spcBef>
              <a:buFont typeface="Arial" pitchFamily="34" charset="0"/>
              <a:buChar char="•"/>
            </a:pPr>
            <a:r>
              <a:rPr lang="en-US" i="1" dirty="0" smtClean="0"/>
              <a:t> Salmonella</a:t>
            </a:r>
            <a:r>
              <a:rPr lang="en-US" dirty="0" smtClean="0"/>
              <a:t> </a:t>
            </a:r>
            <a:r>
              <a:rPr lang="en-US" dirty="0" err="1" smtClean="0"/>
              <a:t>Enteritidis</a:t>
            </a:r>
            <a:r>
              <a:rPr lang="en-US" dirty="0" smtClean="0"/>
              <a:t> in eggs,</a:t>
            </a:r>
          </a:p>
          <a:p>
            <a:pPr eaLnBrk="1" hangingPunct="1">
              <a:spcBef>
                <a:spcPct val="0"/>
              </a:spcBef>
              <a:buFont typeface="Arial" pitchFamily="34" charset="0"/>
              <a:buChar char="•"/>
            </a:pPr>
            <a:r>
              <a:rPr lang="en-US" dirty="0" smtClean="0"/>
              <a:t> salmonella</a:t>
            </a:r>
            <a:r>
              <a:rPr lang="en-US" baseline="0" dirty="0" smtClean="0"/>
              <a:t> in peanut butter in 2009</a:t>
            </a:r>
            <a:r>
              <a:rPr lang="en-US" dirty="0" smtClean="0"/>
              <a:t>, and </a:t>
            </a:r>
          </a:p>
          <a:p>
            <a:pPr eaLnBrk="1" hangingPunct="1">
              <a:spcBef>
                <a:spcPct val="0"/>
              </a:spcBef>
              <a:buFont typeface="Arial" pitchFamily="34" charset="0"/>
              <a:buChar char="•"/>
            </a:pPr>
            <a:r>
              <a:rPr lang="en-US" dirty="0" smtClean="0"/>
              <a:t> just this year </a:t>
            </a:r>
            <a:r>
              <a:rPr lang="en-US" dirty="0" err="1" smtClean="0"/>
              <a:t>listeria</a:t>
            </a:r>
            <a:r>
              <a:rPr lang="en-US" baseline="0" dirty="0" smtClean="0"/>
              <a:t> in cantaloupes.</a:t>
            </a:r>
          </a:p>
          <a:p>
            <a:pPr eaLnBrk="1" hangingPunct="1">
              <a:spcBef>
                <a:spcPct val="0"/>
              </a:spcBef>
            </a:pPr>
            <a:endParaRPr lang="en-US" dirty="0" smtClean="0"/>
          </a:p>
          <a:p>
            <a:pPr eaLnBrk="1" hangingPunct="1">
              <a:spcBef>
                <a:spcPct val="0"/>
              </a:spcBef>
            </a:pPr>
            <a:r>
              <a:rPr lang="en-US" dirty="0" smtClean="0"/>
              <a:t>PHLs work to help identify </a:t>
            </a:r>
            <a:r>
              <a:rPr lang="en-US" dirty="0" err="1" smtClean="0"/>
              <a:t>foodborne</a:t>
            </a:r>
            <a:r>
              <a:rPr lang="en-US" dirty="0" smtClean="0"/>
              <a:t> outbreaks—and their source—as quickly as possible so contaminated foods can be recalled &amp; fewer people become sick.</a:t>
            </a:r>
          </a:p>
          <a:p>
            <a:pPr eaLnBrk="1" hangingPunct="1">
              <a:spcBef>
                <a:spcPct val="0"/>
              </a:spcBef>
            </a:pPr>
            <a:endParaRPr lang="en-US" dirty="0" smtClean="0"/>
          </a:p>
          <a:p>
            <a:pPr eaLnBrk="1" hangingPunct="1">
              <a:spcBef>
                <a:spcPct val="0"/>
              </a:spcBef>
            </a:pPr>
            <a:r>
              <a:rPr lang="en-US" dirty="0" smtClean="0"/>
              <a:t>Because random cases of food poisoning occur routinely, there is a lot of background noise that can complicate disease investigations. </a:t>
            </a:r>
          </a:p>
          <a:p>
            <a:pPr eaLnBrk="1" hangingPunct="1">
              <a:spcBef>
                <a:spcPct val="0"/>
              </a:spcBef>
            </a:pPr>
            <a:endParaRPr lang="en-US" dirty="0" smtClean="0"/>
          </a:p>
          <a:p>
            <a:pPr eaLnBrk="1" hangingPunct="1">
              <a:spcBef>
                <a:spcPct val="0"/>
              </a:spcBef>
            </a:pPr>
            <a:r>
              <a:rPr lang="en-US" dirty="0" smtClean="0"/>
              <a:t>PHLs determine which cases of food poisoning are related—and therefore part of an outbreak—and which are not. </a:t>
            </a:r>
          </a:p>
          <a:p>
            <a:pPr eaLnBrk="1" hangingPunct="1">
              <a:spcBef>
                <a:spcPct val="0"/>
              </a:spcBef>
            </a:pPr>
            <a:endParaRPr lang="en-US" dirty="0" smtClean="0"/>
          </a:p>
          <a:p>
            <a:pPr eaLnBrk="1" hangingPunct="1">
              <a:spcBef>
                <a:spcPct val="0"/>
              </a:spcBef>
            </a:pPr>
            <a:r>
              <a:rPr lang="en-US" dirty="0" smtClean="0"/>
              <a:t>PHLs are part of an international network that generate DNA “fingerprints” of food-borne bacteria cultured from people who got ill. </a:t>
            </a:r>
          </a:p>
          <a:p>
            <a:pPr eaLnBrk="1" hangingPunct="1">
              <a:spcBef>
                <a:spcPct val="0"/>
              </a:spcBef>
            </a:pPr>
            <a:r>
              <a:rPr lang="en-US" dirty="0" smtClean="0"/>
              <a:t>A central database enables related cases to be linked, even if the infected patients are in different parts of the country (or world).</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6FF2AA-13B0-404A-BDDA-A889FEA301BB}"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r>
              <a:rPr lang="en-US" dirty="0" smtClean="0"/>
              <a:t>MN’s ‘Team Diarrhea,’ interviewed each patient about what foods they had eaten, raising suspicions about either peanut butter or a chicken product. </a:t>
            </a:r>
          </a:p>
          <a:p>
            <a:pPr eaLnBrk="1" hangingPunct="1">
              <a:spcBef>
                <a:spcPct val="0"/>
              </a:spcBef>
            </a:pPr>
            <a:endParaRPr lang="en-US" dirty="0" smtClean="0"/>
          </a:p>
          <a:p>
            <a:pPr eaLnBrk="1" hangingPunct="1">
              <a:spcBef>
                <a:spcPct val="0"/>
              </a:spcBef>
            </a:pPr>
            <a:r>
              <a:rPr lang="en-US" dirty="0" smtClean="0"/>
              <a:t>Within 7 days, the DOH determined that many patients ate meals in one of three institutions: two long–term care facilities and an elementary school.  </a:t>
            </a:r>
          </a:p>
          <a:p>
            <a:pPr eaLnBrk="1" hangingPunct="1">
              <a:spcBef>
                <a:spcPct val="0"/>
              </a:spcBef>
            </a:pPr>
            <a:endParaRPr lang="en-US" dirty="0" smtClean="0"/>
          </a:p>
          <a:p>
            <a:pPr eaLnBrk="1" hangingPunct="1">
              <a:spcBef>
                <a:spcPct val="0"/>
              </a:spcBef>
            </a:pPr>
            <a:r>
              <a:rPr lang="en-US" dirty="0" smtClean="0"/>
              <a:t>Looking at their menus &amp; grocery receipts</a:t>
            </a:r>
            <a:r>
              <a:rPr lang="en-US" baseline="0" dirty="0" smtClean="0"/>
              <a:t> </a:t>
            </a:r>
            <a:r>
              <a:rPr lang="en-US" dirty="0" smtClean="0"/>
              <a:t>revealed a common food distributor, based in North Dakota.</a:t>
            </a:r>
          </a:p>
          <a:p>
            <a:pPr eaLnBrk="1" hangingPunct="1">
              <a:spcBef>
                <a:spcPct val="0"/>
              </a:spcBef>
            </a:pPr>
            <a:r>
              <a:rPr lang="en-US" dirty="0" smtClean="0"/>
              <a:t> </a:t>
            </a:r>
          </a:p>
          <a:p>
            <a:pPr eaLnBrk="1" hangingPunct="1">
              <a:spcBef>
                <a:spcPct val="0"/>
              </a:spcBef>
            </a:pPr>
            <a:r>
              <a:rPr lang="en-US" dirty="0" smtClean="0"/>
              <a:t>Just one food item was ordered by all three institutions:  King Nut creamy peanut butter.</a:t>
            </a:r>
          </a:p>
          <a:p>
            <a:pPr lvl="1" eaLnBrk="1" hangingPunct="1">
              <a:spcBef>
                <a:spcPct val="0"/>
              </a:spcBef>
            </a:pPr>
            <a:endParaRPr lang="en-US" dirty="0" smtClean="0"/>
          </a:p>
          <a:p>
            <a:pPr eaLnBrk="1" hangingPunct="1">
              <a:spcBef>
                <a:spcPct val="0"/>
              </a:spcBef>
            </a:pPr>
            <a:r>
              <a:rPr lang="en-US" dirty="0" smtClean="0"/>
              <a:t>Within three weeks of spotting the cluster, the Minnesota agricultural laboratory isolated </a:t>
            </a:r>
            <a:r>
              <a:rPr lang="en-US" i="1" dirty="0" smtClean="0"/>
              <a:t>Salmonella</a:t>
            </a:r>
            <a:r>
              <a:rPr lang="en-US" dirty="0" smtClean="0"/>
              <a:t> from a container of King Nut peanut butter. </a:t>
            </a:r>
          </a:p>
          <a:p>
            <a:pPr eaLnBrk="1" hangingPunct="1">
              <a:spcBef>
                <a:spcPct val="0"/>
              </a:spcBef>
            </a:pPr>
            <a:endParaRPr lang="en-US" dirty="0" smtClean="0"/>
          </a:p>
          <a:p>
            <a:pPr eaLnBrk="1" hangingPunct="1">
              <a:spcBef>
                <a:spcPct val="0"/>
              </a:spcBef>
            </a:pPr>
            <a:r>
              <a:rPr lang="en-US" dirty="0" smtClean="0"/>
              <a:t>Health officials immediately issued a product warning,</a:t>
            </a:r>
            <a:r>
              <a:rPr lang="en-US" baseline="0" dirty="0" smtClean="0"/>
              <a:t> and </a:t>
            </a:r>
            <a:r>
              <a:rPr lang="en-US" dirty="0" smtClean="0"/>
              <a:t>Peanut Corporation of America’s Blakely, GA plant was promptly shut down. </a:t>
            </a:r>
          </a:p>
          <a:p>
            <a:pPr eaLnBrk="1" hangingPunct="1">
              <a:spcBef>
                <a:spcPct val="0"/>
              </a:spcBef>
            </a:pPr>
            <a:endParaRPr lang="en-US" dirty="0" smtClean="0"/>
          </a:p>
          <a:p>
            <a:pPr eaLnBrk="1" hangingPunct="1">
              <a:spcBef>
                <a:spcPct val="0"/>
              </a:spcBef>
            </a:pPr>
            <a:r>
              <a:rPr lang="en-US" dirty="0" smtClean="0"/>
              <a:t>Overall, the outbreak sickened over 700 people nationwide, 100 people were hospitalized and 8 died.</a:t>
            </a:r>
          </a:p>
          <a:p>
            <a:pPr eaLnBrk="1" hangingPunct="1">
              <a:spcBef>
                <a:spcPct val="0"/>
              </a:spcBef>
              <a:buFontTx/>
              <a:buChar char="•"/>
            </a:pPr>
            <a:endParaRPr lang="en-US" dirty="0" smtClean="0"/>
          </a:p>
          <a:p>
            <a:pPr eaLnBrk="1" hangingPunct="1">
              <a:spcBef>
                <a:spcPct val="0"/>
              </a:spcBef>
            </a:pPr>
            <a:r>
              <a:rPr lang="en-US" dirty="0" smtClean="0"/>
              <a:t>It also prompted one of the most extensive food recalls in US history—affecting more than 3,000 products.</a:t>
            </a:r>
          </a:p>
          <a:p>
            <a:pPr eaLnBrk="1" hangingPunct="1">
              <a:spcBef>
                <a:spcPct val="0"/>
              </a:spcBef>
            </a:pPr>
            <a:endParaRPr lang="en-US" dirty="0" smtClean="0"/>
          </a:p>
          <a:p>
            <a:pPr eaLnBrk="1" hangingPunct="1">
              <a:spcBef>
                <a:spcPct val="0"/>
              </a:spcBef>
            </a:pPr>
            <a:r>
              <a:rPr lang="en-US" dirty="0" smtClean="0"/>
              <a:t>The swift work of the MN PHL hastened the end of the outbreak and undoubtedly saved many more people.  </a:t>
            </a:r>
          </a:p>
        </p:txBody>
      </p:sp>
      <p:sp>
        <p:nvSpPr>
          <p:cNvPr id="4" name="Slide Number Placeholder 3"/>
          <p:cNvSpPr>
            <a:spLocks noGrp="1"/>
          </p:cNvSpPr>
          <p:nvPr>
            <p:ph type="sldNum" sz="quarter" idx="10"/>
          </p:nvPr>
        </p:nvSpPr>
        <p:spPr/>
        <p:txBody>
          <a:bodyPr/>
          <a:lstStyle/>
          <a:p>
            <a:pPr>
              <a:defRPr/>
            </a:pPr>
            <a:fld id="{7F9FA48E-C469-4898-87D6-CD92F01D6C6B}"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few slides ago, I mentioned food safety in conjunction with Public Health laboratories.  Similar (and complimentary) testing is also done in State agricultural labs.</a:t>
            </a:r>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sz="1100" dirty="0"/>
              <a:t>(read after fourth bullet)</a:t>
            </a:r>
          </a:p>
          <a:p>
            <a:pPr>
              <a:buFont typeface="Arial" charset="0"/>
              <a:buNone/>
            </a:pPr>
            <a:endParaRPr lang="en-US" sz="1100" dirty="0"/>
          </a:p>
          <a:p>
            <a:pPr>
              <a:buFont typeface="Arial" charset="0"/>
              <a:buNone/>
            </a:pPr>
            <a:r>
              <a:rPr lang="en-US" sz="1100" dirty="0"/>
              <a:t>“</a:t>
            </a:r>
            <a:r>
              <a:rPr lang="en-US" dirty="0"/>
              <a:t>FSMA shifts our food safety focus from reaction and response to prevention – from catching food safety problems after the fact to systematically building in prudent preventive measures across the food system…”</a:t>
            </a:r>
          </a:p>
          <a:p>
            <a:pPr>
              <a:buFont typeface="Arial" charset="0"/>
              <a:buNone/>
            </a:pPr>
            <a:endParaRPr lang="en-US" dirty="0"/>
          </a:p>
          <a:p>
            <a:pPr>
              <a:buFontTx/>
              <a:buChar char="-"/>
            </a:pPr>
            <a:r>
              <a:rPr lang="en-US" dirty="0"/>
              <a:t>Michael Taylor, FDA Deputy Commissioner for Foods, April 5,2012</a:t>
            </a:r>
          </a:p>
          <a:p>
            <a:pPr>
              <a:buFontTx/>
              <a:buChar char="-"/>
            </a:pPr>
            <a:endParaRPr lang="en-US" dirty="0"/>
          </a:p>
          <a:p>
            <a:pPr>
              <a:buFontTx/>
              <a:buNone/>
            </a:pPr>
            <a:r>
              <a:rPr lang="en-US" dirty="0"/>
              <a:t>(go to “staffing will be needed”)</a:t>
            </a:r>
          </a:p>
          <a:p>
            <a:pPr>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 health professionals analyze the effect on health of genetics, personal choice,</a:t>
            </a:r>
            <a:r>
              <a:rPr lang="en-US" baseline="0" dirty="0" smtClean="0"/>
              <a:t> and the </a:t>
            </a:r>
            <a:r>
              <a:rPr lang="en-US" dirty="0" smtClean="0"/>
              <a:t>environment in order to develop programs that protect the health of your family and community.</a:t>
            </a:r>
          </a:p>
          <a:p>
            <a:r>
              <a:rPr lang="en-US" dirty="0" smtClean="0"/>
              <a:t>Taken from http://www.whatispublichealth.org/     http://www.clker.com/ - free public domain</a:t>
            </a:r>
          </a:p>
          <a:p>
            <a:endParaRPr lang="en-US" dirty="0" smtClean="0"/>
          </a:p>
        </p:txBody>
      </p:sp>
      <p:sp>
        <p:nvSpPr>
          <p:cNvPr id="4" name="Slide Number Placeholder 3"/>
          <p:cNvSpPr>
            <a:spLocks noGrp="1"/>
          </p:cNvSpPr>
          <p:nvPr>
            <p:ph type="sldNum" sz="quarter" idx="10"/>
          </p:nvPr>
        </p:nvSpPr>
        <p:spPr/>
        <p:txBody>
          <a:bodyPr/>
          <a:lstStyle/>
          <a:p>
            <a:fld id="{DFC8A1D5-ACC9-480A-80EE-1327658102A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1774">
              <a:defRPr/>
            </a:pPr>
            <a:r>
              <a:rPr lang="en-US" dirty="0" smtClean="0">
                <a:solidFill>
                  <a:srgbClr val="002060"/>
                </a:solidFill>
              </a:rPr>
              <a:t>Other opportunities for working in PHLs - CDC/APHL Fellowships</a:t>
            </a:r>
            <a:endParaRPr lang="en-US" dirty="0" smtClean="0"/>
          </a:p>
          <a:p>
            <a:endParaRPr lang="en-US" dirty="0" smtClean="0"/>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algn="ctr" eaLnBrk="0" fontAlgn="base" hangingPunct="0">
              <a:spcBef>
                <a:spcPct val="0"/>
              </a:spcBef>
              <a:spcAft>
                <a:spcPct val="0"/>
              </a:spcAft>
              <a:defRPr sz="2400">
                <a:solidFill>
                  <a:schemeClr val="tx1"/>
                </a:solidFill>
                <a:latin typeface="Times New Roman" pitchFamily="18" charset="0"/>
              </a:defRPr>
            </a:lvl6pPr>
            <a:lvl7pPr marL="3028264" indent="-232943" algn="ctr" eaLnBrk="0" fontAlgn="base" hangingPunct="0">
              <a:spcBef>
                <a:spcPct val="0"/>
              </a:spcBef>
              <a:spcAft>
                <a:spcPct val="0"/>
              </a:spcAft>
              <a:defRPr sz="2400">
                <a:solidFill>
                  <a:schemeClr val="tx1"/>
                </a:solidFill>
                <a:latin typeface="Times New Roman" pitchFamily="18" charset="0"/>
              </a:defRPr>
            </a:lvl7pPr>
            <a:lvl8pPr marL="3494151" indent="-232943" algn="ctr" eaLnBrk="0" fontAlgn="base" hangingPunct="0">
              <a:spcBef>
                <a:spcPct val="0"/>
              </a:spcBef>
              <a:spcAft>
                <a:spcPct val="0"/>
              </a:spcAft>
              <a:defRPr sz="2400">
                <a:solidFill>
                  <a:schemeClr val="tx1"/>
                </a:solidFill>
                <a:latin typeface="Times New Roman" pitchFamily="18" charset="0"/>
              </a:defRPr>
            </a:lvl8pPr>
            <a:lvl9pPr marL="3960038" indent="-232943" algn="ctr" eaLnBrk="0" fontAlgn="base" hangingPunct="0">
              <a:spcBef>
                <a:spcPct val="0"/>
              </a:spcBef>
              <a:spcAft>
                <a:spcPct val="0"/>
              </a:spcAft>
              <a:defRPr sz="2400">
                <a:solidFill>
                  <a:schemeClr val="tx1"/>
                </a:solidFill>
                <a:latin typeface="Times New Roman" pitchFamily="18" charset="0"/>
              </a:defRPr>
            </a:lvl9pPr>
          </a:lstStyle>
          <a:p>
            <a:pPr eaLnBrk="1" hangingPunct="1"/>
            <a:fld id="{676AC787-CA5E-4F2E-AA91-D7140C3D1C24}" type="slidenum">
              <a:rPr lang="en-US" sz="1300"/>
              <a:pPr eaLnBrk="1" hangingPunct="1"/>
              <a:t>33</a:t>
            </a:fld>
            <a:endParaRPr lang="en-US" sz="1300"/>
          </a:p>
        </p:txBody>
      </p:sp>
      <p:sp>
        <p:nvSpPr>
          <p:cNvPr id="62469" name="Date Placeholder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algn="ctr" eaLnBrk="0" fontAlgn="base" hangingPunct="0">
              <a:spcBef>
                <a:spcPct val="0"/>
              </a:spcBef>
              <a:spcAft>
                <a:spcPct val="0"/>
              </a:spcAft>
              <a:defRPr sz="2400">
                <a:solidFill>
                  <a:schemeClr val="tx1"/>
                </a:solidFill>
                <a:latin typeface="Times New Roman" pitchFamily="18" charset="0"/>
              </a:defRPr>
            </a:lvl6pPr>
            <a:lvl7pPr marL="3028264" indent="-232943" algn="ctr" eaLnBrk="0" fontAlgn="base" hangingPunct="0">
              <a:spcBef>
                <a:spcPct val="0"/>
              </a:spcBef>
              <a:spcAft>
                <a:spcPct val="0"/>
              </a:spcAft>
              <a:defRPr sz="2400">
                <a:solidFill>
                  <a:schemeClr val="tx1"/>
                </a:solidFill>
                <a:latin typeface="Times New Roman" pitchFamily="18" charset="0"/>
              </a:defRPr>
            </a:lvl7pPr>
            <a:lvl8pPr marL="3494151" indent="-232943" algn="ctr" eaLnBrk="0" fontAlgn="base" hangingPunct="0">
              <a:spcBef>
                <a:spcPct val="0"/>
              </a:spcBef>
              <a:spcAft>
                <a:spcPct val="0"/>
              </a:spcAft>
              <a:defRPr sz="2400">
                <a:solidFill>
                  <a:schemeClr val="tx1"/>
                </a:solidFill>
                <a:latin typeface="Times New Roman" pitchFamily="18" charset="0"/>
              </a:defRPr>
            </a:lvl8pPr>
            <a:lvl9pPr marL="3960038" indent="-232943"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300"/>
              <a:t>1/9/2012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Quick Facts: Agricultural and Food Scientists </a:t>
            </a:r>
            <a:r>
              <a:rPr lang="en-US" dirty="0">
                <a:hlinkClick r:id="" action="ppaction://hlinkfile"/>
              </a:rPr>
              <a:t>2010 Median Pay</a:t>
            </a:r>
            <a:r>
              <a:rPr lang="en-US" dirty="0"/>
              <a:t> $58,450 per year </a:t>
            </a:r>
            <a:br>
              <a:rPr lang="en-US" dirty="0"/>
            </a:br>
            <a:r>
              <a:rPr lang="en-US" dirty="0"/>
              <a:t>$28.10 per hour </a:t>
            </a:r>
            <a:r>
              <a:rPr lang="en-US" dirty="0">
                <a:hlinkClick r:id="" action="ppaction://hlinkfile"/>
              </a:rPr>
              <a:t>Entry-Level Education</a:t>
            </a:r>
            <a:r>
              <a:rPr lang="en-US" dirty="0"/>
              <a:t> </a:t>
            </a:r>
            <a:r>
              <a:rPr lang="en-US" dirty="0">
                <a:hlinkClick r:id="" action="ppaction://hlinkfile"/>
              </a:rPr>
              <a:t>See How to Become One</a:t>
            </a:r>
            <a:r>
              <a:rPr lang="en-US" dirty="0"/>
              <a:t> </a:t>
            </a:r>
            <a:r>
              <a:rPr lang="en-US" dirty="0">
                <a:hlinkClick r:id="" action="ppaction://hlinkfile"/>
              </a:rPr>
              <a:t>Work Experience in a Related Occupation</a:t>
            </a:r>
            <a:r>
              <a:rPr lang="en-US" dirty="0"/>
              <a:t> None </a:t>
            </a:r>
            <a:r>
              <a:rPr lang="en-US" dirty="0">
                <a:hlinkClick r:id="" action="ppaction://hlinkfile"/>
              </a:rPr>
              <a:t>On-the-job Training</a:t>
            </a:r>
            <a:r>
              <a:rPr lang="en-US" dirty="0"/>
              <a:t> None </a:t>
            </a:r>
            <a:r>
              <a:rPr lang="en-US" dirty="0">
                <a:hlinkClick r:id="" action="ppaction://hlinkfile"/>
              </a:rPr>
              <a:t>Number of Jobs, 2010</a:t>
            </a:r>
            <a:r>
              <a:rPr lang="en-US" dirty="0"/>
              <a:t> 33,500 </a:t>
            </a:r>
            <a:r>
              <a:rPr lang="en-US" dirty="0">
                <a:hlinkClick r:id="" action="ppaction://hlinkfile"/>
              </a:rPr>
              <a:t>Job Outlook, 2010-20</a:t>
            </a:r>
            <a:r>
              <a:rPr lang="en-US" dirty="0"/>
              <a:t> 10% (About as fast as average) </a:t>
            </a:r>
            <a:r>
              <a:rPr lang="en-US" dirty="0">
                <a:hlinkClick r:id="" action="ppaction://hlinkfile"/>
              </a:rPr>
              <a:t>Employment Change, 2010-20</a:t>
            </a:r>
            <a:r>
              <a:rPr lang="en-US" dirty="0"/>
              <a:t> 3,500</a:t>
            </a:r>
            <a:endParaRPr lang="en-US" dirty="0" smtClean="0"/>
          </a:p>
          <a:p>
            <a:endParaRPr lang="en-US" dirty="0" smtClean="0"/>
          </a:p>
          <a:p>
            <a:r>
              <a:rPr lang="en-US" dirty="0"/>
              <a:t>Quick Facts: Chemists and Materials Scientists </a:t>
            </a:r>
            <a:r>
              <a:rPr lang="en-US" dirty="0">
                <a:hlinkClick r:id="" action="ppaction://hlinkfile"/>
              </a:rPr>
              <a:t>2010 Median Pay</a:t>
            </a:r>
            <a:r>
              <a:rPr lang="en-US" dirty="0"/>
              <a:t> $69,790 per year </a:t>
            </a:r>
            <a:br>
              <a:rPr lang="en-US" dirty="0"/>
            </a:br>
            <a:r>
              <a:rPr lang="en-US" dirty="0"/>
              <a:t>$33.55 per hour </a:t>
            </a:r>
            <a:r>
              <a:rPr lang="en-US" dirty="0">
                <a:hlinkClick r:id="" action="ppaction://hlinkfile"/>
              </a:rPr>
              <a:t>Entry-Level Education</a:t>
            </a:r>
            <a:r>
              <a:rPr lang="en-US" dirty="0"/>
              <a:t> Bachelor’s degree </a:t>
            </a:r>
            <a:r>
              <a:rPr lang="en-US" dirty="0">
                <a:hlinkClick r:id="" action="ppaction://hlinkfile"/>
              </a:rPr>
              <a:t>Work Experience in a Related Occupation</a:t>
            </a:r>
            <a:r>
              <a:rPr lang="en-US" dirty="0"/>
              <a:t> None </a:t>
            </a:r>
            <a:r>
              <a:rPr lang="en-US" dirty="0">
                <a:hlinkClick r:id="" action="ppaction://hlinkfile"/>
              </a:rPr>
              <a:t>On-the-job Training</a:t>
            </a:r>
            <a:r>
              <a:rPr lang="en-US" dirty="0"/>
              <a:t> None </a:t>
            </a:r>
            <a:r>
              <a:rPr lang="en-US" dirty="0">
                <a:hlinkClick r:id="" action="ppaction://hlinkfile"/>
              </a:rPr>
              <a:t>Number of Jobs, 2010</a:t>
            </a:r>
            <a:r>
              <a:rPr lang="en-US" dirty="0"/>
              <a:t> 90,900 </a:t>
            </a:r>
            <a:r>
              <a:rPr lang="en-US" dirty="0">
                <a:hlinkClick r:id="" action="ppaction://hlinkfile"/>
              </a:rPr>
              <a:t>Job Outlook, 2010-20</a:t>
            </a:r>
            <a:r>
              <a:rPr lang="en-US" dirty="0"/>
              <a:t> 4% (Slower than average) </a:t>
            </a:r>
            <a:r>
              <a:rPr lang="en-US" dirty="0">
                <a:hlinkClick r:id="" action="ppaction://hlinkfile"/>
              </a:rPr>
              <a:t>Employment Change, 2010-20</a:t>
            </a:r>
            <a:r>
              <a:rPr lang="en-US" dirty="0"/>
              <a:t> 4,000</a:t>
            </a:r>
          </a:p>
          <a:p>
            <a:endParaRPr lang="en-US" dirty="0"/>
          </a:p>
          <a:p>
            <a:r>
              <a:rPr lang="en-US" dirty="0"/>
              <a:t>Quick Facts: Microbiologists </a:t>
            </a:r>
            <a:r>
              <a:rPr lang="en-US" dirty="0">
                <a:hlinkClick r:id="" action="ppaction://hlinkfile"/>
              </a:rPr>
              <a:t>2010 Median Pay</a:t>
            </a:r>
            <a:r>
              <a:rPr lang="en-US" dirty="0"/>
              <a:t> $65,920 per year </a:t>
            </a:r>
            <a:br>
              <a:rPr lang="en-US" dirty="0"/>
            </a:br>
            <a:r>
              <a:rPr lang="en-US" dirty="0"/>
              <a:t>$31.69 per hour </a:t>
            </a:r>
            <a:r>
              <a:rPr lang="en-US" dirty="0">
                <a:hlinkClick r:id="" action="ppaction://hlinkfile"/>
              </a:rPr>
              <a:t>Entry-Level Education</a:t>
            </a:r>
            <a:r>
              <a:rPr lang="en-US" dirty="0"/>
              <a:t> Bachelor’s degree </a:t>
            </a:r>
            <a:r>
              <a:rPr lang="en-US" dirty="0">
                <a:hlinkClick r:id="" action="ppaction://hlinkfile"/>
              </a:rPr>
              <a:t>Work Experience in a Related Occupation</a:t>
            </a:r>
            <a:r>
              <a:rPr lang="en-US" dirty="0"/>
              <a:t> None </a:t>
            </a:r>
            <a:r>
              <a:rPr lang="en-US" dirty="0">
                <a:hlinkClick r:id="" action="ppaction://hlinkfile"/>
              </a:rPr>
              <a:t>On-the-job Training</a:t>
            </a:r>
            <a:r>
              <a:rPr lang="en-US" dirty="0"/>
              <a:t> None </a:t>
            </a:r>
            <a:r>
              <a:rPr lang="en-US" dirty="0">
                <a:hlinkClick r:id="" action="ppaction://hlinkfile"/>
              </a:rPr>
              <a:t>Number of Jobs, 2010</a:t>
            </a:r>
            <a:r>
              <a:rPr lang="en-US" dirty="0"/>
              <a:t> 20,300 </a:t>
            </a:r>
            <a:r>
              <a:rPr lang="en-US" dirty="0">
                <a:hlinkClick r:id="" action="ppaction://hlinkfile"/>
              </a:rPr>
              <a:t>Job Outlook, 2010-20</a:t>
            </a:r>
            <a:r>
              <a:rPr lang="en-US" dirty="0"/>
              <a:t> 13% (About as fast as average) </a:t>
            </a:r>
            <a:r>
              <a:rPr lang="en-US" dirty="0">
                <a:hlinkClick r:id="" action="ppaction://hlinkfile"/>
              </a:rPr>
              <a:t>Employment Change, 2010-20</a:t>
            </a:r>
            <a:r>
              <a:rPr lang="en-US" dirty="0"/>
              <a:t> 2,700</a:t>
            </a:r>
          </a:p>
          <a:p>
            <a:endParaRPr lang="en-US" dirty="0"/>
          </a:p>
          <a:p>
            <a:r>
              <a:rPr lang="en-US" dirty="0"/>
              <a:t>Quick Facts: Medical and Clinical Laboratory Technologists and Technicians </a:t>
            </a:r>
            <a:r>
              <a:rPr lang="en-US" dirty="0">
                <a:hlinkClick r:id="" action="ppaction://hlinkfile"/>
              </a:rPr>
              <a:t>2010 Median Pay</a:t>
            </a:r>
            <a:r>
              <a:rPr lang="en-US" dirty="0"/>
              <a:t> $46,680 per year </a:t>
            </a:r>
            <a:br>
              <a:rPr lang="en-US" dirty="0"/>
            </a:br>
            <a:r>
              <a:rPr lang="en-US" dirty="0"/>
              <a:t>$22.44 per hour </a:t>
            </a:r>
            <a:r>
              <a:rPr lang="en-US" dirty="0">
                <a:hlinkClick r:id="" action="ppaction://hlinkfile"/>
              </a:rPr>
              <a:t>Entry-Level Education</a:t>
            </a:r>
            <a:r>
              <a:rPr lang="en-US" dirty="0"/>
              <a:t> </a:t>
            </a:r>
            <a:r>
              <a:rPr lang="en-US" dirty="0">
                <a:hlinkClick r:id="" action="ppaction://hlinkfile"/>
              </a:rPr>
              <a:t>See How to Become One</a:t>
            </a:r>
            <a:r>
              <a:rPr lang="en-US" dirty="0"/>
              <a:t> </a:t>
            </a:r>
            <a:r>
              <a:rPr lang="en-US" dirty="0">
                <a:hlinkClick r:id="" action="ppaction://hlinkfile"/>
              </a:rPr>
              <a:t>Work Experience in a Related Occupation</a:t>
            </a:r>
            <a:r>
              <a:rPr lang="en-US" dirty="0"/>
              <a:t> None </a:t>
            </a:r>
            <a:r>
              <a:rPr lang="en-US" dirty="0">
                <a:hlinkClick r:id="" action="ppaction://hlinkfile"/>
              </a:rPr>
              <a:t>On-the-job Training</a:t>
            </a:r>
            <a:r>
              <a:rPr lang="en-US" dirty="0"/>
              <a:t> None </a:t>
            </a:r>
            <a:r>
              <a:rPr lang="en-US" dirty="0">
                <a:hlinkClick r:id="" action="ppaction://hlinkfile"/>
              </a:rPr>
              <a:t>Number of Jobs, 2010</a:t>
            </a:r>
            <a:r>
              <a:rPr lang="en-US" dirty="0"/>
              <a:t> 330,600 </a:t>
            </a:r>
            <a:r>
              <a:rPr lang="en-US" dirty="0">
                <a:hlinkClick r:id="" action="ppaction://hlinkfile"/>
              </a:rPr>
              <a:t>Job Outlook, 2010-20</a:t>
            </a:r>
            <a:r>
              <a:rPr lang="en-US" dirty="0"/>
              <a:t> 13% (About as fast as average) </a:t>
            </a:r>
            <a:r>
              <a:rPr lang="en-US" dirty="0">
                <a:hlinkClick r:id="" action="ppaction://hlinkfile"/>
              </a:rPr>
              <a:t>Employment Change, 2010-20</a:t>
            </a:r>
            <a:r>
              <a:rPr lang="en-US" dirty="0"/>
              <a:t> 42,900</a:t>
            </a:r>
            <a:endParaRPr lang="en-US" dirty="0" smtClean="0"/>
          </a:p>
          <a:p>
            <a:endParaRPr lang="en-US" dirty="0" smtClean="0"/>
          </a:p>
          <a:p>
            <a:r>
              <a:rPr lang="en-US" dirty="0" smtClean="0"/>
              <a:t>*Additional information from Bureau of Labor Statistics</a:t>
            </a:r>
          </a:p>
          <a:p>
            <a:endParaRPr lang="en-US" dirty="0" smtClean="0"/>
          </a:p>
          <a:p>
            <a:pPr eaLnBrk="1" hangingPunct="1"/>
            <a:r>
              <a:rPr lang="en-US" dirty="0"/>
              <a:t>70% of medical decisions based on laboratory results</a:t>
            </a:r>
          </a:p>
          <a:p>
            <a:pPr eaLnBrk="1" hangingPunct="1"/>
            <a:r>
              <a:rPr lang="en-US" dirty="0"/>
              <a:t>Aging population needs more health care and more tests</a:t>
            </a:r>
          </a:p>
          <a:p>
            <a:pPr defTabSz="931774">
              <a:defRPr/>
            </a:pPr>
            <a:r>
              <a:rPr lang="en-US" dirty="0"/>
              <a:t>	- </a:t>
            </a:r>
            <a:r>
              <a:rPr lang="en-US" dirty="0" smtClean="0"/>
              <a:t>Demand</a:t>
            </a:r>
            <a:r>
              <a:rPr lang="en-US" baseline="0" dirty="0" smtClean="0"/>
              <a:t> for more testing imported foods</a:t>
            </a:r>
            <a:endParaRPr lang="en-US" dirty="0" smtClean="0"/>
          </a:p>
          <a:p>
            <a:pPr eaLnBrk="1" hangingPunct="1"/>
            <a:r>
              <a:rPr lang="en-US" dirty="0"/>
              <a:t>New tests frequently introduced to improve diagnosis and care</a:t>
            </a:r>
          </a:p>
          <a:p>
            <a:pPr eaLnBrk="1" hangingPunct="1"/>
            <a:r>
              <a:rPr lang="en-US" dirty="0"/>
              <a:t>Threat of bioterrorism has increased demand for qualified laboratory professionals in infectious disease testing</a:t>
            </a:r>
          </a:p>
        </p:txBody>
      </p:sp>
      <p:sp>
        <p:nvSpPr>
          <p:cNvPr id="4" name="Slide Number Placeholder 3"/>
          <p:cNvSpPr>
            <a:spLocks noGrp="1"/>
          </p:cNvSpPr>
          <p:nvPr>
            <p:ph type="sldNum" sz="quarter" idx="10"/>
          </p:nvPr>
        </p:nvSpPr>
        <p:spPr/>
        <p:txBody>
          <a:bodyPr/>
          <a:lstStyle/>
          <a:p>
            <a:fld id="{DFC8A1D5-ACC9-480A-80EE-1327658102A3}"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laboratory professional organizations that you can belong to, depending on your interests.</a:t>
            </a:r>
            <a:r>
              <a:rPr lang="en-US" baseline="0" dirty="0" smtClean="0"/>
              <a:t>  Many have student memberships for a reduced fee, yet you can gain many benefits.</a:t>
            </a:r>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a:t>
            </a:r>
            <a:r>
              <a:rPr lang="en-US" baseline="0" dirty="0" smtClean="0"/>
              <a:t> a member of a professional organization is not expensive – especially if you can have a student membership.</a:t>
            </a:r>
          </a:p>
          <a:p>
            <a:endParaRPr lang="en-US" baseline="0" dirty="0" smtClean="0"/>
          </a:p>
          <a:p>
            <a:r>
              <a:rPr lang="en-US" baseline="0" dirty="0" smtClean="0"/>
              <a:t>For example: An individual membership with APHL is only $100 and a student membership is only $35!</a:t>
            </a:r>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t>There are many advantages to being a</a:t>
            </a:r>
            <a:r>
              <a:rPr lang="en-US" baseline="0" dirty="0" smtClean="0"/>
              <a:t> professional.   Tell a story about someone you know that was able to find a new position because of the contacts they had because of being an active member in their professional society.  Professional organizations offer ways to f</a:t>
            </a:r>
            <a:r>
              <a:rPr lang="en-US" dirty="0" smtClean="0"/>
              <a:t>ind employment opportunities, contact subject matter experts to ask questions about lab practices, and having encouragement to advance your learning.</a:t>
            </a:r>
          </a:p>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33BCA92-0BE0-4662-BC8E-B2FD56426969}" type="slidenum">
              <a:rPr lang="en-US"/>
              <a:pPr/>
              <a:t>40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defTabSz="914350" fontAlgn="base">
              <a:spcBef>
                <a:spcPct val="30000"/>
              </a:spcBef>
              <a:spcAft>
                <a:spcPct val="0"/>
              </a:spcAft>
              <a:defRPr/>
            </a:pPr>
            <a:r>
              <a:rPr lang="en-US" dirty="0" smtClean="0"/>
              <a:t>APHL is the primary</a:t>
            </a:r>
            <a:r>
              <a:rPr lang="en-US" baseline="0" dirty="0" smtClean="0"/>
              <a:t> professional organization for scientists working in Public Health and the o</a:t>
            </a:r>
            <a:r>
              <a:rPr lang="en-US" dirty="0" smtClean="0"/>
              <a:t>nly organization that represents the nation’s public health and environmental health laboratories</a:t>
            </a:r>
            <a:r>
              <a:rPr lang="en-US" baseline="0" dirty="0" smtClean="0"/>
              <a:t>.  </a:t>
            </a:r>
            <a:r>
              <a:rPr lang="en-US" dirty="0" smtClean="0"/>
              <a:t>The association was founded over 50 years ago with the vision of . . .[read slide].  Basically this is motherhood and apple pie.   APHL works to strengthen labs in the US and across the world, advances laboratory systems and practices to promote continuous improvement in the quality of practice, and promotes policies that support healthy communities.</a:t>
            </a:r>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CDC96F8-8C7A-4630-B5D1-7B477DBBBB27}" type="slidenum">
              <a:rPr lang="en-US" smtClean="0"/>
              <a:pPr/>
              <a:t>41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4720" y="4415790"/>
            <a:ext cx="5140960" cy="4183380"/>
          </a:xfrm>
          <a:noFill/>
          <a:ln/>
        </p:spPr>
        <p:txBody>
          <a:bodyPr/>
          <a:lstStyle/>
          <a:p>
            <a:pPr eaLnBrk="1" hangingPunct="1">
              <a:buFont typeface="Arial" pitchFamily="34" charset="0"/>
              <a:buChar char="•"/>
            </a:pPr>
            <a:r>
              <a:rPr lang="en-US" sz="1000" dirty="0"/>
              <a:t>APHL’s most important role is as nexus for communication among diverse constituencies. </a:t>
            </a:r>
          </a:p>
          <a:p>
            <a:pPr eaLnBrk="1" hangingPunct="1">
              <a:buFont typeface="Arial" pitchFamily="34" charset="0"/>
              <a:buChar char="•"/>
            </a:pPr>
            <a:r>
              <a:rPr lang="en-US" sz="1000" dirty="0"/>
              <a:t>The association (refer to graphic):</a:t>
            </a:r>
          </a:p>
          <a:p>
            <a:pPr lvl="1" eaLnBrk="1" hangingPunct="1">
              <a:buFontTx/>
              <a:buChar char="•"/>
            </a:pPr>
            <a:r>
              <a:rPr lang="en-US" sz="1000" dirty="0"/>
              <a:t>Connects the 56 state and territorial labs as well as an increasing number of local ones</a:t>
            </a:r>
          </a:p>
          <a:p>
            <a:pPr lvl="1" eaLnBrk="1" hangingPunct="1">
              <a:buFontTx/>
              <a:buChar char="•"/>
            </a:pPr>
            <a:r>
              <a:rPr lang="en-US" sz="1000" dirty="0"/>
              <a:t>Links those labs with federal partners such as CDC, EPA, FDA, DHS, FBI, &amp; HRSA</a:t>
            </a:r>
          </a:p>
          <a:p>
            <a:pPr lvl="1" eaLnBrk="1" hangingPunct="1">
              <a:buFontTx/>
              <a:buChar char="•"/>
            </a:pPr>
            <a:r>
              <a:rPr lang="en-US" sz="1000" dirty="0"/>
              <a:t>Serves as a nexus between public health and clinical lab communities, such as those in hospitals</a:t>
            </a:r>
          </a:p>
          <a:p>
            <a:pPr lvl="1" eaLnBrk="1" hangingPunct="1">
              <a:buFontTx/>
              <a:buChar char="•"/>
            </a:pPr>
            <a:r>
              <a:rPr lang="en-US" sz="1000" dirty="0"/>
              <a:t>Acts as a liaison between public health labs and the companies that supply them with testing materials, instrumentation, facilities and other commercial services.</a:t>
            </a:r>
          </a:p>
          <a:p>
            <a:pPr lvl="1" eaLnBrk="1" hangingPunct="1">
              <a:buFontTx/>
              <a:buChar char="•"/>
            </a:pPr>
            <a:r>
              <a:rPr lang="en-US" sz="1000" dirty="0"/>
              <a:t>Advocates for labs with Congress and the Administration. .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0102B74-C511-4EF7-8C91-E0553413B19A}" type="slidenum">
              <a:rPr lang="en-US" smtClean="0"/>
              <a:pPr/>
              <a:t>4</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dirty="0" smtClean="0"/>
              <a:t>When I was in your place, I had a poor understanding of the difference between the science I was learning through academia and what actually happens in a health department.</a:t>
            </a:r>
          </a:p>
          <a:p>
            <a:pPr eaLnBrk="1" hangingPunct="1"/>
            <a:endParaRPr lang="en-US" dirty="0" smtClean="0"/>
          </a:p>
          <a:p>
            <a:pPr eaLnBrk="1" hangingPunct="1"/>
            <a:r>
              <a:rPr lang="en-US" dirty="0" smtClean="0"/>
              <a:t>So</a:t>
            </a:r>
            <a:r>
              <a:rPr lang="en-US" baseline="0" dirty="0" smtClean="0"/>
              <a:t> I thought I’d start with a definition of public health practice. . .   [read]</a:t>
            </a:r>
          </a:p>
          <a:p>
            <a:pPr eaLnBrk="1" hangingPunct="1"/>
            <a:endParaRPr lang="en-US" baseline="0" dirty="0" smtClean="0"/>
          </a:p>
          <a:p>
            <a:pPr defTabSz="931774">
              <a:defRPr/>
            </a:pPr>
            <a:r>
              <a:rPr lang="en-US" dirty="0" smtClean="0"/>
              <a:t>Public health is an interdisciplinary field and professionals in many disciplines such as medicine, veterinary medicine, laboratory medicine,</a:t>
            </a:r>
            <a:r>
              <a:rPr lang="en-US" baseline="0" dirty="0" smtClean="0"/>
              <a:t> </a:t>
            </a:r>
            <a:r>
              <a:rPr lang="en-US" dirty="0" smtClean="0"/>
              <a:t>dentistry,  nursing</a:t>
            </a:r>
            <a:r>
              <a:rPr lang="en-US" baseline="0" dirty="0" smtClean="0"/>
              <a:t> </a:t>
            </a:r>
            <a:r>
              <a:rPr lang="en-US" dirty="0" smtClean="0"/>
              <a:t>and pharmacy routinely deal with public health issues. A degree in public health practice enables clinicians to apply public health principles to improve their practice.  (http://www.whatispublichealth.org/what/index.html#Practice)  clip art</a:t>
            </a:r>
            <a:r>
              <a:rPr lang="en-US" baseline="0" dirty="0" smtClean="0"/>
              <a:t> was found on 4 different websites in a </a:t>
            </a:r>
            <a:r>
              <a:rPr lang="en-US" baseline="0" dirty="0" err="1" smtClean="0"/>
              <a:t>google</a:t>
            </a:r>
            <a:r>
              <a:rPr lang="en-US" baseline="0" dirty="0" smtClean="0"/>
              <a:t> search</a:t>
            </a:r>
            <a:endParaRPr lang="en-US" dirty="0" smtClean="0"/>
          </a:p>
          <a:p>
            <a:pPr eaLnBrk="1" hangingPunct="1"/>
            <a:endParaRPr lang="en-US" baseline="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49011-2A77-49B1-A9E6-06E98DF92827}" type="slidenum">
              <a:rPr lang="en-US"/>
              <a:pPr/>
              <a:t>42</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a:lnSpc>
                <a:spcPct val="80000"/>
              </a:lnSpc>
            </a:pPr>
            <a:r>
              <a:rPr lang="en-US" dirty="0"/>
              <a:t>APHL and CDC have been working together through a cooperative agreement for at least 23 years.</a:t>
            </a:r>
          </a:p>
          <a:p>
            <a:pPr>
              <a:lnSpc>
                <a:spcPct val="80000"/>
              </a:lnSpc>
            </a:pPr>
            <a:endParaRPr lang="en-US" dirty="0"/>
          </a:p>
          <a:p>
            <a:pPr>
              <a:lnSpc>
                <a:spcPct val="80000"/>
              </a:lnSpc>
            </a:pPr>
            <a:r>
              <a:rPr lang="en-US" dirty="0"/>
              <a:t>APHL co-founded the CDC Laboratory Response Network  in 1999 with the CDC and FBI</a:t>
            </a:r>
          </a:p>
          <a:p>
            <a:pPr>
              <a:lnSpc>
                <a:spcPct val="80000"/>
              </a:lnSpc>
            </a:pPr>
            <a:endParaRPr lang="en-US" dirty="0"/>
          </a:p>
          <a:p>
            <a:pPr>
              <a:lnSpc>
                <a:spcPct val="80000"/>
              </a:lnSpc>
            </a:pPr>
            <a:r>
              <a:rPr lang="en-US" dirty="0"/>
              <a:t>Designed to ensure fast and effective action to protect the public from biological and chemical threats</a:t>
            </a:r>
          </a:p>
          <a:p>
            <a:pPr>
              <a:lnSpc>
                <a:spcPct val="80000"/>
              </a:lnSpc>
            </a:pPr>
            <a:endParaRPr lang="en-US" dirty="0"/>
          </a:p>
          <a:p>
            <a:pPr>
              <a:lnSpc>
                <a:spcPct val="80000"/>
              </a:lnSpc>
            </a:pPr>
            <a:r>
              <a:rPr lang="en-US" dirty="0"/>
              <a:t>Uses validated methods to assure rapid and certain identification of threat agents in clinical </a:t>
            </a:r>
            <a:r>
              <a:rPr lang="en-US" dirty="0" smtClean="0"/>
              <a:t>samples</a:t>
            </a:r>
          </a:p>
          <a:p>
            <a:pPr>
              <a:lnSpc>
                <a:spcPct val="80000"/>
              </a:lnSpc>
            </a:pPr>
            <a:endParaRPr lang="en-US" dirty="0"/>
          </a:p>
          <a:p>
            <a:pPr>
              <a:lnSpc>
                <a:spcPct val="80000"/>
              </a:lnSpc>
            </a:pPr>
            <a:r>
              <a:rPr lang="en-US" dirty="0" smtClean="0"/>
              <a:t>APHL collaborated with developing a secure website</a:t>
            </a:r>
          </a:p>
          <a:p>
            <a:pPr>
              <a:lnSpc>
                <a:spcPct val="90000"/>
              </a:lnSpc>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49011-2A77-49B1-A9E6-06E98DF92827}" type="slidenum">
              <a:rPr lang="en-US"/>
              <a:pPr/>
              <a:t>43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a:lnSpc>
                <a:spcPct val="90000"/>
              </a:lnSpc>
            </a:pPr>
            <a:r>
              <a:rPr lang="en-US" dirty="0"/>
              <a:t>EPA recognized that the partnership model developed on the clinical side of public health was missing on the environmental side and They recognized that the experience APHL developed with the LRN would serve them well in working with environmental labs, to establish a home base for environmental laboratories </a:t>
            </a:r>
          </a:p>
          <a:p>
            <a:pPr>
              <a:lnSpc>
                <a:spcPct val="90000"/>
              </a:lnSpc>
            </a:pPr>
            <a:endParaRPr lang="en-US" dirty="0"/>
          </a:p>
          <a:p>
            <a:pPr defTabSz="914350" fontAlgn="base">
              <a:lnSpc>
                <a:spcPct val="90000"/>
              </a:lnSpc>
              <a:spcBef>
                <a:spcPct val="30000"/>
              </a:spcBef>
              <a:spcAft>
                <a:spcPct val="0"/>
              </a:spcAft>
              <a:defRPr/>
            </a:pPr>
            <a:r>
              <a:rPr lang="en-US" dirty="0"/>
              <a:t>Home Base means having APHL serve as the primary and central point of contact/ communication between state environmental laboratories and EPA’s many programs. </a:t>
            </a:r>
          </a:p>
          <a:p>
            <a:pPr>
              <a:lnSpc>
                <a:spcPct val="90000"/>
              </a:lnSpc>
            </a:pPr>
            <a:endParaRPr lang="en-US" dirty="0"/>
          </a:p>
          <a:p>
            <a:pPr defTabSz="914350" fontAlgn="base">
              <a:lnSpc>
                <a:spcPct val="90000"/>
              </a:lnSpc>
              <a:spcBef>
                <a:spcPct val="30000"/>
              </a:spcBef>
              <a:spcAft>
                <a:spcPct val="0"/>
              </a:spcAft>
              <a:defRPr/>
            </a:pPr>
            <a:endParaRPr lang="en-US" dirty="0"/>
          </a:p>
          <a:p>
            <a:pPr defTabSz="914350" fontAlgn="base">
              <a:lnSpc>
                <a:spcPct val="90000"/>
              </a:lnSpc>
              <a:spcBef>
                <a:spcPct val="30000"/>
              </a:spcBef>
              <a:spcAft>
                <a:spcPct val="0"/>
              </a:spcAft>
              <a:defRPr/>
            </a:pPr>
            <a:endParaRPr lang="en-US" dirty="0"/>
          </a:p>
          <a:p>
            <a:pPr defTabSz="914350" fontAlgn="base">
              <a:lnSpc>
                <a:spcPct val="90000"/>
              </a:lnSpc>
              <a:spcBef>
                <a:spcPct val="30000"/>
              </a:spcBef>
              <a:spcAft>
                <a:spcPct val="0"/>
              </a:spcAft>
              <a:defRPr/>
            </a:pPr>
            <a:endParaRPr lang="en-US" dirty="0"/>
          </a:p>
          <a:p>
            <a:pPr>
              <a:lnSpc>
                <a:spcPct val="90000"/>
              </a:lnSpc>
            </a:pPr>
            <a:endParaRPr lang="en-US" dirty="0"/>
          </a:p>
          <a:p>
            <a:pPr>
              <a:lnSpc>
                <a:spcPct val="90000"/>
              </a:lnSpc>
            </a:pPr>
            <a:endParaRPr lang="en-US" dirty="0"/>
          </a:p>
          <a:p>
            <a:pPr>
              <a:lnSpc>
                <a:spcPct val="90000"/>
              </a:lnSpc>
            </a:pPr>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0102B74-C511-4EF7-8C91-E0553413B19A}" type="slidenum">
              <a:rPr lang="en-US" smtClean="0"/>
              <a:pPr/>
              <a:t>7</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defTabSz="931774">
              <a:defRPr/>
            </a:pPr>
            <a:r>
              <a:rPr lang="en-US" dirty="0"/>
              <a:t>Public health laboratory professionals such as microbiologists and chemists test biological and environmental samples in order to diagnose, prevent, treat, and control infectious diseases or environmental threats in communities. </a:t>
            </a:r>
          </a:p>
          <a:p>
            <a:pPr eaLnBrk="1" hangingPunct="1"/>
            <a:endParaRPr lang="en-US" baseline="0" dirty="0" smtClean="0"/>
          </a:p>
          <a:p>
            <a:pPr eaLnBrk="1" hangingPunct="1"/>
            <a:r>
              <a:rPr lang="en-US" baseline="0" dirty="0" smtClean="0"/>
              <a:t>This is what public health labs do every day.</a:t>
            </a:r>
          </a:p>
          <a:p>
            <a:pPr eaLnBrk="1" hangingPunct="1"/>
            <a:endParaRPr lang="en-US" baseline="0" dirty="0" smtClean="0"/>
          </a:p>
          <a:p>
            <a:pPr eaLnBrk="1" hangingPunct="1"/>
            <a:r>
              <a:rPr lang="en-US" baseline="0" dirty="0" smtClean="0"/>
              <a:t>The key difference between academic laboratories,  clinical laboratories and Public Health laboratories is the connection to the community.</a:t>
            </a:r>
          </a:p>
          <a:p>
            <a:pPr eaLnBrk="1" hangingPunct="1"/>
            <a:endParaRPr lang="en-US" baseline="0" dirty="0" smtClean="0"/>
          </a:p>
          <a:p>
            <a:pPr eaLnBrk="1" hangingPunct="1"/>
            <a:r>
              <a:rPr lang="en-US" baseline="0" dirty="0" smtClean="0"/>
              <a:t>Clip art from </a:t>
            </a:r>
            <a:r>
              <a:rPr lang="en-US" baseline="0" dirty="0" err="1" smtClean="0"/>
              <a:t>phgfoundation</a:t>
            </a:r>
            <a:r>
              <a:rPr lang="en-US" baseline="0" dirty="0" smtClean="0"/>
              <a:t> and APHL website</a:t>
            </a: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07">
              <a:defRPr/>
            </a:pPr>
            <a:r>
              <a:rPr lang="en-US" dirty="0" smtClean="0"/>
              <a:t>Public health laboratories are state &amp; local laboratories integrated into the broader public health system.</a:t>
            </a:r>
          </a:p>
          <a:p>
            <a:pPr defTabSz="924407">
              <a:defRPr/>
            </a:pPr>
            <a:endParaRPr lang="en-US" dirty="0" smtClean="0"/>
          </a:p>
          <a:p>
            <a:pPr defTabSz="924407">
              <a:defRPr/>
            </a:pPr>
            <a:r>
              <a:rPr lang="en-US" dirty="0" smtClean="0"/>
              <a:t>They</a:t>
            </a:r>
            <a:r>
              <a:rPr lang="en-US" baseline="0" dirty="0" smtClean="0"/>
              <a:t> perf</a:t>
            </a:r>
            <a:r>
              <a:rPr lang="en-US" dirty="0" smtClean="0"/>
              <a:t>orm complex testing to protect communities from disease and other health and environmental threats. </a:t>
            </a:r>
          </a:p>
          <a:p>
            <a:pPr defTabSz="924407">
              <a:defRPr/>
            </a:pPr>
            <a:endParaRPr lang="en-US" dirty="0" smtClean="0"/>
          </a:p>
          <a:p>
            <a:pPr defTabSz="924407">
              <a:defRPr/>
            </a:pPr>
            <a:r>
              <a:rPr lang="en-US" baseline="0" dirty="0" smtClean="0"/>
              <a:t>They serve as an early warning system for things like influenza outbreaks and food-borne illness.</a:t>
            </a:r>
          </a:p>
          <a:p>
            <a:pPr defTabSz="924407">
              <a:defRPr/>
            </a:pPr>
            <a:endParaRPr lang="en-US" dirty="0" smtClean="0"/>
          </a:p>
          <a:p>
            <a:pPr defTabSz="924407">
              <a:defRPr/>
            </a:pPr>
            <a:r>
              <a:rPr lang="en-US" dirty="0" smtClean="0"/>
              <a:t>Such testing requires highly trained staff, sophisticated instrumentation and specially-designed facilities. </a:t>
            </a:r>
          </a:p>
          <a:p>
            <a:pPr defTabSz="924407">
              <a:defRPr/>
            </a:pPr>
            <a:endParaRPr lang="en-US" dirty="0" smtClean="0"/>
          </a:p>
          <a:p>
            <a:pPr marL="346653" indent="-346653" defTabSz="924407">
              <a:defRPr/>
            </a:pPr>
            <a:r>
              <a:rPr lang="en-US" sz="2400" dirty="0">
                <a:solidFill>
                  <a:prstClr val="black"/>
                </a:solidFill>
              </a:rPr>
              <a:t>56 state and territorial PHLs</a:t>
            </a:r>
          </a:p>
          <a:p>
            <a:pPr marL="751080" lvl="1" indent="-288877" defTabSz="924407">
              <a:defRPr/>
            </a:pPr>
            <a:r>
              <a:rPr lang="en-US" sz="2400" dirty="0">
                <a:solidFill>
                  <a:prstClr val="black"/>
                </a:solidFill>
              </a:rPr>
              <a:t>&gt;17 million specimens received annually</a:t>
            </a:r>
          </a:p>
          <a:p>
            <a:pPr marL="751080" lvl="1" indent="-288877" defTabSz="924407">
              <a:defRPr/>
            </a:pPr>
            <a:r>
              <a:rPr lang="en-US" sz="2400" dirty="0">
                <a:solidFill>
                  <a:prstClr val="black"/>
                </a:solidFill>
              </a:rPr>
              <a:t>5,600 employees</a:t>
            </a:r>
          </a:p>
          <a:p>
            <a:pPr marL="751080" lvl="1" indent="-288877" defTabSz="924407">
              <a:defRPr/>
            </a:pPr>
            <a:r>
              <a:rPr lang="en-US" sz="2400" dirty="0">
                <a:solidFill>
                  <a:prstClr val="black"/>
                </a:solidFill>
              </a:rPr>
              <a:t>$809 million annual budget</a:t>
            </a:r>
          </a:p>
          <a:p>
            <a:pPr marL="346653" indent="-346653" defTabSz="924407">
              <a:defRPr/>
            </a:pPr>
            <a:r>
              <a:rPr lang="en-US" sz="2400" dirty="0">
                <a:solidFill>
                  <a:prstClr val="black"/>
                </a:solidFill>
              </a:rPr>
              <a:t>~200 local (city, county) PHLs</a:t>
            </a:r>
          </a:p>
          <a:p>
            <a:pPr marL="346653" indent="-346653" defTabSz="924407">
              <a:defRPr/>
            </a:pPr>
            <a:r>
              <a:rPr lang="en-US" sz="2400" dirty="0">
                <a:solidFill>
                  <a:prstClr val="black"/>
                </a:solidFill>
              </a:rPr>
              <a:t>Several federal PHLs (CDC, EPA, USDA, </a:t>
            </a:r>
            <a:r>
              <a:rPr lang="en-US" sz="2400" dirty="0" err="1">
                <a:solidFill>
                  <a:prstClr val="black"/>
                </a:solidFill>
              </a:rPr>
              <a:t>DoD</a:t>
            </a:r>
            <a:r>
              <a:rPr lang="en-US" sz="2400" dirty="0">
                <a:solidFill>
                  <a:prstClr val="black"/>
                </a:solidFill>
              </a:rPr>
              <a:t>…)</a:t>
            </a:r>
          </a:p>
          <a:p>
            <a:pPr marL="346653" indent="-346653" defTabSz="924407">
              <a:defRPr/>
            </a:pPr>
            <a:r>
              <a:rPr lang="en-US" sz="2400" dirty="0"/>
              <a:t>Governmental PHLs are not regulators of private laboratories, although they may license or certify them in some States.</a:t>
            </a:r>
          </a:p>
          <a:p>
            <a:pPr marL="346653" indent="-346653" defTabSz="924407">
              <a:defRPr/>
            </a:pPr>
            <a:r>
              <a:rPr lang="en-US" sz="2400" dirty="0"/>
              <a:t>PHLs focus on protecting the public’s health while private labs focus more on client services and individual health.</a:t>
            </a:r>
          </a:p>
          <a:p>
            <a:pPr defTabSz="924407">
              <a:defRPr/>
            </a:pPr>
            <a:endParaRPr lang="en-US" dirty="0" smtClean="0"/>
          </a:p>
          <a:p>
            <a:pPr defTabSz="914350" fontAlgn="base">
              <a:spcBef>
                <a:spcPct val="0"/>
              </a:spcBef>
              <a:spcAft>
                <a:spcPct val="0"/>
              </a:spcAft>
              <a:defRPr/>
            </a:pPr>
            <a:r>
              <a:rPr lang="en-US" i="1" dirty="0" smtClean="0"/>
              <a:t>Photo:  new Utah public health laboratory, 2010</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FCA4E50-A38D-4B10-9C34-AB17873BF881}" type="slidenum">
              <a:rPr lang="en-US" smtClean="0">
                <a:solidFill>
                  <a:srgbClr val="000000"/>
                </a:solidFill>
              </a:rPr>
              <a:pPr>
                <a:defRPr/>
              </a:pPr>
              <a:t>8</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early 1900s, public health laboratories primarily performed testing for infectious agents, and were the only laboratories capable of performing these tests.  These days, public health laboratories do not have a primary role in diagnostic testing, but are moving to surveillance testing and specialized referral tests.  Examples of testing being performed in the 21</a:t>
            </a:r>
            <a:r>
              <a:rPr lang="en-US" baseline="30000" dirty="0" smtClean="0"/>
              <a:t>st</a:t>
            </a:r>
            <a:r>
              <a:rPr lang="en-US" baseline="0" dirty="0" smtClean="0"/>
              <a:t> century include emerging non-regulated issues, pesticides, pharmaceuticals and personal care products (environmental testing) and clinical testing such </a:t>
            </a:r>
            <a:r>
              <a:rPr lang="en-US" b="0" baseline="0" dirty="0" smtClean="0"/>
              <a:t>as </a:t>
            </a:r>
            <a:r>
              <a:rPr lang="en-US" dirty="0">
                <a:latin typeface="Arial" charset="0"/>
              </a:rPr>
              <a:t>Influenza molecular </a:t>
            </a:r>
            <a:r>
              <a:rPr lang="en-US" dirty="0" err="1">
                <a:latin typeface="Arial" charset="0"/>
              </a:rPr>
              <a:t>subtyping</a:t>
            </a:r>
            <a:r>
              <a:rPr lang="en-US" dirty="0">
                <a:latin typeface="Arial" charset="0"/>
              </a:rPr>
              <a:t> or Salmonella DNA fingerprinting</a:t>
            </a:r>
            <a:endParaRPr lang="en-US" b="0" dirty="0"/>
          </a:p>
        </p:txBody>
      </p:sp>
      <p:sp>
        <p:nvSpPr>
          <p:cNvPr id="4" name="Slide Number Placeholder 3"/>
          <p:cNvSpPr>
            <a:spLocks noGrp="1"/>
          </p:cNvSpPr>
          <p:nvPr>
            <p:ph type="sldNum" sz="quarter" idx="10"/>
          </p:nvPr>
        </p:nvSpPr>
        <p:spPr/>
        <p:txBody>
          <a:bodyPr/>
          <a:lstStyle/>
          <a:p>
            <a:fld id="{DFC8A1D5-ACC9-480A-80EE-1327658102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APH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47800"/>
            <a:ext cx="7772400" cy="1470025"/>
          </a:xfrm>
        </p:spPr>
        <p:txBody>
          <a:bodyPr/>
          <a:lstStyle>
            <a:lvl1pPr algn="l">
              <a:defRPr>
                <a:solidFill>
                  <a:srgbClr val="006F7C"/>
                </a:solidFill>
                <a:latin typeface="+mj-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46425"/>
            <a:ext cx="6400800" cy="1752600"/>
          </a:xfrm>
        </p:spPr>
        <p:txBody>
          <a:bodyPr/>
          <a:lstStyle>
            <a:lvl1pPr marL="0" indent="0" algn="l">
              <a:buNone/>
              <a:defRPr>
                <a:solidFill>
                  <a:srgbClr val="006F7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D787857-689C-4607-B60E-A35A62F133ED}" type="datetime1">
              <a:rPr lang="en-US" smtClean="0">
                <a:solidFill>
                  <a:prstClr val="black">
                    <a:tint val="75000"/>
                  </a:prstClr>
                </a:solidFill>
              </a:rPr>
              <a:pPr>
                <a:defRPr/>
              </a:pPr>
              <a:t>9/26/2012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E437CC-AA4B-437D-A3A7-D200E0772B8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CA52F9-9278-4837-A619-A6C38A44F2B8}" type="datetime1">
              <a:rPr lang="en-US" smtClean="0">
                <a:solidFill>
                  <a:prstClr val="black">
                    <a:tint val="75000"/>
                  </a:prstClr>
                </a:solidFill>
              </a:rPr>
              <a:pPr>
                <a:defRPr/>
              </a:pPr>
              <a:t>9/26/2012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55F3D9-6F46-4390-884B-898CC60D1C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28121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C3A5BF-6ACE-4256-BA56-0C59C4C88194}" type="datetime1">
              <a:rPr lang="en-US" smtClean="0">
                <a:solidFill>
                  <a:prstClr val="black">
                    <a:tint val="75000"/>
                  </a:prstClr>
                </a:solidFill>
              </a:rPr>
              <a:pPr>
                <a:defRPr/>
              </a:pPr>
              <a:t>9/26/2012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82FEA6-E796-49E6-B2E7-C809954CC5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72092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B4AA89-1C62-4234-85FB-C8DF7C38C1BD}" type="datetime1">
              <a:rPr lang="en-US" smtClean="0">
                <a:solidFill>
                  <a:prstClr val="black">
                    <a:tint val="75000"/>
                  </a:prstClr>
                </a:solidFill>
              </a:rPr>
              <a:pPr>
                <a:defRPr/>
              </a:pPr>
              <a:t>9/26/2012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43E08C6-6078-40F8-ADC7-CE7C6560D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491016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9A04F9-6039-4D80-A399-00759C7334E5}" type="datetime1">
              <a:rPr lang="en-US" smtClean="0">
                <a:solidFill>
                  <a:prstClr val="black">
                    <a:tint val="75000"/>
                  </a:prstClr>
                </a:solidFill>
              </a:rPr>
              <a:pPr>
                <a:defRPr/>
              </a:pPr>
              <a:t>9/26/2012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8D07C78-F21E-4976-AF14-85C35FE11D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01206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016FBC-C7AD-4B94-86D5-D06391A0C989}" type="datetime1">
              <a:rPr lang="en-US" smtClean="0">
                <a:solidFill>
                  <a:prstClr val="black">
                    <a:tint val="75000"/>
                  </a:prstClr>
                </a:solidFill>
              </a:rPr>
              <a:pPr>
                <a:defRPr/>
              </a:pPr>
              <a:t>9/26/2012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5667AF-208D-42D7-8207-C6BE4ACF96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88747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46CA4D-5BFB-48A2-91D1-A740374EFAE6}" type="datetime1">
              <a:rPr lang="en-US" smtClean="0">
                <a:solidFill>
                  <a:prstClr val="black">
                    <a:tint val="75000"/>
                  </a:prstClr>
                </a:solidFill>
              </a:rPr>
              <a:pPr>
                <a:defRPr/>
              </a:pPr>
              <a:t>9/26/2012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A40E25-EBD4-47FD-ADA8-E4CB533A11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82581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FBE5D0-8288-4B93-B6A8-F75D6FBAACFF}" type="datetime1">
              <a:rPr lang="en-US" smtClean="0">
                <a:solidFill>
                  <a:prstClr val="black">
                    <a:tint val="75000"/>
                  </a:prstClr>
                </a:solidFill>
              </a:rPr>
              <a:pPr>
                <a:def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79AD99-99A5-4450-BAFD-F0FB3D6478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20528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0B1E71-E452-43A7-9022-423084A5CB89}" type="datetime1">
              <a:rPr lang="en-US" smtClean="0">
                <a:solidFill>
                  <a:prstClr val="black">
                    <a:tint val="75000"/>
                  </a:prstClr>
                </a:solidFill>
              </a:rPr>
              <a:pPr>
                <a:def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0FDB3A-36A2-4712-8EC4-0D29F0432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97520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438400"/>
            <a:ext cx="4040188"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5988" y="2438400"/>
            <a:ext cx="4041775"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5988" y="4305300"/>
            <a:ext cx="4041775"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 xmlns:p14="http://schemas.microsoft.com/office/powerpoint/2010/main" val="139687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438400"/>
            <a:ext cx="4040188"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5988" y="2438400"/>
            <a:ext cx="4041775" cy="3581400"/>
          </a:xfrm>
        </p:spPr>
        <p:txBody>
          <a:bodyPr/>
          <a:lstStyle/>
          <a:p>
            <a:pPr lvl="0"/>
            <a:endParaRPr lang="en-US" noProof="0" smtClean="0"/>
          </a:p>
        </p:txBody>
      </p:sp>
      <p:sp>
        <p:nvSpPr>
          <p:cNvPr id="5" name="Rectangle 2"/>
          <p:cNvSpPr>
            <a:spLocks noGrp="1" noChangeArrowheads="1"/>
          </p:cNvSpPr>
          <p:nvPr>
            <p:ph type="sldNum" sz="quarter" idx="10"/>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 xmlns:p14="http://schemas.microsoft.com/office/powerpoint/2010/main" val="392403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APHL Presentation Slide">
    <p:spTree>
      <p:nvGrpSpPr>
        <p:cNvPr id="1" name=""/>
        <p:cNvGrpSpPr/>
        <p:nvPr/>
      </p:nvGrpSpPr>
      <p:grpSpPr>
        <a:xfrm>
          <a:off x="0" y="0"/>
          <a:ext cx="0" cy="0"/>
          <a:chOff x="0" y="0"/>
          <a:chExt cx="0" cy="0"/>
        </a:xfrm>
      </p:grpSpPr>
      <p:cxnSp>
        <p:nvCxnSpPr>
          <p:cNvPr id="5" name="Straight Connector 7"/>
          <p:cNvCxnSpPr/>
          <p:nvPr userDrawn="1"/>
        </p:nvCxnSpPr>
        <p:spPr>
          <a:xfrm>
            <a:off x="304800" y="6324600"/>
            <a:ext cx="7162800" cy="0"/>
          </a:xfrm>
          <a:prstGeom prst="line">
            <a:avLst/>
          </a:prstGeom>
          <a:ln>
            <a:solidFill>
              <a:srgbClr val="006F7C"/>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userDrawn="1"/>
        </p:nvCxnSpPr>
        <p:spPr>
          <a:xfrm>
            <a:off x="0" y="1219200"/>
            <a:ext cx="8610600" cy="0"/>
          </a:xfrm>
          <a:prstGeom prst="line">
            <a:avLst/>
          </a:prstGeom>
          <a:ln w="19050">
            <a:solidFill>
              <a:srgbClr val="006F7C"/>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7543800" y="5638800"/>
            <a:ext cx="1498600" cy="1143000"/>
            <a:chOff x="7543800" y="5638800"/>
            <a:chExt cx="1498600" cy="1143000"/>
          </a:xfrm>
        </p:grpSpPr>
        <p:pic>
          <p:nvPicPr>
            <p:cNvPr id="4" name="Picture 6" descr="APHL_logo_acronym_hires.jpg"/>
            <p:cNvPicPr>
              <a:picLocks noChangeAspect="1"/>
            </p:cNvPicPr>
            <p:nvPr userDrawn="1"/>
          </p:nvPicPr>
          <p:blipFill>
            <a:blip r:embed="rId2" cstate="print"/>
            <a:srcRect/>
            <a:stretch>
              <a:fillRect/>
            </a:stretch>
          </p:blipFill>
          <p:spPr bwMode="auto">
            <a:xfrm>
              <a:off x="7620000" y="5638800"/>
              <a:ext cx="1295400" cy="925513"/>
            </a:xfrm>
            <a:prstGeom prst="rect">
              <a:avLst/>
            </a:prstGeom>
            <a:noFill/>
            <a:ln w="9525">
              <a:noFill/>
              <a:miter lim="800000"/>
              <a:headEnd/>
              <a:tailEnd/>
            </a:ln>
          </p:spPr>
        </p:pic>
        <p:sp>
          <p:nvSpPr>
            <p:cNvPr id="7" name="TextBox 9"/>
            <p:cNvSpPr txBox="1"/>
            <p:nvPr userDrawn="1"/>
          </p:nvSpPr>
          <p:spPr>
            <a:xfrm>
              <a:off x="7543800" y="6535737"/>
              <a:ext cx="1498600" cy="246063"/>
            </a:xfrm>
            <a:prstGeom prst="rect">
              <a:avLst/>
            </a:prstGeom>
            <a:noFill/>
          </p:spPr>
          <p:txBody>
            <a:bodyPr wrap="none">
              <a:spAutoFit/>
            </a:bodyPr>
            <a:lstStyle/>
            <a:p>
              <a:pPr>
                <a:defRPr/>
              </a:pPr>
              <a:r>
                <a:rPr lang="en-US" sz="1000" dirty="0">
                  <a:solidFill>
                    <a:srgbClr val="006F7C"/>
                  </a:solidFill>
                </a:rPr>
                <a:t>Analysis, Answers, Action</a:t>
              </a:r>
            </a:p>
          </p:txBody>
        </p:sp>
      </p:grpSp>
      <p:sp>
        <p:nvSpPr>
          <p:cNvPr id="2" name="Title 1"/>
          <p:cNvSpPr>
            <a:spLocks noGrp="1"/>
          </p:cNvSpPr>
          <p:nvPr>
            <p:ph type="title"/>
          </p:nvPr>
        </p:nvSpPr>
        <p:spPr/>
        <p:txBody>
          <a:bodyPr/>
          <a:lstStyle>
            <a:lvl1pPr algn="l">
              <a:defRPr baseline="0">
                <a:solidFill>
                  <a:srgbClr val="006F7C"/>
                </a:solidFill>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229600" cy="4495799"/>
          </a:xfrm>
        </p:spPr>
        <p:txBody>
          <a:bodyPr/>
          <a:lstStyle>
            <a:lvl1pPr>
              <a:defRPr>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p:txBody>
          <a:bodyPr/>
          <a:lstStyle/>
          <a:p>
            <a:pPr>
              <a:defRPr/>
            </a:pPr>
            <a:fld id="{F3CED831-2217-4093-BEA3-96A29AF9CCBA}" type="datetime1">
              <a:rPr lang="en-US">
                <a:solidFill>
                  <a:prstClr val="black">
                    <a:tint val="75000"/>
                  </a:prstClr>
                </a:solidFill>
              </a:rPr>
              <a:pPr>
                <a:defRPr/>
              </a:pPr>
              <a:t>9/26/2012</a:t>
            </a:fld>
            <a:endParaRPr lang="en-US">
              <a:solidFill>
                <a:prstClr val="black">
                  <a:tint val="75000"/>
                </a:prstClr>
              </a:solidFill>
            </a:endParaRPr>
          </a:p>
        </p:txBody>
      </p:sp>
      <p:sp>
        <p:nvSpPr>
          <p:cNvPr id="12" name="Footer Placeholder 11"/>
          <p:cNvSpPr>
            <a:spLocks noGrp="1"/>
          </p:cNvSpPr>
          <p:nvPr>
            <p:ph type="ftr" sz="quarter" idx="11"/>
          </p:nvPr>
        </p:nvSpPr>
        <p:spPr/>
        <p:txBody>
          <a:bodyPr/>
          <a:lstStyle/>
          <a:p>
            <a:pPr>
              <a:defRPr/>
            </a:pPr>
            <a:endParaRPr lang="en-US">
              <a:solidFill>
                <a:prstClr val="black">
                  <a:tint val="75000"/>
                </a:prstClr>
              </a:solidFill>
            </a:endParaRPr>
          </a:p>
        </p:txBody>
      </p:sp>
      <p:sp>
        <p:nvSpPr>
          <p:cNvPr id="13" name="Slide Number Placeholder 12"/>
          <p:cNvSpPr>
            <a:spLocks noGrp="1"/>
          </p:cNvSpPr>
          <p:nvPr>
            <p:ph type="sldNum" sz="quarter" idx="12"/>
          </p:nvPr>
        </p:nvSpPr>
        <p:spPr>
          <a:xfrm>
            <a:off x="5257800" y="6324600"/>
            <a:ext cx="2133600" cy="365125"/>
          </a:xfrm>
        </p:spPr>
        <p:txBody>
          <a:bodyPr/>
          <a:lstStyle/>
          <a:p>
            <a:pPr>
              <a:defRPr/>
            </a:pPr>
            <a:fld id="{48E2E95B-2E7C-41D7-812B-F74CE3B1333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454487-A1D1-4D71-B07A-B7449A29F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31858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6354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B4AA89-1C62-4234-85FB-C8DF7C38C1BD}" type="datetime1">
              <a:rPr lang="en-US" smtClean="0">
                <a:solidFill>
                  <a:prstClr val="black">
                    <a:tint val="75000"/>
                  </a:prstClr>
                </a:solidFill>
              </a:rPr>
              <a:pPr>
                <a:defRPr/>
              </a:pPr>
              <a:t>9/26/2012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43E08C6-6078-40F8-ADC7-CE7C6560D60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A7F222-B24D-4866-B527-134DCF50A6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016FBC-C7AD-4B94-86D5-D06391A0C989}" type="datetime1">
              <a:rPr lang="en-US" smtClean="0"/>
              <a:pPr>
                <a:defRPr/>
              </a:pPr>
              <a:t>9/26/2012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5667AF-208D-42D7-8207-C6BE4ACF96B3}" type="slidenum">
              <a:rPr lang="en-US"/>
              <a:pPr>
                <a:defRPr/>
              </a:pPr>
              <a:t>‹#›</a:t>
            </a:fld>
            <a:endParaRPr lang="en-US"/>
          </a:p>
        </p:txBody>
      </p:sp>
    </p:spTree>
    <p:extLst>
      <p:ext uri="{BB962C8B-B14F-4D97-AF65-F5344CB8AC3E}">
        <p14:creationId xmlns="" xmlns:p14="http://schemas.microsoft.com/office/powerpoint/2010/main" val="236423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DDF134-EF56-4658-9ACF-B254B33DCD4F}" type="datetimeFigureOut">
              <a:rPr lang="en-US"/>
              <a:pPr>
                <a:defRPr/>
              </a:pPr>
              <a:t>9/26/2012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C2CCDA-92D9-40D0-96C5-C338AD286B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PHL Title Slide">
    <p:spTree>
      <p:nvGrpSpPr>
        <p:cNvPr id="1" name=""/>
        <p:cNvGrpSpPr/>
        <p:nvPr/>
      </p:nvGrpSpPr>
      <p:grpSpPr>
        <a:xfrm>
          <a:off x="0" y="0"/>
          <a:ext cx="0" cy="0"/>
          <a:chOff x="0" y="0"/>
          <a:chExt cx="0" cy="0"/>
        </a:xfrm>
      </p:grpSpPr>
      <p:pic>
        <p:nvPicPr>
          <p:cNvPr id="4" name="Picture 6" descr="APHL_logo_full_nobackground.gif"/>
          <p:cNvPicPr>
            <a:picLocks noChangeAspect="1"/>
          </p:cNvPicPr>
          <p:nvPr userDrawn="1"/>
        </p:nvPicPr>
        <p:blipFill>
          <a:blip r:embed="rId2" cstate="print"/>
          <a:srcRect/>
          <a:stretch>
            <a:fillRect/>
          </a:stretch>
        </p:blipFill>
        <p:spPr bwMode="auto">
          <a:xfrm>
            <a:off x="6557963" y="5638800"/>
            <a:ext cx="2128837" cy="914400"/>
          </a:xfrm>
          <a:prstGeom prst="rect">
            <a:avLst/>
          </a:prstGeom>
          <a:noFill/>
          <a:ln w="9525">
            <a:noFill/>
            <a:miter lim="800000"/>
            <a:headEnd/>
            <a:tailEnd/>
          </a:ln>
        </p:spPr>
      </p:pic>
      <p:sp>
        <p:nvSpPr>
          <p:cNvPr id="2" name="Title 1"/>
          <p:cNvSpPr>
            <a:spLocks noGrp="1"/>
          </p:cNvSpPr>
          <p:nvPr>
            <p:ph type="ctrTitle"/>
          </p:nvPr>
        </p:nvSpPr>
        <p:spPr>
          <a:xfrm>
            <a:off x="1371600" y="1447800"/>
            <a:ext cx="7772400" cy="1470025"/>
          </a:xfrm>
        </p:spPr>
        <p:txBody>
          <a:bodyPr/>
          <a:lstStyle>
            <a:lvl1pPr algn="l">
              <a:defRPr>
                <a:solidFill>
                  <a:srgbClr val="006F7C"/>
                </a:solidFill>
                <a:latin typeface="+mj-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46425"/>
            <a:ext cx="6400800" cy="1752600"/>
          </a:xfrm>
        </p:spPr>
        <p:txBody>
          <a:bodyPr/>
          <a:lstStyle>
            <a:lvl1pPr marL="0" indent="0" algn="l">
              <a:buNone/>
              <a:defRPr>
                <a:solidFill>
                  <a:srgbClr val="006F7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D787857-689C-4607-B60E-A35A62F133ED}" type="datetime1">
              <a:rPr lang="en-US" smtClean="0">
                <a:solidFill>
                  <a:prstClr val="black">
                    <a:tint val="75000"/>
                  </a:prstClr>
                </a:solidFill>
              </a:rPr>
              <a:pPr>
                <a:defRPr/>
              </a:pPr>
              <a:t>9/26/2012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E437CC-AA4B-437D-A3A7-D200E0772B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16274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PHL Presentation Slide">
    <p:spTree>
      <p:nvGrpSpPr>
        <p:cNvPr id="1" name=""/>
        <p:cNvGrpSpPr/>
        <p:nvPr/>
      </p:nvGrpSpPr>
      <p:grpSpPr>
        <a:xfrm>
          <a:off x="0" y="0"/>
          <a:ext cx="0" cy="0"/>
          <a:chOff x="0" y="0"/>
          <a:chExt cx="0" cy="0"/>
        </a:xfrm>
      </p:grpSpPr>
      <p:pic>
        <p:nvPicPr>
          <p:cNvPr id="4" name="Picture 6" descr="APHL_logo_acronym_hires.jpg"/>
          <p:cNvPicPr>
            <a:picLocks noChangeAspect="1"/>
          </p:cNvPicPr>
          <p:nvPr userDrawn="1"/>
        </p:nvPicPr>
        <p:blipFill>
          <a:blip r:embed="rId2" cstate="print"/>
          <a:srcRect/>
          <a:stretch>
            <a:fillRect/>
          </a:stretch>
        </p:blipFill>
        <p:spPr bwMode="auto">
          <a:xfrm>
            <a:off x="7391400" y="5486400"/>
            <a:ext cx="1295400" cy="925513"/>
          </a:xfrm>
          <a:prstGeom prst="rect">
            <a:avLst/>
          </a:prstGeom>
          <a:noFill/>
          <a:ln w="9525">
            <a:noFill/>
            <a:miter lim="800000"/>
            <a:headEnd/>
            <a:tailEnd/>
          </a:ln>
        </p:spPr>
      </p:pic>
      <p:cxnSp>
        <p:nvCxnSpPr>
          <p:cNvPr id="5" name="Straight Connector 7"/>
          <p:cNvCxnSpPr/>
          <p:nvPr userDrawn="1"/>
        </p:nvCxnSpPr>
        <p:spPr>
          <a:xfrm>
            <a:off x="-838200" y="6096000"/>
            <a:ext cx="8153400" cy="0"/>
          </a:xfrm>
          <a:prstGeom prst="line">
            <a:avLst/>
          </a:prstGeom>
          <a:ln>
            <a:solidFill>
              <a:srgbClr val="006F7C"/>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userDrawn="1"/>
        </p:nvCxnSpPr>
        <p:spPr>
          <a:xfrm>
            <a:off x="0" y="1219200"/>
            <a:ext cx="8610600" cy="0"/>
          </a:xfrm>
          <a:prstGeom prst="line">
            <a:avLst/>
          </a:prstGeom>
          <a:ln w="19050">
            <a:solidFill>
              <a:srgbClr val="006F7C"/>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userDrawn="1"/>
        </p:nvSpPr>
        <p:spPr>
          <a:xfrm>
            <a:off x="7264400" y="6353175"/>
            <a:ext cx="1498600" cy="246063"/>
          </a:xfrm>
          <a:prstGeom prst="rect">
            <a:avLst/>
          </a:prstGeom>
          <a:noFill/>
        </p:spPr>
        <p:txBody>
          <a:bodyPr wrap="none">
            <a:spAutoFit/>
          </a:bodyPr>
          <a:lstStyle/>
          <a:p>
            <a:pPr>
              <a:defRPr/>
            </a:pPr>
            <a:r>
              <a:rPr lang="en-US" sz="1000" dirty="0">
                <a:solidFill>
                  <a:srgbClr val="006F7C"/>
                </a:solidFill>
              </a:rPr>
              <a:t>Analysis, Answers, Action</a:t>
            </a:r>
          </a:p>
        </p:txBody>
      </p:sp>
      <p:sp>
        <p:nvSpPr>
          <p:cNvPr id="2" name="Title 1"/>
          <p:cNvSpPr>
            <a:spLocks noGrp="1"/>
          </p:cNvSpPr>
          <p:nvPr>
            <p:ph type="title"/>
          </p:nvPr>
        </p:nvSpPr>
        <p:spPr/>
        <p:txBody>
          <a:bodyPr/>
          <a:lstStyle>
            <a:lvl1pPr algn="l">
              <a:defRPr baseline="0">
                <a:solidFill>
                  <a:srgbClr val="006F7C"/>
                </a:solidFill>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p:txBody>
          <a:bodyPr/>
          <a:lstStyle/>
          <a:p>
            <a:pPr>
              <a:defRPr/>
            </a:pPr>
            <a:fld id="{F3CED831-2217-4093-BEA3-96A29AF9CCBA}" type="datetime1">
              <a:rPr lang="en-US">
                <a:solidFill>
                  <a:prstClr val="black">
                    <a:tint val="75000"/>
                  </a:prstClr>
                </a:solidFill>
              </a:rPr>
              <a:pPr>
                <a:defRPr/>
              </a:pPr>
              <a:t>9/26/2012</a:t>
            </a:fld>
            <a:endParaRPr lang="en-US">
              <a:solidFill>
                <a:prstClr val="black">
                  <a:tint val="75000"/>
                </a:prstClr>
              </a:solidFill>
            </a:endParaRPr>
          </a:p>
        </p:txBody>
      </p:sp>
      <p:sp>
        <p:nvSpPr>
          <p:cNvPr id="12" name="Footer Placeholder 11"/>
          <p:cNvSpPr>
            <a:spLocks noGrp="1"/>
          </p:cNvSpPr>
          <p:nvPr>
            <p:ph type="ftr" sz="quarter" idx="11"/>
          </p:nvPr>
        </p:nvSpPr>
        <p:spPr/>
        <p:txBody>
          <a:bodyPr/>
          <a:lstStyle/>
          <a:p>
            <a:pPr>
              <a:defRPr/>
            </a:pPr>
            <a:endParaRPr lang="en-US">
              <a:solidFill>
                <a:prstClr val="black">
                  <a:tint val="75000"/>
                </a:prstClr>
              </a:solidFill>
            </a:endParaRPr>
          </a:p>
        </p:txBody>
      </p:sp>
      <p:sp>
        <p:nvSpPr>
          <p:cNvPr id="13" name="Slide Number Placeholder 12"/>
          <p:cNvSpPr>
            <a:spLocks noGrp="1"/>
          </p:cNvSpPr>
          <p:nvPr>
            <p:ph type="sldNum" sz="quarter" idx="12"/>
          </p:nvPr>
        </p:nvSpPr>
        <p:spPr/>
        <p:txBody>
          <a:bodyPr/>
          <a:lstStyle/>
          <a:p>
            <a:pPr>
              <a:defRPr/>
            </a:pPr>
            <a:fld id="{48E2E95B-2E7C-41D7-812B-F74CE3B133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8494267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91B9F2-BFE6-4F0F-ADBD-6092ABF43E13}" type="datetime1">
              <a:rPr lang="en-US" smtClean="0">
                <a:solidFill>
                  <a:prstClr val="black">
                    <a:tint val="75000"/>
                  </a:prstClr>
                </a:solidFill>
              </a:rPr>
              <a:pPr>
                <a:def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AD5454-3F9E-4FD1-A6CE-3C82D0ADB1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14240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CED831-2217-4093-BEA3-96A29AF9CCBA}" type="datetime1">
              <a:rPr lang="en-US">
                <a:solidFill>
                  <a:prstClr val="black">
                    <a:tint val="75000"/>
                  </a:prstClr>
                </a:solidFill>
              </a:rPr>
              <a:pPr>
                <a:def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8E2E95B-2E7C-41D7-812B-F74CE3B13333}" type="slidenum">
              <a:rPr lang="en-US">
                <a:solidFill>
                  <a:prstClr val="black">
                    <a:tint val="75000"/>
                  </a:prstClr>
                </a:solidFill>
              </a:rPr>
              <a:pPr>
                <a:defRPr/>
              </a:pPr>
              <a:t>‹#›</a:t>
            </a:fld>
            <a:endParaRPr lang="en-US">
              <a:solidFill>
                <a:prstClr val="black">
                  <a:tint val="75000"/>
                </a:prstClr>
              </a:solidFill>
            </a:endParaRPr>
          </a:p>
        </p:txBody>
      </p:sp>
      <p:grpSp>
        <p:nvGrpSpPr>
          <p:cNvPr id="7" name="Group 6"/>
          <p:cNvGrpSpPr/>
          <p:nvPr userDrawn="1"/>
        </p:nvGrpSpPr>
        <p:grpSpPr>
          <a:xfrm>
            <a:off x="7543800" y="5638800"/>
            <a:ext cx="1498600" cy="1143000"/>
            <a:chOff x="7543800" y="5638800"/>
            <a:chExt cx="1498600" cy="1143000"/>
          </a:xfrm>
        </p:grpSpPr>
        <p:pic>
          <p:nvPicPr>
            <p:cNvPr id="8" name="Picture 6" descr="APHL_logo_acronym_hires.jpg"/>
            <p:cNvPicPr>
              <a:picLocks noChangeAspect="1"/>
            </p:cNvPicPr>
            <p:nvPr userDrawn="1"/>
          </p:nvPicPr>
          <p:blipFill>
            <a:blip r:embed="rId8" cstate="print"/>
            <a:srcRect/>
            <a:stretch>
              <a:fillRect/>
            </a:stretch>
          </p:blipFill>
          <p:spPr bwMode="auto">
            <a:xfrm>
              <a:off x="7620000" y="5638800"/>
              <a:ext cx="1295400" cy="925513"/>
            </a:xfrm>
            <a:prstGeom prst="rect">
              <a:avLst/>
            </a:prstGeom>
            <a:noFill/>
            <a:ln w="9525">
              <a:noFill/>
              <a:miter lim="800000"/>
              <a:headEnd/>
              <a:tailEnd/>
            </a:ln>
          </p:spPr>
        </p:pic>
        <p:sp>
          <p:nvSpPr>
            <p:cNvPr id="9" name="TextBox 9"/>
            <p:cNvSpPr txBox="1"/>
            <p:nvPr userDrawn="1"/>
          </p:nvSpPr>
          <p:spPr>
            <a:xfrm>
              <a:off x="7543800" y="6535737"/>
              <a:ext cx="1498600" cy="246063"/>
            </a:xfrm>
            <a:prstGeom prst="rect">
              <a:avLst/>
            </a:prstGeom>
            <a:noFill/>
          </p:spPr>
          <p:txBody>
            <a:bodyPr wrap="none">
              <a:spAutoFit/>
            </a:bodyPr>
            <a:lstStyle/>
            <a:p>
              <a:pPr>
                <a:defRPr/>
              </a:pPr>
              <a:r>
                <a:rPr lang="en-US" sz="1000" dirty="0">
                  <a:solidFill>
                    <a:srgbClr val="006F7C"/>
                  </a:solidFill>
                </a:rPr>
                <a:t>Analysis, Answers, Action</a:t>
              </a: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85" r:id="rId6"/>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CED831-2217-4093-BEA3-96A29AF9CCBA}" type="datetime1">
              <a:rPr lang="en-US">
                <a:solidFill>
                  <a:prstClr val="black">
                    <a:tint val="75000"/>
                  </a:prstClr>
                </a:solidFill>
              </a:rPr>
              <a:pPr>
                <a:defRPr/>
              </a:pPr>
              <a:t>9/26/2012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8E2E95B-2E7C-41D7-812B-F74CE3B133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3067083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www.linkedin.com/company/54323"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5.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http://www.noaa.gov/index.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8.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phpr/documents/11_225700_A_Zombie_Final.pdf" TargetMode="External"/><Relationship Id="rId7" Type="http://schemas.openxmlformats.org/officeDocument/2006/relationships/image" Target="../media/image61.gi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ideo" Target="../media/media1.wmv"/><Relationship Id="rId6" Type="http://schemas.openxmlformats.org/officeDocument/2006/relationships/hyperlink" Target="http://www.youtube.com/watch?v=4sYSyuuLk5g" TargetMode="External"/><Relationship Id="rId5" Type="http://schemas.openxmlformats.org/officeDocument/2006/relationships/image" Target="../media/image66.png"/><Relationship Id="rId4" Type="http://schemas.microsoft.com/office/2007/relationships/media" Target="../media/media1.wm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670708" y="1447800"/>
            <a:ext cx="7772400" cy="1470025"/>
          </a:xfrm>
        </p:spPr>
        <p:txBody>
          <a:bodyPr/>
          <a:lstStyle/>
          <a:p>
            <a:pPr algn="ctr"/>
            <a:r>
              <a:rPr lang="en-US" sz="4000" b="1" dirty="0" smtClean="0"/>
              <a:t>Everything You Wanted to Know About Public Health (But Were Afraid to Ask)</a:t>
            </a:r>
            <a:br>
              <a:rPr lang="en-US" sz="4000" b="1" dirty="0" smtClean="0"/>
            </a:br>
            <a:endParaRPr lang="en-US" sz="4000" b="1" dirty="0"/>
          </a:p>
        </p:txBody>
      </p:sp>
      <p:sp>
        <p:nvSpPr>
          <p:cNvPr id="2" name="Subtitle 1"/>
          <p:cNvSpPr>
            <a:spLocks noGrp="1"/>
          </p:cNvSpPr>
          <p:nvPr>
            <p:ph type="subTitle" idx="1"/>
          </p:nvPr>
        </p:nvSpPr>
        <p:spPr>
          <a:xfrm>
            <a:off x="304800" y="5084480"/>
            <a:ext cx="6019800" cy="1468720"/>
          </a:xfrm>
        </p:spPr>
        <p:txBody>
          <a:bodyPr/>
          <a:lstStyle/>
          <a:p>
            <a:r>
              <a:rPr lang="en-US" sz="2400" dirty="0" smtClean="0"/>
              <a:t>Workforce and Membership Committees</a:t>
            </a:r>
          </a:p>
          <a:p>
            <a:endParaRPr lang="en-US" sz="2400" dirty="0"/>
          </a:p>
        </p:txBody>
      </p:sp>
      <p:sp>
        <p:nvSpPr>
          <p:cNvPr id="156678" name="Text Box 6"/>
          <p:cNvSpPr txBox="1">
            <a:spLocks noChangeArrowheads="1"/>
          </p:cNvSpPr>
          <p:nvPr/>
        </p:nvSpPr>
        <p:spPr bwMode="auto">
          <a:xfrm>
            <a:off x="5334000" y="4419600"/>
            <a:ext cx="3090911"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600" dirty="0">
                <a:solidFill>
                  <a:prstClr val="white"/>
                </a:solidFill>
              </a:rPr>
              <a:t>Michael D. Wichman, MS, PhD</a:t>
            </a:r>
          </a:p>
          <a:p>
            <a:pPr fontAlgn="base">
              <a:spcBef>
                <a:spcPct val="0"/>
              </a:spcBef>
              <a:spcAft>
                <a:spcPct val="0"/>
              </a:spcAft>
            </a:pPr>
            <a:r>
              <a:rPr lang="en-US" sz="1600" dirty="0">
                <a:solidFill>
                  <a:prstClr val="white"/>
                </a:solidFill>
              </a:rPr>
              <a:t>Associate Director</a:t>
            </a:r>
          </a:p>
          <a:p>
            <a:pPr fontAlgn="base">
              <a:spcBef>
                <a:spcPct val="0"/>
              </a:spcBef>
              <a:spcAft>
                <a:spcPct val="0"/>
              </a:spcAft>
            </a:pPr>
            <a:r>
              <a:rPr lang="en-US" sz="1600" dirty="0">
                <a:solidFill>
                  <a:prstClr val="white"/>
                </a:solidFill>
              </a:rPr>
              <a:t>Environmental Health Programs</a:t>
            </a:r>
          </a:p>
          <a:p>
            <a:pPr fontAlgn="base">
              <a:spcBef>
                <a:spcPct val="0"/>
              </a:spcBef>
              <a:spcAft>
                <a:spcPct val="0"/>
              </a:spcAft>
            </a:pPr>
            <a:r>
              <a:rPr lang="en-US" sz="1600" dirty="0">
                <a:solidFill>
                  <a:prstClr val="white"/>
                </a:solidFill>
              </a:rPr>
              <a:t>State Hygienic Laboratory </a:t>
            </a:r>
          </a:p>
          <a:p>
            <a:pPr fontAlgn="base">
              <a:spcBef>
                <a:spcPct val="0"/>
              </a:spcBef>
              <a:spcAft>
                <a:spcPct val="0"/>
              </a:spcAft>
            </a:pPr>
            <a:r>
              <a:rPr lang="en-US" sz="1600" dirty="0">
                <a:solidFill>
                  <a:prstClr val="white"/>
                </a:solidFill>
              </a:rPr>
              <a:t>The University of Iowa</a:t>
            </a:r>
          </a:p>
          <a:p>
            <a:pPr fontAlgn="base">
              <a:spcBef>
                <a:spcPct val="0"/>
              </a:spcBef>
              <a:spcAft>
                <a:spcPct val="0"/>
              </a:spcAft>
            </a:pPr>
            <a:endParaRPr lang="en-US" sz="1600" dirty="0">
              <a:solidFill>
                <a:prstClr val="whit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228600"/>
            <a:ext cx="8610600" cy="1143000"/>
          </a:xfrm>
        </p:spPr>
        <p:txBody>
          <a:bodyPr/>
          <a:lstStyle/>
          <a:p>
            <a:pPr eaLnBrk="1" hangingPunct="1"/>
            <a:r>
              <a:rPr lang="en-US" b="1" dirty="0" smtClean="0"/>
              <a:t>Current Role of PHLs</a:t>
            </a:r>
          </a:p>
        </p:txBody>
      </p:sp>
      <p:sp>
        <p:nvSpPr>
          <p:cNvPr id="10243" name="Rectangle 3"/>
          <p:cNvSpPr>
            <a:spLocks noGrp="1" noChangeArrowheads="1"/>
          </p:cNvSpPr>
          <p:nvPr>
            <p:ph type="body" idx="1"/>
          </p:nvPr>
        </p:nvSpPr>
        <p:spPr>
          <a:xfrm>
            <a:off x="381000" y="1219200"/>
            <a:ext cx="8229600" cy="5181600"/>
          </a:xfrm>
        </p:spPr>
        <p:txBody>
          <a:bodyPr/>
          <a:lstStyle/>
          <a:p>
            <a:pPr eaLnBrk="1" hangingPunct="1">
              <a:lnSpc>
                <a:spcPct val="90000"/>
              </a:lnSpc>
            </a:pPr>
            <a:r>
              <a:rPr lang="en-US" dirty="0" smtClean="0"/>
              <a:t>The population/community as a whole is our patient</a:t>
            </a:r>
          </a:p>
          <a:p>
            <a:pPr eaLnBrk="1" hangingPunct="1">
              <a:lnSpc>
                <a:spcPct val="90000"/>
              </a:lnSpc>
            </a:pPr>
            <a:r>
              <a:rPr lang="en-US" dirty="0" smtClean="0"/>
              <a:t>Timely response to emerging threats</a:t>
            </a:r>
          </a:p>
          <a:p>
            <a:pPr eaLnBrk="1" hangingPunct="1">
              <a:lnSpc>
                <a:spcPct val="90000"/>
              </a:lnSpc>
            </a:pPr>
            <a:r>
              <a:rPr lang="en-US" dirty="0" smtClean="0"/>
              <a:t>Works collaboratively with public health programs to determine disease interventions</a:t>
            </a:r>
          </a:p>
          <a:p>
            <a:pPr eaLnBrk="1" hangingPunct="1">
              <a:lnSpc>
                <a:spcPct val="90000"/>
              </a:lnSpc>
            </a:pPr>
            <a:r>
              <a:rPr lang="en-US" dirty="0" smtClean="0"/>
              <a:t>Detects, identifies, &amp; monitors contaminants in people and the environment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Role of PHLs</a:t>
            </a:r>
            <a:endParaRPr lang="en-US" b="1" dirty="0"/>
          </a:p>
        </p:txBody>
      </p:sp>
      <p:sp>
        <p:nvSpPr>
          <p:cNvPr id="3" name="Content Placeholder 2"/>
          <p:cNvSpPr>
            <a:spLocks noGrp="1"/>
          </p:cNvSpPr>
          <p:nvPr>
            <p:ph idx="1"/>
          </p:nvPr>
        </p:nvSpPr>
        <p:spPr/>
        <p:txBody>
          <a:bodyPr/>
          <a:lstStyle/>
          <a:p>
            <a:pPr eaLnBrk="1" hangingPunct="1">
              <a:lnSpc>
                <a:spcPct val="90000"/>
              </a:lnSpc>
            </a:pPr>
            <a:r>
              <a:rPr lang="en-US" dirty="0" smtClean="0"/>
              <a:t>Provides laboratory surveillance</a:t>
            </a:r>
          </a:p>
          <a:p>
            <a:pPr eaLnBrk="1" hangingPunct="1">
              <a:lnSpc>
                <a:spcPct val="90000"/>
              </a:lnSpc>
            </a:pPr>
            <a:r>
              <a:rPr lang="en-US" dirty="0" smtClean="0"/>
              <a:t>Provides testing of public health significance</a:t>
            </a:r>
          </a:p>
          <a:p>
            <a:pPr eaLnBrk="1" hangingPunct="1">
              <a:lnSpc>
                <a:spcPct val="90000"/>
              </a:lnSpc>
            </a:pPr>
            <a:r>
              <a:rPr lang="en-US" dirty="0" smtClean="0"/>
              <a:t>Consults and provide educational opportunities</a:t>
            </a:r>
          </a:p>
          <a:p>
            <a:pPr eaLnBrk="1" hangingPunct="1">
              <a:lnSpc>
                <a:spcPct val="90000"/>
              </a:lnSpc>
            </a:pPr>
            <a:r>
              <a:rPr lang="en-US" dirty="0" smtClean="0"/>
              <a:t>Works collaboratively with partners in a public health laboratory system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Laboratory System</a:t>
            </a:r>
            <a:endParaRPr lang="en-US" dirty="0"/>
          </a:p>
        </p:txBody>
      </p:sp>
      <p:pic>
        <p:nvPicPr>
          <p:cNvPr id="5" name="Picture 3" descr="nls-background"/>
          <p:cNvPicPr>
            <a:picLocks noChangeAspect="1" noChangeArrowheads="1"/>
          </p:cNvPicPr>
          <p:nvPr/>
        </p:nvPicPr>
        <p:blipFill>
          <a:blip r:embed="rId3" cstate="print"/>
          <a:srcRect/>
          <a:stretch>
            <a:fillRect/>
          </a:stretch>
        </p:blipFill>
        <p:spPr bwMode="auto">
          <a:xfrm>
            <a:off x="1905000" y="1600200"/>
            <a:ext cx="5337175" cy="43735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9"/>
          <p:cNvGrpSpPr/>
          <p:nvPr/>
        </p:nvGrpSpPr>
        <p:grpSpPr>
          <a:xfrm>
            <a:off x="0" y="228600"/>
            <a:ext cx="9144000" cy="6397625"/>
            <a:chOff x="0" y="228600"/>
            <a:chExt cx="9144000" cy="6397625"/>
          </a:xfrm>
        </p:grpSpPr>
        <p:sp>
          <p:nvSpPr>
            <p:cNvPr id="3" name="Line 403"/>
            <p:cNvSpPr>
              <a:spLocks noChangeShapeType="1"/>
            </p:cNvSpPr>
            <p:nvPr/>
          </p:nvSpPr>
          <p:spPr bwMode="auto">
            <a:xfrm>
              <a:off x="4572000" y="3276600"/>
              <a:ext cx="1828800" cy="2286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 name="Line 404"/>
            <p:cNvSpPr>
              <a:spLocks noChangeShapeType="1"/>
            </p:cNvSpPr>
            <p:nvPr/>
          </p:nvSpPr>
          <p:spPr bwMode="auto">
            <a:xfrm>
              <a:off x="3200400" y="1447800"/>
              <a:ext cx="2743200" cy="3810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 name="Line 405"/>
            <p:cNvSpPr>
              <a:spLocks noChangeShapeType="1"/>
            </p:cNvSpPr>
            <p:nvPr/>
          </p:nvSpPr>
          <p:spPr bwMode="auto">
            <a:xfrm flipV="1">
              <a:off x="1752600" y="3276600"/>
              <a:ext cx="2743200" cy="18288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6" name="Line 406"/>
            <p:cNvSpPr>
              <a:spLocks noChangeShapeType="1"/>
            </p:cNvSpPr>
            <p:nvPr/>
          </p:nvSpPr>
          <p:spPr bwMode="auto">
            <a:xfrm flipH="1">
              <a:off x="4495800" y="3352800"/>
              <a:ext cx="152400" cy="18288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 name="Line 407"/>
            <p:cNvSpPr>
              <a:spLocks noChangeShapeType="1"/>
            </p:cNvSpPr>
            <p:nvPr/>
          </p:nvSpPr>
          <p:spPr bwMode="auto">
            <a:xfrm flipV="1">
              <a:off x="4495800" y="2895600"/>
              <a:ext cx="3048000" cy="2286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8" name="Line 408"/>
            <p:cNvSpPr>
              <a:spLocks noChangeShapeType="1"/>
            </p:cNvSpPr>
            <p:nvPr/>
          </p:nvSpPr>
          <p:spPr bwMode="auto">
            <a:xfrm>
              <a:off x="838200" y="3048000"/>
              <a:ext cx="3733800" cy="1524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 name="Line 409"/>
            <p:cNvSpPr>
              <a:spLocks noChangeShapeType="1"/>
            </p:cNvSpPr>
            <p:nvPr/>
          </p:nvSpPr>
          <p:spPr bwMode="auto">
            <a:xfrm flipV="1">
              <a:off x="3048000" y="3352800"/>
              <a:ext cx="1524000" cy="1524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0" name="Line 410"/>
            <p:cNvSpPr>
              <a:spLocks noChangeShapeType="1"/>
            </p:cNvSpPr>
            <p:nvPr/>
          </p:nvSpPr>
          <p:spPr bwMode="auto">
            <a:xfrm flipV="1">
              <a:off x="4572000" y="1828800"/>
              <a:ext cx="1371600" cy="14478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1" name="Line 411"/>
            <p:cNvSpPr>
              <a:spLocks noChangeShapeType="1"/>
            </p:cNvSpPr>
            <p:nvPr/>
          </p:nvSpPr>
          <p:spPr bwMode="auto">
            <a:xfrm>
              <a:off x="3124200" y="1676400"/>
              <a:ext cx="1447800" cy="15240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 name="Line 412"/>
            <p:cNvSpPr>
              <a:spLocks noChangeShapeType="1"/>
            </p:cNvSpPr>
            <p:nvPr/>
          </p:nvSpPr>
          <p:spPr bwMode="auto">
            <a:xfrm>
              <a:off x="3124200" y="1524000"/>
              <a:ext cx="4572000" cy="15240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 name="Line 413"/>
            <p:cNvSpPr>
              <a:spLocks noChangeShapeType="1"/>
            </p:cNvSpPr>
            <p:nvPr/>
          </p:nvSpPr>
          <p:spPr bwMode="auto">
            <a:xfrm>
              <a:off x="3200400" y="1524000"/>
              <a:ext cx="3276600" cy="19812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4" name="Line 414"/>
            <p:cNvSpPr>
              <a:spLocks noChangeShapeType="1"/>
            </p:cNvSpPr>
            <p:nvPr/>
          </p:nvSpPr>
          <p:spPr bwMode="auto">
            <a:xfrm flipH="1">
              <a:off x="1600200" y="1524000"/>
              <a:ext cx="1447800" cy="36576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 name="Line 415"/>
            <p:cNvSpPr>
              <a:spLocks noChangeShapeType="1"/>
            </p:cNvSpPr>
            <p:nvPr/>
          </p:nvSpPr>
          <p:spPr bwMode="auto">
            <a:xfrm>
              <a:off x="3124200" y="1524000"/>
              <a:ext cx="0" cy="19050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 name="Line 416"/>
            <p:cNvSpPr>
              <a:spLocks noChangeShapeType="1"/>
            </p:cNvSpPr>
            <p:nvPr/>
          </p:nvSpPr>
          <p:spPr bwMode="auto">
            <a:xfrm flipV="1">
              <a:off x="838200" y="1524000"/>
              <a:ext cx="2286000" cy="16002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 name="Line 417"/>
            <p:cNvSpPr>
              <a:spLocks noChangeShapeType="1"/>
            </p:cNvSpPr>
            <p:nvPr/>
          </p:nvSpPr>
          <p:spPr bwMode="auto">
            <a:xfrm>
              <a:off x="838200" y="3124200"/>
              <a:ext cx="838200" cy="20574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 name="Line 418"/>
            <p:cNvSpPr>
              <a:spLocks noChangeShapeType="1"/>
            </p:cNvSpPr>
            <p:nvPr/>
          </p:nvSpPr>
          <p:spPr bwMode="auto">
            <a:xfrm flipV="1">
              <a:off x="1600200" y="3505200"/>
              <a:ext cx="1447800" cy="17526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 name="Line 419"/>
            <p:cNvSpPr>
              <a:spLocks noChangeShapeType="1"/>
            </p:cNvSpPr>
            <p:nvPr/>
          </p:nvSpPr>
          <p:spPr bwMode="auto">
            <a:xfrm>
              <a:off x="3200400" y="3505200"/>
              <a:ext cx="1219200" cy="17526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420"/>
            <p:cNvSpPr>
              <a:spLocks noChangeShapeType="1"/>
            </p:cNvSpPr>
            <p:nvPr/>
          </p:nvSpPr>
          <p:spPr bwMode="auto">
            <a:xfrm flipV="1">
              <a:off x="762000" y="1828800"/>
              <a:ext cx="5181600" cy="12192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1" name="Line 421"/>
            <p:cNvSpPr>
              <a:spLocks noChangeShapeType="1"/>
            </p:cNvSpPr>
            <p:nvPr/>
          </p:nvSpPr>
          <p:spPr bwMode="auto">
            <a:xfrm>
              <a:off x="6096000" y="1828800"/>
              <a:ext cx="381000" cy="17526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2" name="Line 422"/>
            <p:cNvSpPr>
              <a:spLocks noChangeShapeType="1"/>
            </p:cNvSpPr>
            <p:nvPr/>
          </p:nvSpPr>
          <p:spPr bwMode="auto">
            <a:xfrm>
              <a:off x="838200" y="3124200"/>
              <a:ext cx="2209800" cy="3810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3" name="Line 423"/>
            <p:cNvSpPr>
              <a:spLocks noChangeShapeType="1"/>
            </p:cNvSpPr>
            <p:nvPr/>
          </p:nvSpPr>
          <p:spPr bwMode="auto">
            <a:xfrm>
              <a:off x="1600200" y="5181600"/>
              <a:ext cx="2819400" cy="7620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4" name="Group 425"/>
            <p:cNvGrpSpPr>
              <a:grpSpLocks/>
            </p:cNvGrpSpPr>
            <p:nvPr/>
          </p:nvGrpSpPr>
          <p:grpSpPr bwMode="auto">
            <a:xfrm>
              <a:off x="1600200" y="914400"/>
              <a:ext cx="3048000" cy="4953000"/>
              <a:chOff x="1008" y="528"/>
              <a:chExt cx="1920" cy="3120"/>
            </a:xfrm>
          </p:grpSpPr>
          <p:sp>
            <p:nvSpPr>
              <p:cNvPr id="251" name="Line 426"/>
              <p:cNvSpPr>
                <a:spLocks noChangeShapeType="1"/>
              </p:cNvSpPr>
              <p:nvPr/>
            </p:nvSpPr>
            <p:spPr bwMode="auto">
              <a:xfrm flipH="1">
                <a:off x="1344" y="672"/>
                <a:ext cx="1584" cy="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52" name="Line 427"/>
              <p:cNvSpPr>
                <a:spLocks noChangeShapeType="1"/>
              </p:cNvSpPr>
              <p:nvPr/>
            </p:nvSpPr>
            <p:spPr bwMode="auto">
              <a:xfrm flipH="1" flipV="1">
                <a:off x="1248" y="720"/>
                <a:ext cx="480" cy="292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53" name="Line 428"/>
              <p:cNvSpPr>
                <a:spLocks noChangeShapeType="1"/>
              </p:cNvSpPr>
              <p:nvPr/>
            </p:nvSpPr>
            <p:spPr bwMode="auto">
              <a:xfrm flipH="1" flipV="1">
                <a:off x="1296" y="768"/>
                <a:ext cx="1488" cy="129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5" name="Group 429"/>
              <p:cNvGrpSpPr>
                <a:grpSpLocks/>
              </p:cNvGrpSpPr>
              <p:nvPr/>
            </p:nvGrpSpPr>
            <p:grpSpPr bwMode="auto">
              <a:xfrm>
                <a:off x="1128" y="528"/>
                <a:ext cx="314" cy="404"/>
                <a:chOff x="2267" y="3461"/>
                <a:chExt cx="326" cy="404"/>
              </a:xfrm>
            </p:grpSpPr>
            <p:sp>
              <p:nvSpPr>
                <p:cNvPr id="256" name="Oval 430"/>
                <p:cNvSpPr>
                  <a:spLocks noChangeArrowheads="1"/>
                </p:cNvSpPr>
                <p:nvPr/>
              </p:nvSpPr>
              <p:spPr bwMode="auto">
                <a:xfrm>
                  <a:off x="2267" y="3461"/>
                  <a:ext cx="326" cy="404"/>
                </a:xfrm>
                <a:prstGeom prst="ellipse">
                  <a:avLst/>
                </a:prstGeom>
                <a:solidFill>
                  <a:srgbClr val="2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57" name="Oval 431"/>
                <p:cNvSpPr>
                  <a:spLocks noChangeArrowheads="1"/>
                </p:cNvSpPr>
                <p:nvPr/>
              </p:nvSpPr>
              <p:spPr bwMode="auto">
                <a:xfrm>
                  <a:off x="2273" y="3464"/>
                  <a:ext cx="296" cy="366"/>
                </a:xfrm>
                <a:prstGeom prst="ellipse">
                  <a:avLst/>
                </a:prstGeom>
                <a:solidFill>
                  <a:srgbClr val="4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58" name="Oval 432"/>
                <p:cNvSpPr>
                  <a:spLocks noChangeArrowheads="1"/>
                </p:cNvSpPr>
                <p:nvPr/>
              </p:nvSpPr>
              <p:spPr bwMode="auto">
                <a:xfrm>
                  <a:off x="2280" y="3470"/>
                  <a:ext cx="263" cy="326"/>
                </a:xfrm>
                <a:prstGeom prst="ellipse">
                  <a:avLst/>
                </a:prstGeom>
                <a:solidFill>
                  <a:srgbClr val="6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59" name="Oval 433"/>
                <p:cNvSpPr>
                  <a:spLocks noChangeArrowheads="1"/>
                </p:cNvSpPr>
                <p:nvPr/>
              </p:nvSpPr>
              <p:spPr bwMode="auto">
                <a:xfrm>
                  <a:off x="2287" y="3477"/>
                  <a:ext cx="230" cy="284"/>
                </a:xfrm>
                <a:prstGeom prst="ellipse">
                  <a:avLst/>
                </a:prstGeom>
                <a:solidFill>
                  <a:srgbClr val="8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0" name="Oval 434"/>
                <p:cNvSpPr>
                  <a:spLocks noChangeArrowheads="1"/>
                </p:cNvSpPr>
                <p:nvPr/>
              </p:nvSpPr>
              <p:spPr bwMode="auto">
                <a:xfrm>
                  <a:off x="2296" y="3483"/>
                  <a:ext cx="196" cy="244"/>
                </a:xfrm>
                <a:prstGeom prst="ellipse">
                  <a:avLst/>
                </a:prstGeom>
                <a:solidFill>
                  <a:srgbClr val="A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1" name="Oval 435"/>
                <p:cNvSpPr>
                  <a:spLocks noChangeArrowheads="1"/>
                </p:cNvSpPr>
                <p:nvPr/>
              </p:nvSpPr>
              <p:spPr bwMode="auto">
                <a:xfrm>
                  <a:off x="2303" y="3491"/>
                  <a:ext cx="163" cy="201"/>
                </a:xfrm>
                <a:prstGeom prst="ellipse">
                  <a:avLst/>
                </a:prstGeom>
                <a:solidFill>
                  <a:srgbClr val="C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2" name="Oval 436"/>
                <p:cNvSpPr>
                  <a:spLocks noChangeArrowheads="1"/>
                </p:cNvSpPr>
                <p:nvPr/>
              </p:nvSpPr>
              <p:spPr bwMode="auto">
                <a:xfrm>
                  <a:off x="2310" y="3499"/>
                  <a:ext cx="130" cy="160"/>
                </a:xfrm>
                <a:prstGeom prst="ellipse">
                  <a:avLst/>
                </a:prstGeom>
                <a:solidFill>
                  <a:srgbClr val="E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3" name="Oval 437"/>
                <p:cNvSpPr>
                  <a:spLocks noChangeArrowheads="1"/>
                </p:cNvSpPr>
                <p:nvPr/>
              </p:nvSpPr>
              <p:spPr bwMode="auto">
                <a:xfrm>
                  <a:off x="2318" y="3506"/>
                  <a:ext cx="96" cy="117"/>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4" name="Oval 438"/>
                <p:cNvSpPr>
                  <a:spLocks noChangeArrowheads="1"/>
                </p:cNvSpPr>
                <p:nvPr/>
              </p:nvSpPr>
              <p:spPr bwMode="auto">
                <a:xfrm>
                  <a:off x="2324" y="3507"/>
                  <a:ext cx="77" cy="95"/>
                </a:xfrm>
                <a:prstGeom prst="ellipse">
                  <a:avLst/>
                </a:prstGeom>
                <a:solidFill>
                  <a:srgbClr val="FF4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5" name="Oval 439"/>
                <p:cNvSpPr>
                  <a:spLocks noChangeArrowheads="1"/>
                </p:cNvSpPr>
                <p:nvPr/>
              </p:nvSpPr>
              <p:spPr bwMode="auto">
                <a:xfrm>
                  <a:off x="2328" y="3513"/>
                  <a:ext cx="56" cy="71"/>
                </a:xfrm>
                <a:prstGeom prst="ellipse">
                  <a:avLst/>
                </a:prstGeom>
                <a:solidFill>
                  <a:srgbClr val="FF8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66" name="Oval 440"/>
                <p:cNvSpPr>
                  <a:spLocks noChangeArrowheads="1"/>
                </p:cNvSpPr>
                <p:nvPr/>
              </p:nvSpPr>
              <p:spPr bwMode="auto">
                <a:xfrm>
                  <a:off x="2332" y="3518"/>
                  <a:ext cx="38" cy="49"/>
                </a:xfrm>
                <a:prstGeom prst="ellipse">
                  <a:avLst/>
                </a:prstGeom>
                <a:solidFill>
                  <a:srgbClr val="FFC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255" name="Text Box 441"/>
              <p:cNvSpPr txBox="1">
                <a:spLocks noChangeArrowheads="1"/>
              </p:cNvSpPr>
              <p:nvPr/>
            </p:nvSpPr>
            <p:spPr bwMode="auto">
              <a:xfrm>
                <a:off x="1008" y="912"/>
                <a:ext cx="67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b="1">
                    <a:latin typeface="Arial" charset="0"/>
                  </a:rPr>
                  <a:t>Schools</a:t>
                </a:r>
              </a:p>
            </p:txBody>
          </p:sp>
        </p:grpSp>
        <p:grpSp>
          <p:nvGrpSpPr>
            <p:cNvPr id="26" name="Group 442"/>
            <p:cNvGrpSpPr>
              <a:grpSpLocks/>
            </p:cNvGrpSpPr>
            <p:nvPr/>
          </p:nvGrpSpPr>
          <p:grpSpPr bwMode="auto">
            <a:xfrm>
              <a:off x="304800" y="914400"/>
              <a:ext cx="8839200" cy="5711825"/>
              <a:chOff x="192" y="528"/>
              <a:chExt cx="5568" cy="3598"/>
            </a:xfrm>
          </p:grpSpPr>
          <p:grpSp>
            <p:nvGrpSpPr>
              <p:cNvPr id="27" name="Group 443"/>
              <p:cNvGrpSpPr>
                <a:grpSpLocks/>
              </p:cNvGrpSpPr>
              <p:nvPr/>
            </p:nvGrpSpPr>
            <p:grpSpPr bwMode="auto">
              <a:xfrm>
                <a:off x="1240" y="720"/>
                <a:ext cx="4520" cy="3262"/>
                <a:chOff x="1240" y="720"/>
                <a:chExt cx="4520" cy="3262"/>
              </a:xfrm>
            </p:grpSpPr>
            <p:grpSp>
              <p:nvGrpSpPr>
                <p:cNvPr id="28" name="Group 444"/>
                <p:cNvGrpSpPr>
                  <a:grpSpLocks/>
                </p:cNvGrpSpPr>
                <p:nvPr/>
              </p:nvGrpSpPr>
              <p:grpSpPr bwMode="auto">
                <a:xfrm>
                  <a:off x="1776" y="720"/>
                  <a:ext cx="3456" cy="2976"/>
                  <a:chOff x="1776" y="720"/>
                  <a:chExt cx="3456" cy="2976"/>
                </a:xfrm>
              </p:grpSpPr>
              <p:sp>
                <p:nvSpPr>
                  <p:cNvPr id="243" name="Line 445"/>
                  <p:cNvSpPr>
                    <a:spLocks noChangeShapeType="1"/>
                  </p:cNvSpPr>
                  <p:nvPr/>
                </p:nvSpPr>
                <p:spPr bwMode="auto">
                  <a:xfrm flipV="1">
                    <a:off x="1824" y="2208"/>
                    <a:ext cx="1008" cy="144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44" name="Line 446"/>
                  <p:cNvSpPr>
                    <a:spLocks noChangeShapeType="1"/>
                  </p:cNvSpPr>
                  <p:nvPr/>
                </p:nvSpPr>
                <p:spPr bwMode="auto">
                  <a:xfrm flipV="1">
                    <a:off x="2976" y="1200"/>
                    <a:ext cx="2208" cy="86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45" name="Line 447"/>
                  <p:cNvSpPr>
                    <a:spLocks noChangeShapeType="1"/>
                  </p:cNvSpPr>
                  <p:nvPr/>
                </p:nvSpPr>
                <p:spPr bwMode="auto">
                  <a:xfrm>
                    <a:off x="2976" y="720"/>
                    <a:ext cx="2208" cy="48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46" name="Line 448"/>
                  <p:cNvSpPr>
                    <a:spLocks noChangeShapeType="1"/>
                  </p:cNvSpPr>
                  <p:nvPr/>
                </p:nvSpPr>
                <p:spPr bwMode="auto">
                  <a:xfrm flipV="1">
                    <a:off x="1776" y="3264"/>
                    <a:ext cx="1056" cy="432"/>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47" name="Line 449"/>
                  <p:cNvSpPr>
                    <a:spLocks noChangeShapeType="1"/>
                  </p:cNvSpPr>
                  <p:nvPr/>
                </p:nvSpPr>
                <p:spPr bwMode="auto">
                  <a:xfrm flipH="1" flipV="1">
                    <a:off x="2928" y="2160"/>
                    <a:ext cx="2208" cy="105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48" name="Line 450"/>
                  <p:cNvSpPr>
                    <a:spLocks noChangeShapeType="1"/>
                  </p:cNvSpPr>
                  <p:nvPr/>
                </p:nvSpPr>
                <p:spPr bwMode="auto">
                  <a:xfrm flipH="1" flipV="1">
                    <a:off x="4848" y="1920"/>
                    <a:ext cx="288" cy="129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49" name="Line 451"/>
                  <p:cNvSpPr>
                    <a:spLocks noChangeShapeType="1"/>
                  </p:cNvSpPr>
                  <p:nvPr/>
                </p:nvSpPr>
                <p:spPr bwMode="auto">
                  <a:xfrm flipH="1">
                    <a:off x="3696" y="3312"/>
                    <a:ext cx="1440" cy="33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50" name="Line 452"/>
                  <p:cNvSpPr>
                    <a:spLocks noChangeShapeType="1"/>
                  </p:cNvSpPr>
                  <p:nvPr/>
                </p:nvSpPr>
                <p:spPr bwMode="auto">
                  <a:xfrm flipV="1">
                    <a:off x="5136" y="1200"/>
                    <a:ext cx="96" cy="206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29" name="Group 453"/>
                <p:cNvGrpSpPr>
                  <a:grpSpLocks/>
                </p:cNvGrpSpPr>
                <p:nvPr/>
              </p:nvGrpSpPr>
              <p:grpSpPr bwMode="auto">
                <a:xfrm>
                  <a:off x="1240" y="959"/>
                  <a:ext cx="4520" cy="3023"/>
                  <a:chOff x="1240" y="959"/>
                  <a:chExt cx="4520" cy="3023"/>
                </a:xfrm>
              </p:grpSpPr>
              <p:grpSp>
                <p:nvGrpSpPr>
                  <p:cNvPr id="30" name="Group 454"/>
                  <p:cNvGrpSpPr>
                    <a:grpSpLocks/>
                  </p:cNvGrpSpPr>
                  <p:nvPr/>
                </p:nvGrpSpPr>
                <p:grpSpPr bwMode="auto">
                  <a:xfrm>
                    <a:off x="4707" y="959"/>
                    <a:ext cx="1053" cy="529"/>
                    <a:chOff x="931" y="948"/>
                    <a:chExt cx="1185" cy="606"/>
                  </a:xfrm>
                </p:grpSpPr>
                <p:grpSp>
                  <p:nvGrpSpPr>
                    <p:cNvPr id="31" name="Group 455"/>
                    <p:cNvGrpSpPr>
                      <a:grpSpLocks/>
                    </p:cNvGrpSpPr>
                    <p:nvPr/>
                  </p:nvGrpSpPr>
                  <p:grpSpPr bwMode="auto">
                    <a:xfrm>
                      <a:off x="1379" y="948"/>
                      <a:ext cx="324" cy="401"/>
                      <a:chOff x="1379" y="948"/>
                      <a:chExt cx="324" cy="401"/>
                    </a:xfrm>
                  </p:grpSpPr>
                  <p:sp>
                    <p:nvSpPr>
                      <p:cNvPr id="232" name="Oval 456"/>
                      <p:cNvSpPr>
                        <a:spLocks noChangeArrowheads="1"/>
                      </p:cNvSpPr>
                      <p:nvPr/>
                    </p:nvSpPr>
                    <p:spPr bwMode="auto">
                      <a:xfrm>
                        <a:off x="1379" y="948"/>
                        <a:ext cx="324" cy="401"/>
                      </a:xfrm>
                      <a:prstGeom prst="ellipse">
                        <a:avLst/>
                      </a:prstGeom>
                      <a:solidFill>
                        <a:srgbClr val="0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3" name="Oval 457"/>
                      <p:cNvSpPr>
                        <a:spLocks noChangeArrowheads="1"/>
                      </p:cNvSpPr>
                      <p:nvPr/>
                    </p:nvSpPr>
                    <p:spPr bwMode="auto">
                      <a:xfrm>
                        <a:off x="1384" y="949"/>
                        <a:ext cx="296" cy="366"/>
                      </a:xfrm>
                      <a:prstGeom prst="ellipse">
                        <a:avLst/>
                      </a:prstGeom>
                      <a:solidFill>
                        <a:srgbClr val="0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4" name="Oval 458"/>
                      <p:cNvSpPr>
                        <a:spLocks noChangeArrowheads="1"/>
                      </p:cNvSpPr>
                      <p:nvPr/>
                    </p:nvSpPr>
                    <p:spPr bwMode="auto">
                      <a:xfrm>
                        <a:off x="1391" y="956"/>
                        <a:ext cx="263" cy="324"/>
                      </a:xfrm>
                      <a:prstGeom prst="ellipse">
                        <a:avLst/>
                      </a:prstGeom>
                      <a:solidFill>
                        <a:srgbClr val="0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5" name="Oval 459"/>
                      <p:cNvSpPr>
                        <a:spLocks noChangeArrowheads="1"/>
                      </p:cNvSpPr>
                      <p:nvPr/>
                    </p:nvSpPr>
                    <p:spPr bwMode="auto">
                      <a:xfrm>
                        <a:off x="1398" y="963"/>
                        <a:ext cx="231" cy="283"/>
                      </a:xfrm>
                      <a:prstGeom prst="ellipse">
                        <a:avLst/>
                      </a:prstGeom>
                      <a:solidFill>
                        <a:srgbClr val="0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6" name="Oval 460"/>
                      <p:cNvSpPr>
                        <a:spLocks noChangeArrowheads="1"/>
                      </p:cNvSpPr>
                      <p:nvPr/>
                    </p:nvSpPr>
                    <p:spPr bwMode="auto">
                      <a:xfrm>
                        <a:off x="1407" y="969"/>
                        <a:ext cx="197" cy="242"/>
                      </a:xfrm>
                      <a:prstGeom prst="ellipse">
                        <a:avLst/>
                      </a:prstGeom>
                      <a:solidFill>
                        <a:srgbClr val="0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7" name="Oval 461"/>
                      <p:cNvSpPr>
                        <a:spLocks noChangeArrowheads="1"/>
                      </p:cNvSpPr>
                      <p:nvPr/>
                    </p:nvSpPr>
                    <p:spPr bwMode="auto">
                      <a:xfrm>
                        <a:off x="1414" y="977"/>
                        <a:ext cx="163" cy="200"/>
                      </a:xfrm>
                      <a:prstGeom prst="ellipse">
                        <a:avLst/>
                      </a:prstGeom>
                      <a:solidFill>
                        <a:srgbClr val="0000C4"/>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8" name="Oval 462"/>
                      <p:cNvSpPr>
                        <a:spLocks noChangeArrowheads="1"/>
                      </p:cNvSpPr>
                      <p:nvPr/>
                    </p:nvSpPr>
                    <p:spPr bwMode="auto">
                      <a:xfrm>
                        <a:off x="1421" y="985"/>
                        <a:ext cx="130" cy="160"/>
                      </a:xfrm>
                      <a:prstGeom prst="ellipse">
                        <a:avLst/>
                      </a:prstGeom>
                      <a:solidFill>
                        <a:srgbClr val="0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39" name="Oval 463"/>
                      <p:cNvSpPr>
                        <a:spLocks noChangeArrowheads="1"/>
                      </p:cNvSpPr>
                      <p:nvPr/>
                    </p:nvSpPr>
                    <p:spPr bwMode="auto">
                      <a:xfrm>
                        <a:off x="1429" y="991"/>
                        <a:ext cx="96" cy="118"/>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40" name="Oval 464"/>
                      <p:cNvSpPr>
                        <a:spLocks noChangeArrowheads="1"/>
                      </p:cNvSpPr>
                      <p:nvPr/>
                    </p:nvSpPr>
                    <p:spPr bwMode="auto">
                      <a:xfrm>
                        <a:off x="1435" y="993"/>
                        <a:ext cx="77" cy="96"/>
                      </a:xfrm>
                      <a:prstGeom prst="ellipse">
                        <a:avLst/>
                      </a:prstGeom>
                      <a:solidFill>
                        <a:srgbClr val="40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41" name="Oval 465"/>
                      <p:cNvSpPr>
                        <a:spLocks noChangeArrowheads="1"/>
                      </p:cNvSpPr>
                      <p:nvPr/>
                    </p:nvSpPr>
                    <p:spPr bwMode="auto">
                      <a:xfrm>
                        <a:off x="1439" y="999"/>
                        <a:ext cx="56" cy="71"/>
                      </a:xfrm>
                      <a:prstGeom prst="ellipse">
                        <a:avLst/>
                      </a:prstGeom>
                      <a:solidFill>
                        <a:srgbClr val="80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42" name="Oval 466"/>
                      <p:cNvSpPr>
                        <a:spLocks noChangeArrowheads="1"/>
                      </p:cNvSpPr>
                      <p:nvPr/>
                    </p:nvSpPr>
                    <p:spPr bwMode="auto">
                      <a:xfrm>
                        <a:off x="1443" y="1004"/>
                        <a:ext cx="37" cy="48"/>
                      </a:xfrm>
                      <a:prstGeom prst="ellipse">
                        <a:avLst/>
                      </a:prstGeom>
                      <a:solidFill>
                        <a:srgbClr val="C0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231" name="Rectangle 467"/>
                    <p:cNvSpPr>
                      <a:spLocks noChangeArrowheads="1"/>
                    </p:cNvSpPr>
                    <p:nvPr/>
                  </p:nvSpPr>
                  <p:spPr bwMode="auto">
                    <a:xfrm>
                      <a:off x="931" y="1336"/>
                      <a:ext cx="1185"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Policy Makers</a:t>
                      </a:r>
                    </a:p>
                  </p:txBody>
                </p:sp>
              </p:grpSp>
              <p:grpSp>
                <p:nvGrpSpPr>
                  <p:cNvPr id="32" name="Group 468"/>
                  <p:cNvGrpSpPr>
                    <a:grpSpLocks/>
                  </p:cNvGrpSpPr>
                  <p:nvPr/>
                </p:nvGrpSpPr>
                <p:grpSpPr bwMode="auto">
                  <a:xfrm>
                    <a:off x="1240" y="3503"/>
                    <a:ext cx="1053" cy="479"/>
                    <a:chOff x="922" y="948"/>
                    <a:chExt cx="1185" cy="549"/>
                  </a:xfrm>
                </p:grpSpPr>
                <p:grpSp>
                  <p:nvGrpSpPr>
                    <p:cNvPr id="33" name="Group 469"/>
                    <p:cNvGrpSpPr>
                      <a:grpSpLocks/>
                    </p:cNvGrpSpPr>
                    <p:nvPr/>
                  </p:nvGrpSpPr>
                  <p:grpSpPr bwMode="auto">
                    <a:xfrm>
                      <a:off x="1379" y="948"/>
                      <a:ext cx="324" cy="401"/>
                      <a:chOff x="1379" y="948"/>
                      <a:chExt cx="324" cy="401"/>
                    </a:xfrm>
                  </p:grpSpPr>
                  <p:sp>
                    <p:nvSpPr>
                      <p:cNvPr id="219" name="Oval 470"/>
                      <p:cNvSpPr>
                        <a:spLocks noChangeArrowheads="1"/>
                      </p:cNvSpPr>
                      <p:nvPr/>
                    </p:nvSpPr>
                    <p:spPr bwMode="auto">
                      <a:xfrm>
                        <a:off x="1379" y="948"/>
                        <a:ext cx="324" cy="401"/>
                      </a:xfrm>
                      <a:prstGeom prst="ellipse">
                        <a:avLst/>
                      </a:prstGeom>
                      <a:solidFill>
                        <a:srgbClr val="0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0" name="Oval 471"/>
                      <p:cNvSpPr>
                        <a:spLocks noChangeArrowheads="1"/>
                      </p:cNvSpPr>
                      <p:nvPr/>
                    </p:nvSpPr>
                    <p:spPr bwMode="auto">
                      <a:xfrm>
                        <a:off x="1384" y="949"/>
                        <a:ext cx="296" cy="366"/>
                      </a:xfrm>
                      <a:prstGeom prst="ellipse">
                        <a:avLst/>
                      </a:prstGeom>
                      <a:solidFill>
                        <a:srgbClr val="0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1" name="Oval 472"/>
                      <p:cNvSpPr>
                        <a:spLocks noChangeArrowheads="1"/>
                      </p:cNvSpPr>
                      <p:nvPr/>
                    </p:nvSpPr>
                    <p:spPr bwMode="auto">
                      <a:xfrm>
                        <a:off x="1391" y="956"/>
                        <a:ext cx="263" cy="324"/>
                      </a:xfrm>
                      <a:prstGeom prst="ellipse">
                        <a:avLst/>
                      </a:prstGeom>
                      <a:solidFill>
                        <a:srgbClr val="0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2" name="Oval 473"/>
                      <p:cNvSpPr>
                        <a:spLocks noChangeArrowheads="1"/>
                      </p:cNvSpPr>
                      <p:nvPr/>
                    </p:nvSpPr>
                    <p:spPr bwMode="auto">
                      <a:xfrm>
                        <a:off x="1398" y="963"/>
                        <a:ext cx="231" cy="283"/>
                      </a:xfrm>
                      <a:prstGeom prst="ellipse">
                        <a:avLst/>
                      </a:prstGeom>
                      <a:solidFill>
                        <a:srgbClr val="0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3" name="Oval 474"/>
                      <p:cNvSpPr>
                        <a:spLocks noChangeArrowheads="1"/>
                      </p:cNvSpPr>
                      <p:nvPr/>
                    </p:nvSpPr>
                    <p:spPr bwMode="auto">
                      <a:xfrm>
                        <a:off x="1407" y="969"/>
                        <a:ext cx="197" cy="242"/>
                      </a:xfrm>
                      <a:prstGeom prst="ellipse">
                        <a:avLst/>
                      </a:prstGeom>
                      <a:solidFill>
                        <a:srgbClr val="0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4" name="Oval 475"/>
                      <p:cNvSpPr>
                        <a:spLocks noChangeArrowheads="1"/>
                      </p:cNvSpPr>
                      <p:nvPr/>
                    </p:nvSpPr>
                    <p:spPr bwMode="auto">
                      <a:xfrm>
                        <a:off x="1414" y="977"/>
                        <a:ext cx="163" cy="200"/>
                      </a:xfrm>
                      <a:prstGeom prst="ellipse">
                        <a:avLst/>
                      </a:prstGeom>
                      <a:solidFill>
                        <a:srgbClr val="0000C4"/>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5" name="Oval 476"/>
                      <p:cNvSpPr>
                        <a:spLocks noChangeArrowheads="1"/>
                      </p:cNvSpPr>
                      <p:nvPr/>
                    </p:nvSpPr>
                    <p:spPr bwMode="auto">
                      <a:xfrm>
                        <a:off x="1421" y="985"/>
                        <a:ext cx="130" cy="160"/>
                      </a:xfrm>
                      <a:prstGeom prst="ellipse">
                        <a:avLst/>
                      </a:prstGeom>
                      <a:solidFill>
                        <a:srgbClr val="0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6" name="Oval 477"/>
                      <p:cNvSpPr>
                        <a:spLocks noChangeArrowheads="1"/>
                      </p:cNvSpPr>
                      <p:nvPr/>
                    </p:nvSpPr>
                    <p:spPr bwMode="auto">
                      <a:xfrm>
                        <a:off x="1429" y="991"/>
                        <a:ext cx="96" cy="118"/>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7" name="Oval 478"/>
                      <p:cNvSpPr>
                        <a:spLocks noChangeArrowheads="1"/>
                      </p:cNvSpPr>
                      <p:nvPr/>
                    </p:nvSpPr>
                    <p:spPr bwMode="auto">
                      <a:xfrm>
                        <a:off x="1435" y="993"/>
                        <a:ext cx="77" cy="96"/>
                      </a:xfrm>
                      <a:prstGeom prst="ellipse">
                        <a:avLst/>
                      </a:prstGeom>
                      <a:solidFill>
                        <a:srgbClr val="40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8" name="Oval 479"/>
                      <p:cNvSpPr>
                        <a:spLocks noChangeArrowheads="1"/>
                      </p:cNvSpPr>
                      <p:nvPr/>
                    </p:nvSpPr>
                    <p:spPr bwMode="auto">
                      <a:xfrm>
                        <a:off x="1439" y="999"/>
                        <a:ext cx="56" cy="71"/>
                      </a:xfrm>
                      <a:prstGeom prst="ellipse">
                        <a:avLst/>
                      </a:prstGeom>
                      <a:solidFill>
                        <a:srgbClr val="80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29" name="Oval 480"/>
                      <p:cNvSpPr>
                        <a:spLocks noChangeArrowheads="1"/>
                      </p:cNvSpPr>
                      <p:nvPr/>
                    </p:nvSpPr>
                    <p:spPr bwMode="auto">
                      <a:xfrm>
                        <a:off x="1443" y="1004"/>
                        <a:ext cx="37" cy="48"/>
                      </a:xfrm>
                      <a:prstGeom prst="ellipse">
                        <a:avLst/>
                      </a:prstGeom>
                      <a:solidFill>
                        <a:srgbClr val="C0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218" name="Rectangle 481"/>
                    <p:cNvSpPr>
                      <a:spLocks noChangeArrowheads="1"/>
                    </p:cNvSpPr>
                    <p:nvPr/>
                  </p:nvSpPr>
                  <p:spPr bwMode="auto">
                    <a:xfrm>
                      <a:off x="922" y="1279"/>
                      <a:ext cx="1185"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Employers</a:t>
                      </a:r>
                    </a:p>
                  </p:txBody>
                </p:sp>
              </p:grpSp>
              <p:grpSp>
                <p:nvGrpSpPr>
                  <p:cNvPr id="34" name="Group 482"/>
                  <p:cNvGrpSpPr>
                    <a:grpSpLocks/>
                  </p:cNvGrpSpPr>
                  <p:nvPr/>
                </p:nvGrpSpPr>
                <p:grpSpPr bwMode="auto">
                  <a:xfrm>
                    <a:off x="4608" y="3071"/>
                    <a:ext cx="1053" cy="480"/>
                    <a:chOff x="931" y="948"/>
                    <a:chExt cx="1185" cy="550"/>
                  </a:xfrm>
                </p:grpSpPr>
                <p:grpSp>
                  <p:nvGrpSpPr>
                    <p:cNvPr id="35" name="Group 483"/>
                    <p:cNvGrpSpPr>
                      <a:grpSpLocks/>
                    </p:cNvGrpSpPr>
                    <p:nvPr/>
                  </p:nvGrpSpPr>
                  <p:grpSpPr bwMode="auto">
                    <a:xfrm>
                      <a:off x="1379" y="948"/>
                      <a:ext cx="324" cy="401"/>
                      <a:chOff x="1379" y="948"/>
                      <a:chExt cx="324" cy="401"/>
                    </a:xfrm>
                  </p:grpSpPr>
                  <p:sp>
                    <p:nvSpPr>
                      <p:cNvPr id="206" name="Oval 484"/>
                      <p:cNvSpPr>
                        <a:spLocks noChangeArrowheads="1"/>
                      </p:cNvSpPr>
                      <p:nvPr/>
                    </p:nvSpPr>
                    <p:spPr bwMode="auto">
                      <a:xfrm>
                        <a:off x="1379" y="948"/>
                        <a:ext cx="324" cy="401"/>
                      </a:xfrm>
                      <a:prstGeom prst="ellipse">
                        <a:avLst/>
                      </a:prstGeom>
                      <a:solidFill>
                        <a:srgbClr val="0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07" name="Oval 485"/>
                      <p:cNvSpPr>
                        <a:spLocks noChangeArrowheads="1"/>
                      </p:cNvSpPr>
                      <p:nvPr/>
                    </p:nvSpPr>
                    <p:spPr bwMode="auto">
                      <a:xfrm>
                        <a:off x="1384" y="949"/>
                        <a:ext cx="296" cy="366"/>
                      </a:xfrm>
                      <a:prstGeom prst="ellipse">
                        <a:avLst/>
                      </a:prstGeom>
                      <a:solidFill>
                        <a:srgbClr val="0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08" name="Oval 486"/>
                      <p:cNvSpPr>
                        <a:spLocks noChangeArrowheads="1"/>
                      </p:cNvSpPr>
                      <p:nvPr/>
                    </p:nvSpPr>
                    <p:spPr bwMode="auto">
                      <a:xfrm>
                        <a:off x="1391" y="956"/>
                        <a:ext cx="263" cy="324"/>
                      </a:xfrm>
                      <a:prstGeom prst="ellipse">
                        <a:avLst/>
                      </a:prstGeom>
                      <a:solidFill>
                        <a:srgbClr val="0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09" name="Oval 487"/>
                      <p:cNvSpPr>
                        <a:spLocks noChangeArrowheads="1"/>
                      </p:cNvSpPr>
                      <p:nvPr/>
                    </p:nvSpPr>
                    <p:spPr bwMode="auto">
                      <a:xfrm>
                        <a:off x="1398" y="963"/>
                        <a:ext cx="231" cy="283"/>
                      </a:xfrm>
                      <a:prstGeom prst="ellipse">
                        <a:avLst/>
                      </a:prstGeom>
                      <a:solidFill>
                        <a:srgbClr val="0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0" name="Oval 488"/>
                      <p:cNvSpPr>
                        <a:spLocks noChangeArrowheads="1"/>
                      </p:cNvSpPr>
                      <p:nvPr/>
                    </p:nvSpPr>
                    <p:spPr bwMode="auto">
                      <a:xfrm>
                        <a:off x="1407" y="969"/>
                        <a:ext cx="197" cy="242"/>
                      </a:xfrm>
                      <a:prstGeom prst="ellipse">
                        <a:avLst/>
                      </a:prstGeom>
                      <a:solidFill>
                        <a:srgbClr val="0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1" name="Oval 489"/>
                      <p:cNvSpPr>
                        <a:spLocks noChangeArrowheads="1"/>
                      </p:cNvSpPr>
                      <p:nvPr/>
                    </p:nvSpPr>
                    <p:spPr bwMode="auto">
                      <a:xfrm>
                        <a:off x="1414" y="977"/>
                        <a:ext cx="163" cy="200"/>
                      </a:xfrm>
                      <a:prstGeom prst="ellipse">
                        <a:avLst/>
                      </a:prstGeom>
                      <a:solidFill>
                        <a:srgbClr val="0000C4"/>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2" name="Oval 490"/>
                      <p:cNvSpPr>
                        <a:spLocks noChangeArrowheads="1"/>
                      </p:cNvSpPr>
                      <p:nvPr/>
                    </p:nvSpPr>
                    <p:spPr bwMode="auto">
                      <a:xfrm>
                        <a:off x="1421" y="985"/>
                        <a:ext cx="130" cy="160"/>
                      </a:xfrm>
                      <a:prstGeom prst="ellipse">
                        <a:avLst/>
                      </a:prstGeom>
                      <a:solidFill>
                        <a:srgbClr val="0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3" name="Oval 491"/>
                      <p:cNvSpPr>
                        <a:spLocks noChangeArrowheads="1"/>
                      </p:cNvSpPr>
                      <p:nvPr/>
                    </p:nvSpPr>
                    <p:spPr bwMode="auto">
                      <a:xfrm>
                        <a:off x="1429" y="991"/>
                        <a:ext cx="96" cy="118"/>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4" name="Oval 492"/>
                      <p:cNvSpPr>
                        <a:spLocks noChangeArrowheads="1"/>
                      </p:cNvSpPr>
                      <p:nvPr/>
                    </p:nvSpPr>
                    <p:spPr bwMode="auto">
                      <a:xfrm>
                        <a:off x="1435" y="993"/>
                        <a:ext cx="77" cy="96"/>
                      </a:xfrm>
                      <a:prstGeom prst="ellipse">
                        <a:avLst/>
                      </a:prstGeom>
                      <a:solidFill>
                        <a:srgbClr val="40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5" name="Oval 493"/>
                      <p:cNvSpPr>
                        <a:spLocks noChangeArrowheads="1"/>
                      </p:cNvSpPr>
                      <p:nvPr/>
                    </p:nvSpPr>
                    <p:spPr bwMode="auto">
                      <a:xfrm>
                        <a:off x="1439" y="999"/>
                        <a:ext cx="56" cy="71"/>
                      </a:xfrm>
                      <a:prstGeom prst="ellipse">
                        <a:avLst/>
                      </a:prstGeom>
                      <a:solidFill>
                        <a:srgbClr val="80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16" name="Oval 494"/>
                      <p:cNvSpPr>
                        <a:spLocks noChangeArrowheads="1"/>
                      </p:cNvSpPr>
                      <p:nvPr/>
                    </p:nvSpPr>
                    <p:spPr bwMode="auto">
                      <a:xfrm>
                        <a:off x="1443" y="1004"/>
                        <a:ext cx="37" cy="48"/>
                      </a:xfrm>
                      <a:prstGeom prst="ellipse">
                        <a:avLst/>
                      </a:prstGeom>
                      <a:solidFill>
                        <a:srgbClr val="C0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205" name="Rectangle 495"/>
                    <p:cNvSpPr>
                      <a:spLocks noChangeArrowheads="1"/>
                    </p:cNvSpPr>
                    <p:nvPr/>
                  </p:nvSpPr>
                  <p:spPr bwMode="auto">
                    <a:xfrm>
                      <a:off x="931" y="1280"/>
                      <a:ext cx="1185"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Transit</a:t>
                      </a:r>
                    </a:p>
                  </p:txBody>
                </p:sp>
              </p:grpSp>
            </p:grpSp>
          </p:grpSp>
          <p:grpSp>
            <p:nvGrpSpPr>
              <p:cNvPr id="36" name="Group 496"/>
              <p:cNvGrpSpPr>
                <a:grpSpLocks/>
              </p:cNvGrpSpPr>
              <p:nvPr/>
            </p:nvGrpSpPr>
            <p:grpSpPr bwMode="auto">
              <a:xfrm>
                <a:off x="192" y="528"/>
                <a:ext cx="5038" cy="3598"/>
                <a:chOff x="288" y="528"/>
                <a:chExt cx="5038" cy="3598"/>
              </a:xfrm>
            </p:grpSpPr>
            <p:grpSp>
              <p:nvGrpSpPr>
                <p:cNvPr id="37" name="Group 497"/>
                <p:cNvGrpSpPr>
                  <a:grpSpLocks/>
                </p:cNvGrpSpPr>
                <p:nvPr/>
              </p:nvGrpSpPr>
              <p:grpSpPr bwMode="auto">
                <a:xfrm>
                  <a:off x="624" y="720"/>
                  <a:ext cx="4368" cy="3168"/>
                  <a:chOff x="624" y="720"/>
                  <a:chExt cx="4368" cy="3168"/>
                </a:xfrm>
              </p:grpSpPr>
              <p:sp>
                <p:nvSpPr>
                  <p:cNvPr id="171" name="Line 498"/>
                  <p:cNvSpPr>
                    <a:spLocks noChangeShapeType="1"/>
                  </p:cNvSpPr>
                  <p:nvPr/>
                </p:nvSpPr>
                <p:spPr bwMode="auto">
                  <a:xfrm flipV="1">
                    <a:off x="864" y="960"/>
                    <a:ext cx="1152" cy="4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2" name="Line 499"/>
                  <p:cNvSpPr>
                    <a:spLocks noChangeShapeType="1"/>
                  </p:cNvSpPr>
                  <p:nvPr/>
                </p:nvSpPr>
                <p:spPr bwMode="auto">
                  <a:xfrm flipH="1">
                    <a:off x="624" y="1104"/>
                    <a:ext cx="192" cy="81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3" name="Line 500"/>
                  <p:cNvSpPr>
                    <a:spLocks noChangeShapeType="1"/>
                  </p:cNvSpPr>
                  <p:nvPr/>
                </p:nvSpPr>
                <p:spPr bwMode="auto">
                  <a:xfrm>
                    <a:off x="816" y="1104"/>
                    <a:ext cx="336" cy="144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4" name="Line 501"/>
                  <p:cNvSpPr>
                    <a:spLocks noChangeShapeType="1"/>
                  </p:cNvSpPr>
                  <p:nvPr/>
                </p:nvSpPr>
                <p:spPr bwMode="auto">
                  <a:xfrm flipV="1">
                    <a:off x="1152" y="960"/>
                    <a:ext cx="864" cy="158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5" name="Line 502"/>
                  <p:cNvSpPr>
                    <a:spLocks noChangeShapeType="1"/>
                  </p:cNvSpPr>
                  <p:nvPr/>
                </p:nvSpPr>
                <p:spPr bwMode="auto">
                  <a:xfrm flipH="1" flipV="1">
                    <a:off x="672" y="2016"/>
                    <a:ext cx="528" cy="52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6" name="Line 503"/>
                  <p:cNvSpPr>
                    <a:spLocks noChangeShapeType="1"/>
                  </p:cNvSpPr>
                  <p:nvPr/>
                </p:nvSpPr>
                <p:spPr bwMode="auto">
                  <a:xfrm flipH="1" flipV="1">
                    <a:off x="768" y="1056"/>
                    <a:ext cx="2208" cy="100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7" name="Line 504"/>
                  <p:cNvSpPr>
                    <a:spLocks noChangeShapeType="1"/>
                  </p:cNvSpPr>
                  <p:nvPr/>
                </p:nvSpPr>
                <p:spPr bwMode="auto">
                  <a:xfrm flipV="1">
                    <a:off x="2160" y="2160"/>
                    <a:ext cx="816" cy="76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8" name="Line 505"/>
                  <p:cNvSpPr>
                    <a:spLocks noChangeShapeType="1"/>
                  </p:cNvSpPr>
                  <p:nvPr/>
                </p:nvSpPr>
                <p:spPr bwMode="auto">
                  <a:xfrm flipV="1">
                    <a:off x="1152" y="2304"/>
                    <a:ext cx="1776" cy="24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79" name="Line 506"/>
                  <p:cNvSpPr>
                    <a:spLocks noChangeShapeType="1"/>
                  </p:cNvSpPr>
                  <p:nvPr/>
                </p:nvSpPr>
                <p:spPr bwMode="auto">
                  <a:xfrm flipV="1">
                    <a:off x="1152" y="2208"/>
                    <a:ext cx="864" cy="28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0" name="Line 507"/>
                  <p:cNvSpPr>
                    <a:spLocks noChangeShapeType="1"/>
                  </p:cNvSpPr>
                  <p:nvPr/>
                </p:nvSpPr>
                <p:spPr bwMode="auto">
                  <a:xfrm flipH="1">
                    <a:off x="2448" y="2208"/>
                    <a:ext cx="528" cy="158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1" name="Line 508"/>
                  <p:cNvSpPr>
                    <a:spLocks noChangeShapeType="1"/>
                  </p:cNvSpPr>
                  <p:nvPr/>
                </p:nvSpPr>
                <p:spPr bwMode="auto">
                  <a:xfrm>
                    <a:off x="2928" y="2160"/>
                    <a:ext cx="864" cy="1392"/>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2" name="Line 509"/>
                  <p:cNvSpPr>
                    <a:spLocks noChangeShapeType="1"/>
                  </p:cNvSpPr>
                  <p:nvPr/>
                </p:nvSpPr>
                <p:spPr bwMode="auto">
                  <a:xfrm flipV="1">
                    <a:off x="2496" y="3600"/>
                    <a:ext cx="1296" cy="28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3" name="Line 510"/>
                  <p:cNvSpPr>
                    <a:spLocks noChangeShapeType="1"/>
                  </p:cNvSpPr>
                  <p:nvPr/>
                </p:nvSpPr>
                <p:spPr bwMode="auto">
                  <a:xfrm>
                    <a:off x="2160" y="2976"/>
                    <a:ext cx="336" cy="86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 name="Line 511"/>
                  <p:cNvSpPr>
                    <a:spLocks noChangeShapeType="1"/>
                  </p:cNvSpPr>
                  <p:nvPr/>
                </p:nvSpPr>
                <p:spPr bwMode="auto">
                  <a:xfrm>
                    <a:off x="3024" y="768"/>
                    <a:ext cx="720" cy="2832"/>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5" name="Line 512"/>
                  <p:cNvSpPr>
                    <a:spLocks noChangeShapeType="1"/>
                  </p:cNvSpPr>
                  <p:nvPr/>
                </p:nvSpPr>
                <p:spPr bwMode="auto">
                  <a:xfrm flipH="1" flipV="1">
                    <a:off x="2064" y="2208"/>
                    <a:ext cx="144" cy="76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6" name="Line 513"/>
                  <p:cNvSpPr>
                    <a:spLocks noChangeShapeType="1"/>
                  </p:cNvSpPr>
                  <p:nvPr/>
                </p:nvSpPr>
                <p:spPr bwMode="auto">
                  <a:xfrm>
                    <a:off x="3024" y="2160"/>
                    <a:ext cx="768" cy="76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7" name="Line 514"/>
                  <p:cNvSpPr>
                    <a:spLocks noChangeShapeType="1"/>
                  </p:cNvSpPr>
                  <p:nvPr/>
                </p:nvSpPr>
                <p:spPr bwMode="auto">
                  <a:xfrm>
                    <a:off x="3024" y="768"/>
                    <a:ext cx="768" cy="216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8" name="Line 515"/>
                  <p:cNvSpPr>
                    <a:spLocks noChangeShapeType="1"/>
                  </p:cNvSpPr>
                  <p:nvPr/>
                </p:nvSpPr>
                <p:spPr bwMode="auto">
                  <a:xfrm>
                    <a:off x="2976" y="2160"/>
                    <a:ext cx="1680" cy="100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9" name="Line 516"/>
                  <p:cNvSpPr>
                    <a:spLocks noChangeShapeType="1"/>
                  </p:cNvSpPr>
                  <p:nvPr/>
                </p:nvSpPr>
                <p:spPr bwMode="auto">
                  <a:xfrm flipV="1">
                    <a:off x="3792" y="3168"/>
                    <a:ext cx="864" cy="432"/>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0" name="Line 517"/>
                  <p:cNvSpPr>
                    <a:spLocks noChangeShapeType="1"/>
                  </p:cNvSpPr>
                  <p:nvPr/>
                </p:nvSpPr>
                <p:spPr bwMode="auto">
                  <a:xfrm flipV="1">
                    <a:off x="2016" y="864"/>
                    <a:ext cx="2592" cy="9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1" name="Line 518"/>
                  <p:cNvSpPr>
                    <a:spLocks noChangeShapeType="1"/>
                  </p:cNvSpPr>
                  <p:nvPr/>
                </p:nvSpPr>
                <p:spPr bwMode="auto">
                  <a:xfrm flipH="1" flipV="1">
                    <a:off x="4560" y="816"/>
                    <a:ext cx="432" cy="110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2" name="Line 519"/>
                  <p:cNvSpPr>
                    <a:spLocks noChangeShapeType="1"/>
                  </p:cNvSpPr>
                  <p:nvPr/>
                </p:nvSpPr>
                <p:spPr bwMode="auto">
                  <a:xfrm flipH="1" flipV="1">
                    <a:off x="4560" y="816"/>
                    <a:ext cx="144" cy="182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3" name="Line 520"/>
                  <p:cNvSpPr>
                    <a:spLocks noChangeShapeType="1"/>
                  </p:cNvSpPr>
                  <p:nvPr/>
                </p:nvSpPr>
                <p:spPr bwMode="auto">
                  <a:xfrm flipV="1">
                    <a:off x="4704" y="1968"/>
                    <a:ext cx="240" cy="672"/>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 name="Line 521"/>
                  <p:cNvSpPr>
                    <a:spLocks noChangeShapeType="1"/>
                  </p:cNvSpPr>
                  <p:nvPr/>
                </p:nvSpPr>
                <p:spPr bwMode="auto">
                  <a:xfrm flipV="1">
                    <a:off x="3840" y="2688"/>
                    <a:ext cx="816" cy="240"/>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 name="Line 522"/>
                  <p:cNvSpPr>
                    <a:spLocks noChangeShapeType="1"/>
                  </p:cNvSpPr>
                  <p:nvPr/>
                </p:nvSpPr>
                <p:spPr bwMode="auto">
                  <a:xfrm flipV="1">
                    <a:off x="2976" y="2928"/>
                    <a:ext cx="816" cy="33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6" name="Line 523"/>
                  <p:cNvSpPr>
                    <a:spLocks noChangeShapeType="1"/>
                  </p:cNvSpPr>
                  <p:nvPr/>
                </p:nvSpPr>
                <p:spPr bwMode="auto">
                  <a:xfrm>
                    <a:off x="2976" y="2160"/>
                    <a:ext cx="1680" cy="528"/>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7" name="Line 524"/>
                  <p:cNvSpPr>
                    <a:spLocks noChangeShapeType="1"/>
                  </p:cNvSpPr>
                  <p:nvPr/>
                </p:nvSpPr>
                <p:spPr bwMode="auto">
                  <a:xfrm flipV="1">
                    <a:off x="2976" y="720"/>
                    <a:ext cx="48" cy="1344"/>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8" name="Line 525"/>
                  <p:cNvSpPr>
                    <a:spLocks noChangeShapeType="1"/>
                  </p:cNvSpPr>
                  <p:nvPr/>
                </p:nvSpPr>
                <p:spPr bwMode="auto">
                  <a:xfrm flipV="1">
                    <a:off x="2976" y="912"/>
                    <a:ext cx="1632" cy="1296"/>
                  </a:xfrm>
                  <a:prstGeom prst="line">
                    <a:avLst/>
                  </a:prstGeom>
                  <a:noFill/>
                  <a:ln w="9525">
                    <a:solidFill>
                      <a:srgbClr val="969696"/>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38" name="Group 526"/>
                <p:cNvGrpSpPr>
                  <a:grpSpLocks/>
                </p:cNvGrpSpPr>
                <p:nvPr/>
              </p:nvGrpSpPr>
              <p:grpSpPr bwMode="auto">
                <a:xfrm>
                  <a:off x="288" y="528"/>
                  <a:ext cx="5038" cy="3598"/>
                  <a:chOff x="288" y="528"/>
                  <a:chExt cx="5038" cy="3598"/>
                </a:xfrm>
              </p:grpSpPr>
              <p:grpSp>
                <p:nvGrpSpPr>
                  <p:cNvPr id="39" name="Group 527"/>
                  <p:cNvGrpSpPr>
                    <a:grpSpLocks/>
                  </p:cNvGrpSpPr>
                  <p:nvPr/>
                </p:nvGrpSpPr>
                <p:grpSpPr bwMode="auto">
                  <a:xfrm>
                    <a:off x="3216" y="3360"/>
                    <a:ext cx="1150" cy="672"/>
                    <a:chOff x="576" y="912"/>
                    <a:chExt cx="1150" cy="672"/>
                  </a:xfrm>
                </p:grpSpPr>
                <p:grpSp>
                  <p:nvGrpSpPr>
                    <p:cNvPr id="40" name="Group 528"/>
                    <p:cNvGrpSpPr>
                      <a:grpSpLocks/>
                    </p:cNvGrpSpPr>
                    <p:nvPr/>
                  </p:nvGrpSpPr>
                  <p:grpSpPr bwMode="auto">
                    <a:xfrm>
                      <a:off x="960" y="912"/>
                      <a:ext cx="364" cy="505"/>
                      <a:chOff x="1512" y="1923"/>
                      <a:chExt cx="409" cy="505"/>
                    </a:xfrm>
                  </p:grpSpPr>
                  <p:sp>
                    <p:nvSpPr>
                      <p:cNvPr id="160" name="Oval 529"/>
                      <p:cNvSpPr>
                        <a:spLocks noChangeArrowheads="1"/>
                      </p:cNvSpPr>
                      <p:nvPr/>
                    </p:nvSpPr>
                    <p:spPr bwMode="auto">
                      <a:xfrm>
                        <a:off x="1512" y="1923"/>
                        <a:ext cx="409" cy="505"/>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1" name="Oval 530"/>
                      <p:cNvSpPr>
                        <a:spLocks noChangeArrowheads="1"/>
                      </p:cNvSpPr>
                      <p:nvPr/>
                    </p:nvSpPr>
                    <p:spPr bwMode="auto">
                      <a:xfrm>
                        <a:off x="1519" y="1924"/>
                        <a:ext cx="372" cy="461"/>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2" name="Oval 531"/>
                      <p:cNvSpPr>
                        <a:spLocks noChangeArrowheads="1"/>
                      </p:cNvSpPr>
                      <p:nvPr/>
                    </p:nvSpPr>
                    <p:spPr bwMode="auto">
                      <a:xfrm>
                        <a:off x="1527" y="1933"/>
                        <a:ext cx="332" cy="40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3" name="Oval 532"/>
                      <p:cNvSpPr>
                        <a:spLocks noChangeArrowheads="1"/>
                      </p:cNvSpPr>
                      <p:nvPr/>
                    </p:nvSpPr>
                    <p:spPr bwMode="auto">
                      <a:xfrm>
                        <a:off x="1535" y="1941"/>
                        <a:ext cx="292" cy="357"/>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4" name="Oval 533"/>
                      <p:cNvSpPr>
                        <a:spLocks noChangeArrowheads="1"/>
                      </p:cNvSpPr>
                      <p:nvPr/>
                    </p:nvSpPr>
                    <p:spPr bwMode="auto">
                      <a:xfrm>
                        <a:off x="1547" y="1950"/>
                        <a:ext cx="247" cy="30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5" name="Oval 534"/>
                      <p:cNvSpPr>
                        <a:spLocks noChangeArrowheads="1"/>
                      </p:cNvSpPr>
                      <p:nvPr/>
                    </p:nvSpPr>
                    <p:spPr bwMode="auto">
                      <a:xfrm>
                        <a:off x="1556" y="1959"/>
                        <a:ext cx="205" cy="254"/>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6" name="Oval 535"/>
                      <p:cNvSpPr>
                        <a:spLocks noChangeArrowheads="1"/>
                      </p:cNvSpPr>
                      <p:nvPr/>
                    </p:nvSpPr>
                    <p:spPr bwMode="auto">
                      <a:xfrm>
                        <a:off x="1565" y="1968"/>
                        <a:ext cx="164" cy="204"/>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7" name="Oval 536"/>
                      <p:cNvSpPr>
                        <a:spLocks noChangeArrowheads="1"/>
                      </p:cNvSpPr>
                      <p:nvPr/>
                    </p:nvSpPr>
                    <p:spPr bwMode="auto">
                      <a:xfrm>
                        <a:off x="1575" y="1977"/>
                        <a:ext cx="121" cy="150"/>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8" name="Oval 537"/>
                      <p:cNvSpPr>
                        <a:spLocks noChangeArrowheads="1"/>
                      </p:cNvSpPr>
                      <p:nvPr/>
                    </p:nvSpPr>
                    <p:spPr bwMode="auto">
                      <a:xfrm>
                        <a:off x="1582" y="1980"/>
                        <a:ext cx="98" cy="121"/>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69" name="Oval 538"/>
                      <p:cNvSpPr>
                        <a:spLocks noChangeArrowheads="1"/>
                      </p:cNvSpPr>
                      <p:nvPr/>
                    </p:nvSpPr>
                    <p:spPr bwMode="auto">
                      <a:xfrm>
                        <a:off x="1587" y="1986"/>
                        <a:ext cx="71" cy="9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70" name="Oval 539"/>
                      <p:cNvSpPr>
                        <a:spLocks noChangeArrowheads="1"/>
                      </p:cNvSpPr>
                      <p:nvPr/>
                    </p:nvSpPr>
                    <p:spPr bwMode="auto">
                      <a:xfrm>
                        <a:off x="1593" y="1993"/>
                        <a:ext cx="47" cy="63"/>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159" name="Rectangle 540"/>
                    <p:cNvSpPr>
                      <a:spLocks noChangeArrowheads="1"/>
                    </p:cNvSpPr>
                    <p:nvPr/>
                  </p:nvSpPr>
                  <p:spPr bwMode="auto">
                    <a:xfrm>
                      <a:off x="576" y="1394"/>
                      <a:ext cx="115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Elected Officials</a:t>
                      </a:r>
                    </a:p>
                  </p:txBody>
                </p:sp>
              </p:grpSp>
              <p:grpSp>
                <p:nvGrpSpPr>
                  <p:cNvPr id="41" name="Group 541"/>
                  <p:cNvGrpSpPr>
                    <a:grpSpLocks/>
                  </p:cNvGrpSpPr>
                  <p:nvPr/>
                </p:nvGrpSpPr>
                <p:grpSpPr bwMode="auto">
                  <a:xfrm>
                    <a:off x="624" y="2304"/>
                    <a:ext cx="1053" cy="478"/>
                    <a:chOff x="768" y="2352"/>
                    <a:chExt cx="1053" cy="478"/>
                  </a:xfrm>
                </p:grpSpPr>
                <p:grpSp>
                  <p:nvGrpSpPr>
                    <p:cNvPr id="54" name="Group 542"/>
                    <p:cNvGrpSpPr>
                      <a:grpSpLocks/>
                    </p:cNvGrpSpPr>
                    <p:nvPr/>
                  </p:nvGrpSpPr>
                  <p:grpSpPr bwMode="auto">
                    <a:xfrm>
                      <a:off x="1163" y="2352"/>
                      <a:ext cx="256" cy="358"/>
                      <a:chOff x="546" y="1206"/>
                      <a:chExt cx="288" cy="358"/>
                    </a:xfrm>
                  </p:grpSpPr>
                  <p:sp>
                    <p:nvSpPr>
                      <p:cNvPr id="147" name="Oval 543"/>
                      <p:cNvSpPr>
                        <a:spLocks noChangeArrowheads="1"/>
                      </p:cNvSpPr>
                      <p:nvPr/>
                    </p:nvSpPr>
                    <p:spPr bwMode="auto">
                      <a:xfrm>
                        <a:off x="546" y="1206"/>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8" name="Oval 544"/>
                      <p:cNvSpPr>
                        <a:spLocks noChangeArrowheads="1"/>
                      </p:cNvSpPr>
                      <p:nvPr/>
                    </p:nvSpPr>
                    <p:spPr bwMode="auto">
                      <a:xfrm>
                        <a:off x="551" y="1206"/>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9" name="Oval 545"/>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0" name="Oval 546"/>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1" name="Oval 547"/>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2" name="Oval 548"/>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3" name="Oval 549"/>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4" name="Oval 550"/>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5" name="Oval 551"/>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6" name="Oval 552"/>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57" name="Oval 553"/>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146" name="Rectangle 554"/>
                    <p:cNvSpPr>
                      <a:spLocks noChangeArrowheads="1"/>
                    </p:cNvSpPr>
                    <p:nvPr/>
                  </p:nvSpPr>
                  <p:spPr bwMode="auto">
                    <a:xfrm>
                      <a:off x="768" y="2640"/>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Providers</a:t>
                      </a:r>
                    </a:p>
                  </p:txBody>
                </p:sp>
              </p:grpSp>
              <p:grpSp>
                <p:nvGrpSpPr>
                  <p:cNvPr id="68" name="Group 555"/>
                  <p:cNvGrpSpPr>
                    <a:grpSpLocks/>
                  </p:cNvGrpSpPr>
                  <p:nvPr/>
                </p:nvGrpSpPr>
                <p:grpSpPr bwMode="auto">
                  <a:xfrm>
                    <a:off x="288" y="864"/>
                    <a:ext cx="1053" cy="528"/>
                    <a:chOff x="768" y="2400"/>
                    <a:chExt cx="1053" cy="528"/>
                  </a:xfrm>
                </p:grpSpPr>
                <p:grpSp>
                  <p:nvGrpSpPr>
                    <p:cNvPr id="80" name="Group 556"/>
                    <p:cNvGrpSpPr>
                      <a:grpSpLocks/>
                    </p:cNvGrpSpPr>
                    <p:nvPr/>
                  </p:nvGrpSpPr>
                  <p:grpSpPr bwMode="auto">
                    <a:xfrm>
                      <a:off x="1163" y="2400"/>
                      <a:ext cx="256" cy="358"/>
                      <a:chOff x="546" y="1254"/>
                      <a:chExt cx="288" cy="358"/>
                    </a:xfrm>
                  </p:grpSpPr>
                  <p:sp>
                    <p:nvSpPr>
                      <p:cNvPr id="134" name="Oval 557"/>
                      <p:cNvSpPr>
                        <a:spLocks noChangeArrowheads="1"/>
                      </p:cNvSpPr>
                      <p:nvPr/>
                    </p:nvSpPr>
                    <p:spPr bwMode="auto">
                      <a:xfrm>
                        <a:off x="546" y="1254"/>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5" name="Oval 558"/>
                      <p:cNvSpPr>
                        <a:spLocks noChangeArrowheads="1"/>
                      </p:cNvSpPr>
                      <p:nvPr/>
                    </p:nvSpPr>
                    <p:spPr bwMode="auto">
                      <a:xfrm>
                        <a:off x="551" y="1255"/>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6" name="Oval 559"/>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7" name="Oval 560"/>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8" name="Oval 561"/>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9" name="Oval 562"/>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0" name="Oval 563"/>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1" name="Oval 564"/>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2" name="Oval 565"/>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3" name="Oval 566"/>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44" name="Oval 567"/>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133" name="Rectangle 568"/>
                    <p:cNvSpPr>
                      <a:spLocks noChangeArrowheads="1"/>
                    </p:cNvSpPr>
                    <p:nvPr/>
                  </p:nvSpPr>
                  <p:spPr bwMode="auto">
                    <a:xfrm>
                      <a:off x="768" y="2738"/>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EMS</a:t>
                      </a:r>
                    </a:p>
                  </p:txBody>
                </p:sp>
              </p:grpSp>
              <p:grpSp>
                <p:nvGrpSpPr>
                  <p:cNvPr id="93" name="Group 569"/>
                  <p:cNvGrpSpPr>
                    <a:grpSpLocks/>
                  </p:cNvGrpSpPr>
                  <p:nvPr/>
                </p:nvGrpSpPr>
                <p:grpSpPr bwMode="auto">
                  <a:xfrm>
                    <a:off x="1632" y="2784"/>
                    <a:ext cx="1053" cy="616"/>
                    <a:chOff x="768" y="2400"/>
                    <a:chExt cx="1053" cy="616"/>
                  </a:xfrm>
                </p:grpSpPr>
                <p:grpSp>
                  <p:nvGrpSpPr>
                    <p:cNvPr id="106" name="Group 570"/>
                    <p:cNvGrpSpPr>
                      <a:grpSpLocks/>
                    </p:cNvGrpSpPr>
                    <p:nvPr/>
                  </p:nvGrpSpPr>
                  <p:grpSpPr bwMode="auto">
                    <a:xfrm>
                      <a:off x="1163" y="2400"/>
                      <a:ext cx="256" cy="358"/>
                      <a:chOff x="546" y="1254"/>
                      <a:chExt cx="288" cy="358"/>
                    </a:xfrm>
                  </p:grpSpPr>
                  <p:sp>
                    <p:nvSpPr>
                      <p:cNvPr id="121" name="Oval 571"/>
                      <p:cNvSpPr>
                        <a:spLocks noChangeArrowheads="1"/>
                      </p:cNvSpPr>
                      <p:nvPr/>
                    </p:nvSpPr>
                    <p:spPr bwMode="auto">
                      <a:xfrm>
                        <a:off x="546" y="1254"/>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2" name="Oval 572"/>
                      <p:cNvSpPr>
                        <a:spLocks noChangeArrowheads="1"/>
                      </p:cNvSpPr>
                      <p:nvPr/>
                    </p:nvSpPr>
                    <p:spPr bwMode="auto">
                      <a:xfrm>
                        <a:off x="551" y="1255"/>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3" name="Oval 573"/>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4" name="Oval 574"/>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5" name="Oval 575"/>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6" name="Oval 576"/>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7" name="Oval 577"/>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8" name="Oval 578"/>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29" name="Oval 579"/>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0" name="Oval 580"/>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31" name="Oval 581"/>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120" name="Rectangle 582"/>
                    <p:cNvSpPr>
                      <a:spLocks noChangeArrowheads="1"/>
                    </p:cNvSpPr>
                    <p:nvPr/>
                  </p:nvSpPr>
                  <p:spPr bwMode="auto">
                    <a:xfrm>
                      <a:off x="768" y="2688"/>
                      <a:ext cx="1053"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Law </a:t>
                      </a:r>
                      <a:r>
                        <a:rPr lang="en-US" sz="1400" b="1" dirty="0" smtClean="0">
                          <a:latin typeface="Arial" charset="0"/>
                        </a:rPr>
                        <a:t/>
                      </a:r>
                      <a:br>
                        <a:rPr lang="en-US" sz="1400" b="1" dirty="0" smtClean="0">
                          <a:latin typeface="Arial" charset="0"/>
                        </a:rPr>
                      </a:br>
                      <a:r>
                        <a:rPr lang="en-US" sz="1400" b="1" dirty="0" smtClean="0">
                          <a:latin typeface="Arial" charset="0"/>
                        </a:rPr>
                        <a:t>Enforcement</a:t>
                      </a:r>
                      <a:endParaRPr lang="en-US" sz="1400" b="1" dirty="0">
                        <a:latin typeface="Arial" charset="0"/>
                      </a:endParaRPr>
                    </a:p>
                  </p:txBody>
                </p:sp>
              </p:grpSp>
              <p:grpSp>
                <p:nvGrpSpPr>
                  <p:cNvPr id="119" name="Group 583"/>
                  <p:cNvGrpSpPr>
                    <a:grpSpLocks/>
                  </p:cNvGrpSpPr>
                  <p:nvPr/>
                </p:nvGrpSpPr>
                <p:grpSpPr bwMode="auto">
                  <a:xfrm>
                    <a:off x="4080" y="672"/>
                    <a:ext cx="1053" cy="478"/>
                    <a:chOff x="768" y="2400"/>
                    <a:chExt cx="1053" cy="478"/>
                  </a:xfrm>
                </p:grpSpPr>
                <p:grpSp>
                  <p:nvGrpSpPr>
                    <p:cNvPr id="132" name="Group 584"/>
                    <p:cNvGrpSpPr>
                      <a:grpSpLocks/>
                    </p:cNvGrpSpPr>
                    <p:nvPr/>
                  </p:nvGrpSpPr>
                  <p:grpSpPr bwMode="auto">
                    <a:xfrm>
                      <a:off x="1163" y="2400"/>
                      <a:ext cx="256" cy="358"/>
                      <a:chOff x="546" y="1254"/>
                      <a:chExt cx="288" cy="358"/>
                    </a:xfrm>
                  </p:grpSpPr>
                  <p:sp>
                    <p:nvSpPr>
                      <p:cNvPr id="108" name="Oval 585"/>
                      <p:cNvSpPr>
                        <a:spLocks noChangeArrowheads="1"/>
                      </p:cNvSpPr>
                      <p:nvPr/>
                    </p:nvSpPr>
                    <p:spPr bwMode="auto">
                      <a:xfrm>
                        <a:off x="546" y="1254"/>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9" name="Oval 586"/>
                      <p:cNvSpPr>
                        <a:spLocks noChangeArrowheads="1"/>
                      </p:cNvSpPr>
                      <p:nvPr/>
                    </p:nvSpPr>
                    <p:spPr bwMode="auto">
                      <a:xfrm>
                        <a:off x="551" y="1255"/>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0" name="Oval 587"/>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1" name="Oval 588"/>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2" name="Oval 589"/>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3" name="Oval 590"/>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4" name="Oval 591"/>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5" name="Oval 592"/>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6" name="Oval 593"/>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7" name="Oval 594"/>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18" name="Oval 595"/>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107" name="Rectangle 596"/>
                    <p:cNvSpPr>
                      <a:spLocks noChangeArrowheads="1"/>
                    </p:cNvSpPr>
                    <p:nvPr/>
                  </p:nvSpPr>
                  <p:spPr bwMode="auto">
                    <a:xfrm>
                      <a:off x="768" y="2688"/>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Nursing Homes</a:t>
                      </a:r>
                    </a:p>
                  </p:txBody>
                </p:sp>
              </p:grpSp>
              <p:grpSp>
                <p:nvGrpSpPr>
                  <p:cNvPr id="145" name="Group 597"/>
                  <p:cNvGrpSpPr>
                    <a:grpSpLocks/>
                  </p:cNvGrpSpPr>
                  <p:nvPr/>
                </p:nvGrpSpPr>
                <p:grpSpPr bwMode="auto">
                  <a:xfrm>
                    <a:off x="4151" y="3024"/>
                    <a:ext cx="1053" cy="486"/>
                    <a:chOff x="743" y="2400"/>
                    <a:chExt cx="1053" cy="486"/>
                  </a:xfrm>
                </p:grpSpPr>
                <p:grpSp>
                  <p:nvGrpSpPr>
                    <p:cNvPr id="158" name="Group 598"/>
                    <p:cNvGrpSpPr>
                      <a:grpSpLocks/>
                    </p:cNvGrpSpPr>
                    <p:nvPr/>
                  </p:nvGrpSpPr>
                  <p:grpSpPr bwMode="auto">
                    <a:xfrm>
                      <a:off x="1163" y="2400"/>
                      <a:ext cx="256" cy="358"/>
                      <a:chOff x="546" y="1254"/>
                      <a:chExt cx="288" cy="358"/>
                    </a:xfrm>
                  </p:grpSpPr>
                  <p:sp>
                    <p:nvSpPr>
                      <p:cNvPr id="95" name="Oval 599"/>
                      <p:cNvSpPr>
                        <a:spLocks noChangeArrowheads="1"/>
                      </p:cNvSpPr>
                      <p:nvPr/>
                    </p:nvSpPr>
                    <p:spPr bwMode="auto">
                      <a:xfrm>
                        <a:off x="546" y="1254"/>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6" name="Oval 600"/>
                      <p:cNvSpPr>
                        <a:spLocks noChangeArrowheads="1"/>
                      </p:cNvSpPr>
                      <p:nvPr/>
                    </p:nvSpPr>
                    <p:spPr bwMode="auto">
                      <a:xfrm>
                        <a:off x="551" y="1255"/>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7" name="Oval 601"/>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8" name="Oval 602"/>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9" name="Oval 603"/>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0" name="Oval 604"/>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1" name="Oval 605"/>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2" name="Oval 606"/>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3" name="Oval 607"/>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4" name="Oval 608"/>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105" name="Oval 609"/>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94" name="Rectangle 610"/>
                    <p:cNvSpPr>
                      <a:spLocks noChangeArrowheads="1"/>
                    </p:cNvSpPr>
                    <p:nvPr/>
                  </p:nvSpPr>
                  <p:spPr bwMode="auto">
                    <a:xfrm>
                      <a:off x="743" y="2696"/>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Fire</a:t>
                      </a:r>
                    </a:p>
                  </p:txBody>
                </p:sp>
              </p:grpSp>
              <p:grpSp>
                <p:nvGrpSpPr>
                  <p:cNvPr id="199" name="Group 611"/>
                  <p:cNvGrpSpPr>
                    <a:grpSpLocks/>
                  </p:cNvGrpSpPr>
                  <p:nvPr/>
                </p:nvGrpSpPr>
                <p:grpSpPr bwMode="auto">
                  <a:xfrm>
                    <a:off x="1968" y="3648"/>
                    <a:ext cx="1053" cy="478"/>
                    <a:chOff x="768" y="2400"/>
                    <a:chExt cx="1053" cy="478"/>
                  </a:xfrm>
                </p:grpSpPr>
                <p:grpSp>
                  <p:nvGrpSpPr>
                    <p:cNvPr id="200" name="Group 612"/>
                    <p:cNvGrpSpPr>
                      <a:grpSpLocks/>
                    </p:cNvGrpSpPr>
                    <p:nvPr/>
                  </p:nvGrpSpPr>
                  <p:grpSpPr bwMode="auto">
                    <a:xfrm>
                      <a:off x="1163" y="2400"/>
                      <a:ext cx="256" cy="358"/>
                      <a:chOff x="546" y="1254"/>
                      <a:chExt cx="288" cy="358"/>
                    </a:xfrm>
                  </p:grpSpPr>
                  <p:sp>
                    <p:nvSpPr>
                      <p:cNvPr id="82" name="Oval 613"/>
                      <p:cNvSpPr>
                        <a:spLocks noChangeArrowheads="1"/>
                      </p:cNvSpPr>
                      <p:nvPr/>
                    </p:nvSpPr>
                    <p:spPr bwMode="auto">
                      <a:xfrm>
                        <a:off x="546" y="1254"/>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3" name="Oval 614"/>
                      <p:cNvSpPr>
                        <a:spLocks noChangeArrowheads="1"/>
                      </p:cNvSpPr>
                      <p:nvPr/>
                    </p:nvSpPr>
                    <p:spPr bwMode="auto">
                      <a:xfrm>
                        <a:off x="551" y="1255"/>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4" name="Oval 615"/>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5" name="Oval 616"/>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6" name="Oval 617"/>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7" name="Oval 618"/>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8" name="Oval 619"/>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89" name="Oval 620"/>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0" name="Oval 621"/>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1" name="Oval 622"/>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92" name="Oval 623"/>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81" name="Rectangle 624"/>
                    <p:cNvSpPr>
                      <a:spLocks noChangeArrowheads="1"/>
                    </p:cNvSpPr>
                    <p:nvPr/>
                  </p:nvSpPr>
                  <p:spPr bwMode="auto">
                    <a:xfrm>
                      <a:off x="768" y="2688"/>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Corrections</a:t>
                      </a:r>
                    </a:p>
                  </p:txBody>
                </p:sp>
              </p:grpSp>
              <p:grpSp>
                <p:nvGrpSpPr>
                  <p:cNvPr id="201" name="Group 625"/>
                  <p:cNvGrpSpPr>
                    <a:grpSpLocks/>
                  </p:cNvGrpSpPr>
                  <p:nvPr/>
                </p:nvGrpSpPr>
                <p:grpSpPr bwMode="auto">
                  <a:xfrm>
                    <a:off x="4272" y="2448"/>
                    <a:ext cx="1054" cy="526"/>
                    <a:chOff x="4368" y="2016"/>
                    <a:chExt cx="1054" cy="526"/>
                  </a:xfrm>
                </p:grpSpPr>
                <p:sp>
                  <p:nvSpPr>
                    <p:cNvPr id="67" name="Rectangle 626"/>
                    <p:cNvSpPr>
                      <a:spLocks noChangeArrowheads="1"/>
                    </p:cNvSpPr>
                    <p:nvPr/>
                  </p:nvSpPr>
                  <p:spPr bwMode="auto">
                    <a:xfrm>
                      <a:off x="4368" y="2352"/>
                      <a:ext cx="1054"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Mental Health</a:t>
                      </a:r>
                    </a:p>
                  </p:txBody>
                </p:sp>
                <p:grpSp>
                  <p:nvGrpSpPr>
                    <p:cNvPr id="202" name="Group 627"/>
                    <p:cNvGrpSpPr>
                      <a:grpSpLocks/>
                    </p:cNvGrpSpPr>
                    <p:nvPr/>
                  </p:nvGrpSpPr>
                  <p:grpSpPr bwMode="auto">
                    <a:xfrm>
                      <a:off x="4656" y="2016"/>
                      <a:ext cx="290" cy="404"/>
                      <a:chOff x="3629" y="3513"/>
                      <a:chExt cx="326" cy="404"/>
                    </a:xfrm>
                  </p:grpSpPr>
                  <p:sp>
                    <p:nvSpPr>
                      <p:cNvPr id="69" name="Oval 628"/>
                      <p:cNvSpPr>
                        <a:spLocks noChangeArrowheads="1"/>
                      </p:cNvSpPr>
                      <p:nvPr/>
                    </p:nvSpPr>
                    <p:spPr bwMode="auto">
                      <a:xfrm>
                        <a:off x="3629" y="3513"/>
                        <a:ext cx="326" cy="404"/>
                      </a:xfrm>
                      <a:prstGeom prst="ellipse">
                        <a:avLst/>
                      </a:prstGeom>
                      <a:solidFill>
                        <a:srgbClr val="2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0" name="Oval 629"/>
                      <p:cNvSpPr>
                        <a:spLocks noChangeArrowheads="1"/>
                      </p:cNvSpPr>
                      <p:nvPr/>
                    </p:nvSpPr>
                    <p:spPr bwMode="auto">
                      <a:xfrm>
                        <a:off x="3635" y="3516"/>
                        <a:ext cx="296" cy="366"/>
                      </a:xfrm>
                      <a:prstGeom prst="ellipse">
                        <a:avLst/>
                      </a:prstGeom>
                      <a:solidFill>
                        <a:srgbClr val="4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1" name="Oval 630"/>
                      <p:cNvSpPr>
                        <a:spLocks noChangeArrowheads="1"/>
                      </p:cNvSpPr>
                      <p:nvPr/>
                    </p:nvSpPr>
                    <p:spPr bwMode="auto">
                      <a:xfrm>
                        <a:off x="3642" y="3522"/>
                        <a:ext cx="263" cy="326"/>
                      </a:xfrm>
                      <a:prstGeom prst="ellipse">
                        <a:avLst/>
                      </a:prstGeom>
                      <a:solidFill>
                        <a:srgbClr val="6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2" name="Oval 631"/>
                      <p:cNvSpPr>
                        <a:spLocks noChangeArrowheads="1"/>
                      </p:cNvSpPr>
                      <p:nvPr/>
                    </p:nvSpPr>
                    <p:spPr bwMode="auto">
                      <a:xfrm>
                        <a:off x="3649" y="3529"/>
                        <a:ext cx="230" cy="284"/>
                      </a:xfrm>
                      <a:prstGeom prst="ellipse">
                        <a:avLst/>
                      </a:prstGeom>
                      <a:solidFill>
                        <a:srgbClr val="8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3" name="Oval 632"/>
                      <p:cNvSpPr>
                        <a:spLocks noChangeArrowheads="1"/>
                      </p:cNvSpPr>
                      <p:nvPr/>
                    </p:nvSpPr>
                    <p:spPr bwMode="auto">
                      <a:xfrm>
                        <a:off x="3658" y="3535"/>
                        <a:ext cx="196" cy="244"/>
                      </a:xfrm>
                      <a:prstGeom prst="ellipse">
                        <a:avLst/>
                      </a:prstGeom>
                      <a:solidFill>
                        <a:srgbClr val="A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4" name="Oval 633"/>
                      <p:cNvSpPr>
                        <a:spLocks noChangeArrowheads="1"/>
                      </p:cNvSpPr>
                      <p:nvPr/>
                    </p:nvSpPr>
                    <p:spPr bwMode="auto">
                      <a:xfrm>
                        <a:off x="3665" y="3543"/>
                        <a:ext cx="163" cy="201"/>
                      </a:xfrm>
                      <a:prstGeom prst="ellipse">
                        <a:avLst/>
                      </a:prstGeom>
                      <a:solidFill>
                        <a:srgbClr val="C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5" name="Oval 634"/>
                      <p:cNvSpPr>
                        <a:spLocks noChangeArrowheads="1"/>
                      </p:cNvSpPr>
                      <p:nvPr/>
                    </p:nvSpPr>
                    <p:spPr bwMode="auto">
                      <a:xfrm>
                        <a:off x="3672" y="3551"/>
                        <a:ext cx="130" cy="160"/>
                      </a:xfrm>
                      <a:prstGeom prst="ellipse">
                        <a:avLst/>
                      </a:prstGeom>
                      <a:solidFill>
                        <a:srgbClr val="E0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6" name="Oval 635"/>
                      <p:cNvSpPr>
                        <a:spLocks noChangeArrowheads="1"/>
                      </p:cNvSpPr>
                      <p:nvPr/>
                    </p:nvSpPr>
                    <p:spPr bwMode="auto">
                      <a:xfrm>
                        <a:off x="3680" y="3558"/>
                        <a:ext cx="96" cy="117"/>
                      </a:xfrm>
                      <a:prstGeom prst="ellipse">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7" name="Oval 636"/>
                      <p:cNvSpPr>
                        <a:spLocks noChangeArrowheads="1"/>
                      </p:cNvSpPr>
                      <p:nvPr/>
                    </p:nvSpPr>
                    <p:spPr bwMode="auto">
                      <a:xfrm>
                        <a:off x="3686" y="3559"/>
                        <a:ext cx="77" cy="95"/>
                      </a:xfrm>
                      <a:prstGeom prst="ellipse">
                        <a:avLst/>
                      </a:prstGeom>
                      <a:solidFill>
                        <a:srgbClr val="FF4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8" name="Oval 637"/>
                      <p:cNvSpPr>
                        <a:spLocks noChangeArrowheads="1"/>
                      </p:cNvSpPr>
                      <p:nvPr/>
                    </p:nvSpPr>
                    <p:spPr bwMode="auto">
                      <a:xfrm>
                        <a:off x="3690" y="3565"/>
                        <a:ext cx="56" cy="71"/>
                      </a:xfrm>
                      <a:prstGeom prst="ellipse">
                        <a:avLst/>
                      </a:prstGeom>
                      <a:solidFill>
                        <a:srgbClr val="FF8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79" name="Oval 638"/>
                      <p:cNvSpPr>
                        <a:spLocks noChangeArrowheads="1"/>
                      </p:cNvSpPr>
                      <p:nvPr/>
                    </p:nvSpPr>
                    <p:spPr bwMode="auto">
                      <a:xfrm>
                        <a:off x="3694" y="3570"/>
                        <a:ext cx="38" cy="49"/>
                      </a:xfrm>
                      <a:prstGeom prst="ellipse">
                        <a:avLst/>
                      </a:prstGeom>
                      <a:solidFill>
                        <a:srgbClr val="FFC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grpSp>
              <p:grpSp>
                <p:nvGrpSpPr>
                  <p:cNvPr id="203" name="Group 639"/>
                  <p:cNvGrpSpPr>
                    <a:grpSpLocks/>
                  </p:cNvGrpSpPr>
                  <p:nvPr/>
                </p:nvGrpSpPr>
                <p:grpSpPr bwMode="auto">
                  <a:xfrm>
                    <a:off x="3264" y="2736"/>
                    <a:ext cx="1053" cy="528"/>
                    <a:chOff x="931" y="948"/>
                    <a:chExt cx="1185" cy="528"/>
                  </a:xfrm>
                </p:grpSpPr>
                <p:grpSp>
                  <p:nvGrpSpPr>
                    <p:cNvPr id="204" name="Group 640"/>
                    <p:cNvGrpSpPr>
                      <a:grpSpLocks/>
                    </p:cNvGrpSpPr>
                    <p:nvPr/>
                  </p:nvGrpSpPr>
                  <p:grpSpPr bwMode="auto">
                    <a:xfrm>
                      <a:off x="1379" y="948"/>
                      <a:ext cx="324" cy="401"/>
                      <a:chOff x="1379" y="948"/>
                      <a:chExt cx="324" cy="401"/>
                    </a:xfrm>
                  </p:grpSpPr>
                  <p:sp>
                    <p:nvSpPr>
                      <p:cNvPr id="56" name="Oval 641"/>
                      <p:cNvSpPr>
                        <a:spLocks noChangeArrowheads="1"/>
                      </p:cNvSpPr>
                      <p:nvPr/>
                    </p:nvSpPr>
                    <p:spPr bwMode="auto">
                      <a:xfrm>
                        <a:off x="1379" y="948"/>
                        <a:ext cx="324" cy="401"/>
                      </a:xfrm>
                      <a:prstGeom prst="ellipse">
                        <a:avLst/>
                      </a:prstGeom>
                      <a:solidFill>
                        <a:srgbClr val="0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7" name="Oval 642"/>
                      <p:cNvSpPr>
                        <a:spLocks noChangeArrowheads="1"/>
                      </p:cNvSpPr>
                      <p:nvPr/>
                    </p:nvSpPr>
                    <p:spPr bwMode="auto">
                      <a:xfrm>
                        <a:off x="1384" y="949"/>
                        <a:ext cx="296" cy="366"/>
                      </a:xfrm>
                      <a:prstGeom prst="ellipse">
                        <a:avLst/>
                      </a:prstGeom>
                      <a:solidFill>
                        <a:srgbClr val="0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8" name="Oval 643"/>
                      <p:cNvSpPr>
                        <a:spLocks noChangeArrowheads="1"/>
                      </p:cNvSpPr>
                      <p:nvPr/>
                    </p:nvSpPr>
                    <p:spPr bwMode="auto">
                      <a:xfrm>
                        <a:off x="1391" y="956"/>
                        <a:ext cx="263" cy="324"/>
                      </a:xfrm>
                      <a:prstGeom prst="ellipse">
                        <a:avLst/>
                      </a:prstGeom>
                      <a:solidFill>
                        <a:srgbClr val="0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9" name="Oval 644"/>
                      <p:cNvSpPr>
                        <a:spLocks noChangeArrowheads="1"/>
                      </p:cNvSpPr>
                      <p:nvPr/>
                    </p:nvSpPr>
                    <p:spPr bwMode="auto">
                      <a:xfrm>
                        <a:off x="1398" y="963"/>
                        <a:ext cx="231" cy="283"/>
                      </a:xfrm>
                      <a:prstGeom prst="ellipse">
                        <a:avLst/>
                      </a:prstGeom>
                      <a:solidFill>
                        <a:srgbClr val="0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0" name="Oval 645"/>
                      <p:cNvSpPr>
                        <a:spLocks noChangeArrowheads="1"/>
                      </p:cNvSpPr>
                      <p:nvPr/>
                    </p:nvSpPr>
                    <p:spPr bwMode="auto">
                      <a:xfrm>
                        <a:off x="1407" y="969"/>
                        <a:ext cx="197" cy="242"/>
                      </a:xfrm>
                      <a:prstGeom prst="ellipse">
                        <a:avLst/>
                      </a:prstGeom>
                      <a:solidFill>
                        <a:srgbClr val="0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1" name="Oval 646"/>
                      <p:cNvSpPr>
                        <a:spLocks noChangeArrowheads="1"/>
                      </p:cNvSpPr>
                      <p:nvPr/>
                    </p:nvSpPr>
                    <p:spPr bwMode="auto">
                      <a:xfrm>
                        <a:off x="1414" y="977"/>
                        <a:ext cx="163" cy="200"/>
                      </a:xfrm>
                      <a:prstGeom prst="ellipse">
                        <a:avLst/>
                      </a:prstGeom>
                      <a:solidFill>
                        <a:srgbClr val="0000C4"/>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2" name="Oval 647"/>
                      <p:cNvSpPr>
                        <a:spLocks noChangeArrowheads="1"/>
                      </p:cNvSpPr>
                      <p:nvPr/>
                    </p:nvSpPr>
                    <p:spPr bwMode="auto">
                      <a:xfrm>
                        <a:off x="1421" y="985"/>
                        <a:ext cx="130" cy="160"/>
                      </a:xfrm>
                      <a:prstGeom prst="ellipse">
                        <a:avLst/>
                      </a:prstGeom>
                      <a:solidFill>
                        <a:srgbClr val="0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3" name="Oval 648"/>
                      <p:cNvSpPr>
                        <a:spLocks noChangeArrowheads="1"/>
                      </p:cNvSpPr>
                      <p:nvPr/>
                    </p:nvSpPr>
                    <p:spPr bwMode="auto">
                      <a:xfrm>
                        <a:off x="1429" y="991"/>
                        <a:ext cx="96" cy="118"/>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4" name="Oval 649"/>
                      <p:cNvSpPr>
                        <a:spLocks noChangeArrowheads="1"/>
                      </p:cNvSpPr>
                      <p:nvPr/>
                    </p:nvSpPr>
                    <p:spPr bwMode="auto">
                      <a:xfrm>
                        <a:off x="1435" y="993"/>
                        <a:ext cx="77" cy="96"/>
                      </a:xfrm>
                      <a:prstGeom prst="ellipse">
                        <a:avLst/>
                      </a:prstGeom>
                      <a:solidFill>
                        <a:srgbClr val="40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5" name="Oval 650"/>
                      <p:cNvSpPr>
                        <a:spLocks noChangeArrowheads="1"/>
                      </p:cNvSpPr>
                      <p:nvPr/>
                    </p:nvSpPr>
                    <p:spPr bwMode="auto">
                      <a:xfrm>
                        <a:off x="1439" y="999"/>
                        <a:ext cx="56" cy="71"/>
                      </a:xfrm>
                      <a:prstGeom prst="ellipse">
                        <a:avLst/>
                      </a:prstGeom>
                      <a:solidFill>
                        <a:srgbClr val="80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66" name="Oval 651"/>
                      <p:cNvSpPr>
                        <a:spLocks noChangeArrowheads="1"/>
                      </p:cNvSpPr>
                      <p:nvPr/>
                    </p:nvSpPr>
                    <p:spPr bwMode="auto">
                      <a:xfrm>
                        <a:off x="1443" y="1004"/>
                        <a:ext cx="37" cy="48"/>
                      </a:xfrm>
                      <a:prstGeom prst="ellipse">
                        <a:avLst/>
                      </a:prstGeom>
                      <a:solidFill>
                        <a:srgbClr val="C0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55" name="Rectangle 652"/>
                    <p:cNvSpPr>
                      <a:spLocks noChangeArrowheads="1"/>
                    </p:cNvSpPr>
                    <p:nvPr/>
                  </p:nvSpPr>
                  <p:spPr bwMode="auto">
                    <a:xfrm>
                      <a:off x="931" y="1286"/>
                      <a:ext cx="118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Academia</a:t>
                      </a:r>
                    </a:p>
                  </p:txBody>
                </p:sp>
              </p:grpSp>
              <p:grpSp>
                <p:nvGrpSpPr>
                  <p:cNvPr id="217" name="Group 653"/>
                  <p:cNvGrpSpPr>
                    <a:grpSpLocks/>
                  </p:cNvGrpSpPr>
                  <p:nvPr/>
                </p:nvGrpSpPr>
                <p:grpSpPr bwMode="auto">
                  <a:xfrm>
                    <a:off x="2496" y="528"/>
                    <a:ext cx="1053" cy="528"/>
                    <a:chOff x="768" y="2400"/>
                    <a:chExt cx="1053" cy="528"/>
                  </a:xfrm>
                </p:grpSpPr>
                <p:grpSp>
                  <p:nvGrpSpPr>
                    <p:cNvPr id="230" name="Group 654"/>
                    <p:cNvGrpSpPr>
                      <a:grpSpLocks/>
                    </p:cNvGrpSpPr>
                    <p:nvPr/>
                  </p:nvGrpSpPr>
                  <p:grpSpPr bwMode="auto">
                    <a:xfrm>
                      <a:off x="1163" y="2400"/>
                      <a:ext cx="256" cy="358"/>
                      <a:chOff x="546" y="1254"/>
                      <a:chExt cx="288" cy="358"/>
                    </a:xfrm>
                  </p:grpSpPr>
                  <p:sp>
                    <p:nvSpPr>
                      <p:cNvPr id="43" name="Oval 655"/>
                      <p:cNvSpPr>
                        <a:spLocks noChangeArrowheads="1"/>
                      </p:cNvSpPr>
                      <p:nvPr/>
                    </p:nvSpPr>
                    <p:spPr bwMode="auto">
                      <a:xfrm>
                        <a:off x="546" y="1254"/>
                        <a:ext cx="288" cy="358"/>
                      </a:xfrm>
                      <a:prstGeom prst="ellipse">
                        <a:avLst/>
                      </a:prstGeom>
                      <a:solidFill>
                        <a:srgbClr val="2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4" name="Oval 656"/>
                      <p:cNvSpPr>
                        <a:spLocks noChangeArrowheads="1"/>
                      </p:cNvSpPr>
                      <p:nvPr/>
                    </p:nvSpPr>
                    <p:spPr bwMode="auto">
                      <a:xfrm>
                        <a:off x="551" y="1255"/>
                        <a:ext cx="262" cy="326"/>
                      </a:xfrm>
                      <a:prstGeom prst="ellipse">
                        <a:avLst/>
                      </a:prstGeom>
                      <a:solidFill>
                        <a:srgbClr val="4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5" name="Oval 657"/>
                      <p:cNvSpPr>
                        <a:spLocks noChangeArrowheads="1"/>
                      </p:cNvSpPr>
                      <p:nvPr/>
                    </p:nvSpPr>
                    <p:spPr bwMode="auto">
                      <a:xfrm>
                        <a:off x="557" y="1261"/>
                        <a:ext cx="233" cy="289"/>
                      </a:xfrm>
                      <a:prstGeom prst="ellipse">
                        <a:avLst/>
                      </a:prstGeom>
                      <a:solidFill>
                        <a:srgbClr val="6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6" name="Oval 658"/>
                      <p:cNvSpPr>
                        <a:spLocks noChangeArrowheads="1"/>
                      </p:cNvSpPr>
                      <p:nvPr/>
                    </p:nvSpPr>
                    <p:spPr bwMode="auto">
                      <a:xfrm>
                        <a:off x="563" y="1268"/>
                        <a:ext cx="204" cy="251"/>
                      </a:xfrm>
                      <a:prstGeom prst="ellipse">
                        <a:avLst/>
                      </a:prstGeom>
                      <a:solidFill>
                        <a:srgbClr val="80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7" name="Oval 659"/>
                      <p:cNvSpPr>
                        <a:spLocks noChangeArrowheads="1"/>
                      </p:cNvSpPr>
                      <p:nvPr/>
                    </p:nvSpPr>
                    <p:spPr bwMode="auto">
                      <a:xfrm>
                        <a:off x="571" y="1274"/>
                        <a:ext cx="173" cy="215"/>
                      </a:xfrm>
                      <a:prstGeom prst="ellipse">
                        <a:avLst/>
                      </a:prstGeom>
                      <a:solidFill>
                        <a:srgbClr val="A0A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8" name="Oval 660"/>
                      <p:cNvSpPr>
                        <a:spLocks noChangeArrowheads="1"/>
                      </p:cNvSpPr>
                      <p:nvPr/>
                    </p:nvSpPr>
                    <p:spPr bwMode="auto">
                      <a:xfrm>
                        <a:off x="578" y="1280"/>
                        <a:ext cx="142" cy="178"/>
                      </a:xfrm>
                      <a:prstGeom prst="ellipse">
                        <a:avLst/>
                      </a:prstGeom>
                      <a:solidFill>
                        <a:srgbClr val="C0C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9" name="Oval 661"/>
                      <p:cNvSpPr>
                        <a:spLocks noChangeArrowheads="1"/>
                      </p:cNvSpPr>
                      <p:nvPr/>
                    </p:nvSpPr>
                    <p:spPr bwMode="auto">
                      <a:xfrm>
                        <a:off x="584" y="1287"/>
                        <a:ext cx="113" cy="141"/>
                      </a:xfrm>
                      <a:prstGeom prst="ellipse">
                        <a:avLst/>
                      </a:prstGeom>
                      <a:solidFill>
                        <a:srgbClr val="E0E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0" name="Oval 662"/>
                      <p:cNvSpPr>
                        <a:spLocks noChangeArrowheads="1"/>
                      </p:cNvSpPr>
                      <p:nvPr/>
                    </p:nvSpPr>
                    <p:spPr bwMode="auto">
                      <a:xfrm>
                        <a:off x="591" y="1293"/>
                        <a:ext cx="85" cy="103"/>
                      </a:xfrm>
                      <a:prstGeom prst="ellipse">
                        <a:avLst/>
                      </a:prstGeom>
                      <a:solidFill>
                        <a:srgbClr val="FFFF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1" name="Oval 663"/>
                      <p:cNvSpPr>
                        <a:spLocks noChangeArrowheads="1"/>
                      </p:cNvSpPr>
                      <p:nvPr/>
                    </p:nvSpPr>
                    <p:spPr bwMode="auto">
                      <a:xfrm>
                        <a:off x="596" y="1295"/>
                        <a:ext cx="68" cy="83"/>
                      </a:xfrm>
                      <a:prstGeom prst="ellipse">
                        <a:avLst/>
                      </a:prstGeom>
                      <a:solidFill>
                        <a:srgbClr val="FFFF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2" name="Oval 664"/>
                      <p:cNvSpPr>
                        <a:spLocks noChangeArrowheads="1"/>
                      </p:cNvSpPr>
                      <p:nvPr/>
                    </p:nvSpPr>
                    <p:spPr bwMode="auto">
                      <a:xfrm>
                        <a:off x="600" y="1300"/>
                        <a:ext cx="49" cy="61"/>
                      </a:xfrm>
                      <a:prstGeom prst="ellipse">
                        <a:avLst/>
                      </a:prstGeom>
                      <a:solidFill>
                        <a:srgbClr val="FFFF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53" name="Oval 665"/>
                      <p:cNvSpPr>
                        <a:spLocks noChangeArrowheads="1"/>
                      </p:cNvSpPr>
                      <p:nvPr/>
                    </p:nvSpPr>
                    <p:spPr bwMode="auto">
                      <a:xfrm>
                        <a:off x="604" y="1305"/>
                        <a:ext cx="32" cy="41"/>
                      </a:xfrm>
                      <a:prstGeom prst="ellipse">
                        <a:avLst/>
                      </a:prstGeom>
                      <a:solidFill>
                        <a:srgbClr val="FFFF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42" name="Rectangle 666"/>
                    <p:cNvSpPr>
                      <a:spLocks noChangeArrowheads="1"/>
                    </p:cNvSpPr>
                    <p:nvPr/>
                  </p:nvSpPr>
                  <p:spPr bwMode="auto">
                    <a:xfrm>
                      <a:off x="768" y="2738"/>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Media</a:t>
                      </a:r>
                    </a:p>
                  </p:txBody>
                </p:sp>
              </p:grpSp>
            </p:grpSp>
          </p:grpSp>
        </p:grpSp>
        <p:sp>
          <p:nvSpPr>
            <p:cNvPr id="267" name="Rectangle 667"/>
            <p:cNvSpPr>
              <a:spLocks noChangeArrowheads="1"/>
            </p:cNvSpPr>
            <p:nvPr/>
          </p:nvSpPr>
          <p:spPr bwMode="auto">
            <a:xfrm>
              <a:off x="0" y="2286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600" b="1" dirty="0">
                  <a:latin typeface="Arial" charset="0"/>
                </a:rPr>
                <a:t>State Public Health Laboratory System</a:t>
              </a:r>
            </a:p>
          </p:txBody>
        </p:sp>
        <p:grpSp>
          <p:nvGrpSpPr>
            <p:cNvPr id="254" name="Group 669"/>
            <p:cNvGrpSpPr>
              <a:grpSpLocks/>
            </p:cNvGrpSpPr>
            <p:nvPr/>
          </p:nvGrpSpPr>
          <p:grpSpPr bwMode="auto">
            <a:xfrm>
              <a:off x="5181600" y="1066800"/>
              <a:ext cx="1671638" cy="1200150"/>
              <a:chOff x="3408" y="1152"/>
              <a:chExt cx="1053" cy="756"/>
            </a:xfrm>
          </p:grpSpPr>
          <p:grpSp>
            <p:nvGrpSpPr>
              <p:cNvPr id="268" name="Group 670"/>
              <p:cNvGrpSpPr>
                <a:grpSpLocks/>
              </p:cNvGrpSpPr>
              <p:nvPr/>
            </p:nvGrpSpPr>
            <p:grpSpPr bwMode="auto">
              <a:xfrm>
                <a:off x="3792" y="1152"/>
                <a:ext cx="354" cy="492"/>
                <a:chOff x="4013" y="2015"/>
                <a:chExt cx="398" cy="492"/>
              </a:xfrm>
            </p:grpSpPr>
            <p:sp>
              <p:nvSpPr>
                <p:cNvPr id="371" name="Oval 671"/>
                <p:cNvSpPr>
                  <a:spLocks noChangeArrowheads="1"/>
                </p:cNvSpPr>
                <p:nvPr/>
              </p:nvSpPr>
              <p:spPr bwMode="auto">
                <a:xfrm>
                  <a:off x="4013" y="2015"/>
                  <a:ext cx="398" cy="492"/>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2" name="Oval 672"/>
                <p:cNvSpPr>
                  <a:spLocks noChangeArrowheads="1"/>
                </p:cNvSpPr>
                <p:nvPr/>
              </p:nvSpPr>
              <p:spPr bwMode="auto">
                <a:xfrm>
                  <a:off x="4021" y="2019"/>
                  <a:ext cx="362" cy="448"/>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3" name="Oval 673"/>
                <p:cNvSpPr>
                  <a:spLocks noChangeArrowheads="1"/>
                </p:cNvSpPr>
                <p:nvPr/>
              </p:nvSpPr>
              <p:spPr bwMode="auto">
                <a:xfrm>
                  <a:off x="4029" y="2026"/>
                  <a:ext cx="322" cy="399"/>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4" name="Oval 674"/>
                <p:cNvSpPr>
                  <a:spLocks noChangeArrowheads="1"/>
                </p:cNvSpPr>
                <p:nvPr/>
              </p:nvSpPr>
              <p:spPr bwMode="auto">
                <a:xfrm>
                  <a:off x="4038" y="2035"/>
                  <a:ext cx="281" cy="348"/>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5" name="Oval 675"/>
                <p:cNvSpPr>
                  <a:spLocks noChangeArrowheads="1"/>
                </p:cNvSpPr>
                <p:nvPr/>
              </p:nvSpPr>
              <p:spPr bwMode="auto">
                <a:xfrm>
                  <a:off x="4049" y="2042"/>
                  <a:ext cx="240" cy="298"/>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6" name="Oval 676"/>
                <p:cNvSpPr>
                  <a:spLocks noChangeArrowheads="1"/>
                </p:cNvSpPr>
                <p:nvPr/>
              </p:nvSpPr>
              <p:spPr bwMode="auto">
                <a:xfrm>
                  <a:off x="4057" y="2052"/>
                  <a:ext cx="199" cy="247"/>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7" name="Oval 677"/>
                <p:cNvSpPr>
                  <a:spLocks noChangeArrowheads="1"/>
                </p:cNvSpPr>
                <p:nvPr/>
              </p:nvSpPr>
              <p:spPr bwMode="auto">
                <a:xfrm>
                  <a:off x="4066" y="2062"/>
                  <a:ext cx="159" cy="198"/>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8" name="Oval 678"/>
                <p:cNvSpPr>
                  <a:spLocks noChangeArrowheads="1"/>
                </p:cNvSpPr>
                <p:nvPr/>
              </p:nvSpPr>
              <p:spPr bwMode="auto">
                <a:xfrm>
                  <a:off x="4076" y="2070"/>
                  <a:ext cx="118" cy="147"/>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79" name="Oval 679"/>
                <p:cNvSpPr>
                  <a:spLocks noChangeArrowheads="1"/>
                </p:cNvSpPr>
                <p:nvPr/>
              </p:nvSpPr>
              <p:spPr bwMode="auto">
                <a:xfrm>
                  <a:off x="4083" y="2072"/>
                  <a:ext cx="95" cy="119"/>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80" name="Oval 680"/>
                <p:cNvSpPr>
                  <a:spLocks noChangeArrowheads="1"/>
                </p:cNvSpPr>
                <p:nvPr/>
              </p:nvSpPr>
              <p:spPr bwMode="auto">
                <a:xfrm>
                  <a:off x="4088" y="2079"/>
                  <a:ext cx="69" cy="87"/>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81" name="Oval 681"/>
                <p:cNvSpPr>
                  <a:spLocks noChangeArrowheads="1"/>
                </p:cNvSpPr>
                <p:nvPr/>
              </p:nvSpPr>
              <p:spPr bwMode="auto">
                <a:xfrm>
                  <a:off x="4092" y="2084"/>
                  <a:ext cx="49" cy="62"/>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70" name="Rectangle 682"/>
              <p:cNvSpPr>
                <a:spLocks noChangeArrowheads="1"/>
              </p:cNvSpPr>
              <p:nvPr/>
            </p:nvSpPr>
            <p:spPr bwMode="auto">
              <a:xfrm>
                <a:off x="3408" y="1584"/>
                <a:ext cx="105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Environmental Laboratory</a:t>
                </a:r>
              </a:p>
            </p:txBody>
          </p:sp>
        </p:grpSp>
        <p:grpSp>
          <p:nvGrpSpPr>
            <p:cNvPr id="269" name="Group 683"/>
            <p:cNvGrpSpPr>
              <a:grpSpLocks/>
            </p:cNvGrpSpPr>
            <p:nvPr/>
          </p:nvGrpSpPr>
          <p:grpSpPr bwMode="auto">
            <a:xfrm>
              <a:off x="381000" y="762000"/>
              <a:ext cx="8224838" cy="4648201"/>
              <a:chOff x="384" y="768"/>
              <a:chExt cx="5181" cy="2928"/>
            </a:xfrm>
          </p:grpSpPr>
          <p:grpSp>
            <p:nvGrpSpPr>
              <p:cNvPr id="270" name="Group 684"/>
              <p:cNvGrpSpPr>
                <a:grpSpLocks/>
              </p:cNvGrpSpPr>
              <p:nvPr/>
            </p:nvGrpSpPr>
            <p:grpSpPr bwMode="auto">
              <a:xfrm>
                <a:off x="1584" y="768"/>
                <a:ext cx="1053" cy="1292"/>
                <a:chOff x="1584" y="768"/>
                <a:chExt cx="1053" cy="1292"/>
              </a:xfrm>
            </p:grpSpPr>
            <p:grpSp>
              <p:nvGrpSpPr>
                <p:cNvPr id="271" name="Group 685"/>
                <p:cNvGrpSpPr>
                  <a:grpSpLocks/>
                </p:cNvGrpSpPr>
                <p:nvPr/>
              </p:nvGrpSpPr>
              <p:grpSpPr bwMode="auto">
                <a:xfrm>
                  <a:off x="1968" y="768"/>
                  <a:ext cx="354" cy="492"/>
                  <a:chOff x="4013" y="2015"/>
                  <a:chExt cx="398" cy="492"/>
                </a:xfrm>
              </p:grpSpPr>
              <p:sp>
                <p:nvSpPr>
                  <p:cNvPr id="358" name="Oval 686"/>
                  <p:cNvSpPr>
                    <a:spLocks noChangeArrowheads="1"/>
                  </p:cNvSpPr>
                  <p:nvPr/>
                </p:nvSpPr>
                <p:spPr bwMode="auto">
                  <a:xfrm>
                    <a:off x="4013" y="2015"/>
                    <a:ext cx="398" cy="492"/>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9" name="Oval 687"/>
                  <p:cNvSpPr>
                    <a:spLocks noChangeArrowheads="1"/>
                  </p:cNvSpPr>
                  <p:nvPr/>
                </p:nvSpPr>
                <p:spPr bwMode="auto">
                  <a:xfrm>
                    <a:off x="4021" y="2019"/>
                    <a:ext cx="362" cy="448"/>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0" name="Oval 688"/>
                  <p:cNvSpPr>
                    <a:spLocks noChangeArrowheads="1"/>
                  </p:cNvSpPr>
                  <p:nvPr/>
                </p:nvSpPr>
                <p:spPr bwMode="auto">
                  <a:xfrm>
                    <a:off x="4029" y="2026"/>
                    <a:ext cx="322" cy="399"/>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1" name="Oval 689"/>
                  <p:cNvSpPr>
                    <a:spLocks noChangeArrowheads="1"/>
                  </p:cNvSpPr>
                  <p:nvPr/>
                </p:nvSpPr>
                <p:spPr bwMode="auto">
                  <a:xfrm>
                    <a:off x="4038" y="2035"/>
                    <a:ext cx="281" cy="348"/>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2" name="Oval 690"/>
                  <p:cNvSpPr>
                    <a:spLocks noChangeArrowheads="1"/>
                  </p:cNvSpPr>
                  <p:nvPr/>
                </p:nvSpPr>
                <p:spPr bwMode="auto">
                  <a:xfrm>
                    <a:off x="4049" y="2042"/>
                    <a:ext cx="240" cy="298"/>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3" name="Oval 691"/>
                  <p:cNvSpPr>
                    <a:spLocks noChangeArrowheads="1"/>
                  </p:cNvSpPr>
                  <p:nvPr/>
                </p:nvSpPr>
                <p:spPr bwMode="auto">
                  <a:xfrm>
                    <a:off x="4057" y="2052"/>
                    <a:ext cx="199" cy="247"/>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4" name="Oval 692"/>
                  <p:cNvSpPr>
                    <a:spLocks noChangeArrowheads="1"/>
                  </p:cNvSpPr>
                  <p:nvPr/>
                </p:nvSpPr>
                <p:spPr bwMode="auto">
                  <a:xfrm>
                    <a:off x="4066" y="2062"/>
                    <a:ext cx="159" cy="198"/>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5" name="Oval 693"/>
                  <p:cNvSpPr>
                    <a:spLocks noChangeArrowheads="1"/>
                  </p:cNvSpPr>
                  <p:nvPr/>
                </p:nvSpPr>
                <p:spPr bwMode="auto">
                  <a:xfrm>
                    <a:off x="4076" y="2070"/>
                    <a:ext cx="118" cy="147"/>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6" name="Oval 694"/>
                  <p:cNvSpPr>
                    <a:spLocks noChangeArrowheads="1"/>
                  </p:cNvSpPr>
                  <p:nvPr/>
                </p:nvSpPr>
                <p:spPr bwMode="auto">
                  <a:xfrm>
                    <a:off x="4083" y="2072"/>
                    <a:ext cx="95" cy="119"/>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7" name="Oval 695"/>
                  <p:cNvSpPr>
                    <a:spLocks noChangeArrowheads="1"/>
                  </p:cNvSpPr>
                  <p:nvPr/>
                </p:nvSpPr>
                <p:spPr bwMode="auto">
                  <a:xfrm>
                    <a:off x="4088" y="2079"/>
                    <a:ext cx="69" cy="87"/>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68" name="Oval 696"/>
                  <p:cNvSpPr>
                    <a:spLocks noChangeArrowheads="1"/>
                  </p:cNvSpPr>
                  <p:nvPr/>
                </p:nvSpPr>
                <p:spPr bwMode="auto">
                  <a:xfrm>
                    <a:off x="4092" y="2084"/>
                    <a:ext cx="49" cy="62"/>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57" name="Rectangle 697"/>
                <p:cNvSpPr>
                  <a:spLocks noChangeArrowheads="1"/>
                </p:cNvSpPr>
                <p:nvPr/>
              </p:nvSpPr>
              <p:spPr bwMode="auto">
                <a:xfrm>
                  <a:off x="1584" y="1200"/>
                  <a:ext cx="1053" cy="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State Public Health</a:t>
                  </a:r>
                </a:p>
                <a:p>
                  <a:pPr algn="ctr" eaLnBrk="0" hangingPunct="0"/>
                  <a:r>
                    <a:rPr lang="en-US" sz="1400" b="1" dirty="0">
                      <a:latin typeface="Arial" charset="0"/>
                    </a:rPr>
                    <a:t>Laboratory</a:t>
                  </a:r>
                </a:p>
                <a:p>
                  <a:pPr algn="ctr" eaLnBrk="0" hangingPunct="0">
                    <a:spcBef>
                      <a:spcPct val="50000"/>
                    </a:spcBef>
                  </a:pPr>
                  <a:r>
                    <a:rPr lang="en-US" sz="1400" b="1" dirty="0">
                      <a:latin typeface="Arial" charset="0"/>
                    </a:rPr>
                    <a:t> </a:t>
                  </a:r>
                </a:p>
                <a:p>
                  <a:pPr algn="ctr" eaLnBrk="0" hangingPunct="0">
                    <a:spcBef>
                      <a:spcPct val="50000"/>
                    </a:spcBef>
                  </a:pPr>
                  <a:endParaRPr lang="en-US" sz="1400" b="1" dirty="0">
                    <a:latin typeface="Arial" charset="0"/>
                  </a:endParaRPr>
                </a:p>
              </p:txBody>
            </p:sp>
          </p:grpSp>
          <p:grpSp>
            <p:nvGrpSpPr>
              <p:cNvPr id="272" name="Group 698"/>
              <p:cNvGrpSpPr>
                <a:grpSpLocks/>
              </p:cNvGrpSpPr>
              <p:nvPr/>
            </p:nvGrpSpPr>
            <p:grpSpPr bwMode="auto">
              <a:xfrm>
                <a:off x="3696" y="2016"/>
                <a:ext cx="1053" cy="756"/>
                <a:chOff x="3840" y="2592"/>
                <a:chExt cx="1053" cy="756"/>
              </a:xfrm>
            </p:grpSpPr>
            <p:grpSp>
              <p:nvGrpSpPr>
                <p:cNvPr id="273" name="Group 699"/>
                <p:cNvGrpSpPr>
                  <a:grpSpLocks/>
                </p:cNvGrpSpPr>
                <p:nvPr/>
              </p:nvGrpSpPr>
              <p:grpSpPr bwMode="auto">
                <a:xfrm>
                  <a:off x="4224" y="2592"/>
                  <a:ext cx="354" cy="492"/>
                  <a:chOff x="4013" y="2015"/>
                  <a:chExt cx="398" cy="492"/>
                </a:xfrm>
              </p:grpSpPr>
              <p:sp>
                <p:nvSpPr>
                  <p:cNvPr id="345" name="Oval 700"/>
                  <p:cNvSpPr>
                    <a:spLocks noChangeArrowheads="1"/>
                  </p:cNvSpPr>
                  <p:nvPr/>
                </p:nvSpPr>
                <p:spPr bwMode="auto">
                  <a:xfrm>
                    <a:off x="4013" y="2015"/>
                    <a:ext cx="398" cy="492"/>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6" name="Oval 701"/>
                  <p:cNvSpPr>
                    <a:spLocks noChangeArrowheads="1"/>
                  </p:cNvSpPr>
                  <p:nvPr/>
                </p:nvSpPr>
                <p:spPr bwMode="auto">
                  <a:xfrm>
                    <a:off x="4021" y="2019"/>
                    <a:ext cx="362" cy="448"/>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7" name="Oval 702"/>
                  <p:cNvSpPr>
                    <a:spLocks noChangeArrowheads="1"/>
                  </p:cNvSpPr>
                  <p:nvPr/>
                </p:nvSpPr>
                <p:spPr bwMode="auto">
                  <a:xfrm>
                    <a:off x="4029" y="2026"/>
                    <a:ext cx="322" cy="399"/>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8" name="Oval 703"/>
                  <p:cNvSpPr>
                    <a:spLocks noChangeArrowheads="1"/>
                  </p:cNvSpPr>
                  <p:nvPr/>
                </p:nvSpPr>
                <p:spPr bwMode="auto">
                  <a:xfrm>
                    <a:off x="4038" y="2035"/>
                    <a:ext cx="281" cy="348"/>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9" name="Oval 704"/>
                  <p:cNvSpPr>
                    <a:spLocks noChangeArrowheads="1"/>
                  </p:cNvSpPr>
                  <p:nvPr/>
                </p:nvSpPr>
                <p:spPr bwMode="auto">
                  <a:xfrm>
                    <a:off x="4049" y="2042"/>
                    <a:ext cx="240" cy="298"/>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0" name="Oval 705"/>
                  <p:cNvSpPr>
                    <a:spLocks noChangeArrowheads="1"/>
                  </p:cNvSpPr>
                  <p:nvPr/>
                </p:nvSpPr>
                <p:spPr bwMode="auto">
                  <a:xfrm>
                    <a:off x="4057" y="2052"/>
                    <a:ext cx="199" cy="247"/>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1" name="Oval 706"/>
                  <p:cNvSpPr>
                    <a:spLocks noChangeArrowheads="1"/>
                  </p:cNvSpPr>
                  <p:nvPr/>
                </p:nvSpPr>
                <p:spPr bwMode="auto">
                  <a:xfrm>
                    <a:off x="4066" y="2062"/>
                    <a:ext cx="159" cy="198"/>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2" name="Oval 707"/>
                  <p:cNvSpPr>
                    <a:spLocks noChangeArrowheads="1"/>
                  </p:cNvSpPr>
                  <p:nvPr/>
                </p:nvSpPr>
                <p:spPr bwMode="auto">
                  <a:xfrm>
                    <a:off x="4076" y="2070"/>
                    <a:ext cx="118" cy="147"/>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3" name="Oval 708"/>
                  <p:cNvSpPr>
                    <a:spLocks noChangeArrowheads="1"/>
                  </p:cNvSpPr>
                  <p:nvPr/>
                </p:nvSpPr>
                <p:spPr bwMode="auto">
                  <a:xfrm>
                    <a:off x="4083" y="2072"/>
                    <a:ext cx="95" cy="119"/>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4" name="Oval 709"/>
                  <p:cNvSpPr>
                    <a:spLocks noChangeArrowheads="1"/>
                  </p:cNvSpPr>
                  <p:nvPr/>
                </p:nvSpPr>
                <p:spPr bwMode="auto">
                  <a:xfrm>
                    <a:off x="4088" y="2079"/>
                    <a:ext cx="69" cy="87"/>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55" name="Oval 710"/>
                  <p:cNvSpPr>
                    <a:spLocks noChangeArrowheads="1"/>
                  </p:cNvSpPr>
                  <p:nvPr/>
                </p:nvSpPr>
                <p:spPr bwMode="auto">
                  <a:xfrm>
                    <a:off x="4092" y="2084"/>
                    <a:ext cx="49" cy="62"/>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44" name="Rectangle 711"/>
                <p:cNvSpPr>
                  <a:spLocks noChangeArrowheads="1"/>
                </p:cNvSpPr>
                <p:nvPr/>
              </p:nvSpPr>
              <p:spPr bwMode="auto">
                <a:xfrm>
                  <a:off x="3840" y="3024"/>
                  <a:ext cx="105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Private Laboratories</a:t>
                  </a:r>
                </a:p>
              </p:txBody>
            </p:sp>
          </p:grpSp>
          <p:grpSp>
            <p:nvGrpSpPr>
              <p:cNvPr id="274" name="Group 712"/>
              <p:cNvGrpSpPr>
                <a:grpSpLocks/>
              </p:cNvGrpSpPr>
              <p:nvPr/>
            </p:nvGrpSpPr>
            <p:grpSpPr bwMode="auto">
              <a:xfrm>
                <a:off x="4512" y="1776"/>
                <a:ext cx="1053" cy="799"/>
                <a:chOff x="4608" y="1195"/>
                <a:chExt cx="1053" cy="799"/>
              </a:xfrm>
            </p:grpSpPr>
            <p:grpSp>
              <p:nvGrpSpPr>
                <p:cNvPr id="275" name="Group 713"/>
                <p:cNvGrpSpPr>
                  <a:grpSpLocks/>
                </p:cNvGrpSpPr>
                <p:nvPr/>
              </p:nvGrpSpPr>
              <p:grpSpPr bwMode="auto">
                <a:xfrm>
                  <a:off x="4979" y="1195"/>
                  <a:ext cx="290" cy="403"/>
                  <a:chOff x="5669" y="1191"/>
                  <a:chExt cx="326" cy="403"/>
                </a:xfrm>
              </p:grpSpPr>
              <p:sp>
                <p:nvSpPr>
                  <p:cNvPr id="332" name="Oval 714"/>
                  <p:cNvSpPr>
                    <a:spLocks noChangeArrowheads="1"/>
                  </p:cNvSpPr>
                  <p:nvPr/>
                </p:nvSpPr>
                <p:spPr bwMode="auto">
                  <a:xfrm>
                    <a:off x="5669" y="1191"/>
                    <a:ext cx="326" cy="403"/>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3" name="Oval 715"/>
                  <p:cNvSpPr>
                    <a:spLocks noChangeArrowheads="1"/>
                  </p:cNvSpPr>
                  <p:nvPr/>
                </p:nvSpPr>
                <p:spPr bwMode="auto">
                  <a:xfrm>
                    <a:off x="5675" y="1194"/>
                    <a:ext cx="296" cy="366"/>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4" name="Oval 716"/>
                  <p:cNvSpPr>
                    <a:spLocks noChangeArrowheads="1"/>
                  </p:cNvSpPr>
                  <p:nvPr/>
                </p:nvSpPr>
                <p:spPr bwMode="auto">
                  <a:xfrm>
                    <a:off x="5682" y="1200"/>
                    <a:ext cx="263" cy="325"/>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5" name="Oval 717"/>
                  <p:cNvSpPr>
                    <a:spLocks noChangeArrowheads="1"/>
                  </p:cNvSpPr>
                  <p:nvPr/>
                </p:nvSpPr>
                <p:spPr bwMode="auto">
                  <a:xfrm>
                    <a:off x="5689" y="1207"/>
                    <a:ext cx="230" cy="284"/>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6" name="Oval 718"/>
                  <p:cNvSpPr>
                    <a:spLocks noChangeArrowheads="1"/>
                  </p:cNvSpPr>
                  <p:nvPr/>
                </p:nvSpPr>
                <p:spPr bwMode="auto">
                  <a:xfrm>
                    <a:off x="5698" y="1213"/>
                    <a:ext cx="196" cy="243"/>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7" name="Oval 719"/>
                  <p:cNvSpPr>
                    <a:spLocks noChangeArrowheads="1"/>
                  </p:cNvSpPr>
                  <p:nvPr/>
                </p:nvSpPr>
                <p:spPr bwMode="auto">
                  <a:xfrm>
                    <a:off x="5705" y="1221"/>
                    <a:ext cx="162" cy="201"/>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8" name="Oval 720"/>
                  <p:cNvSpPr>
                    <a:spLocks noChangeArrowheads="1"/>
                  </p:cNvSpPr>
                  <p:nvPr/>
                </p:nvSpPr>
                <p:spPr bwMode="auto">
                  <a:xfrm>
                    <a:off x="5712" y="1229"/>
                    <a:ext cx="130" cy="161"/>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39" name="Oval 721"/>
                  <p:cNvSpPr>
                    <a:spLocks noChangeArrowheads="1"/>
                  </p:cNvSpPr>
                  <p:nvPr/>
                </p:nvSpPr>
                <p:spPr bwMode="auto">
                  <a:xfrm>
                    <a:off x="5720" y="1235"/>
                    <a:ext cx="96" cy="119"/>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0" name="Oval 722"/>
                  <p:cNvSpPr>
                    <a:spLocks noChangeArrowheads="1"/>
                  </p:cNvSpPr>
                  <p:nvPr/>
                </p:nvSpPr>
                <p:spPr bwMode="auto">
                  <a:xfrm>
                    <a:off x="5726" y="1237"/>
                    <a:ext cx="77" cy="96"/>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1" name="Oval 723"/>
                  <p:cNvSpPr>
                    <a:spLocks noChangeArrowheads="1"/>
                  </p:cNvSpPr>
                  <p:nvPr/>
                </p:nvSpPr>
                <p:spPr bwMode="auto">
                  <a:xfrm>
                    <a:off x="5730" y="1243"/>
                    <a:ext cx="56" cy="71"/>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42" name="Oval 724"/>
                  <p:cNvSpPr>
                    <a:spLocks noChangeArrowheads="1"/>
                  </p:cNvSpPr>
                  <p:nvPr/>
                </p:nvSpPr>
                <p:spPr bwMode="auto">
                  <a:xfrm>
                    <a:off x="5734" y="1248"/>
                    <a:ext cx="38" cy="48"/>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31" name="Rectangle 725"/>
                <p:cNvSpPr>
                  <a:spLocks noChangeArrowheads="1"/>
                </p:cNvSpPr>
                <p:nvPr/>
              </p:nvSpPr>
              <p:spPr bwMode="auto">
                <a:xfrm>
                  <a:off x="4608" y="1536"/>
                  <a:ext cx="1053" cy="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Local Public Health Laboratories</a:t>
                  </a:r>
                </a:p>
              </p:txBody>
            </p:sp>
          </p:grpSp>
          <p:grpSp>
            <p:nvGrpSpPr>
              <p:cNvPr id="276" name="Group 726"/>
              <p:cNvGrpSpPr>
                <a:grpSpLocks/>
              </p:cNvGrpSpPr>
              <p:nvPr/>
            </p:nvGrpSpPr>
            <p:grpSpPr bwMode="auto">
              <a:xfrm>
                <a:off x="912" y="3115"/>
                <a:ext cx="624" cy="581"/>
                <a:chOff x="912" y="3115"/>
                <a:chExt cx="624" cy="581"/>
              </a:xfrm>
            </p:grpSpPr>
            <p:grpSp>
              <p:nvGrpSpPr>
                <p:cNvPr id="277" name="Group 727"/>
                <p:cNvGrpSpPr>
                  <a:grpSpLocks/>
                </p:cNvGrpSpPr>
                <p:nvPr/>
              </p:nvGrpSpPr>
              <p:grpSpPr bwMode="auto">
                <a:xfrm>
                  <a:off x="1091" y="3115"/>
                  <a:ext cx="290" cy="403"/>
                  <a:chOff x="5669" y="1191"/>
                  <a:chExt cx="326" cy="403"/>
                </a:xfrm>
              </p:grpSpPr>
              <p:sp>
                <p:nvSpPr>
                  <p:cNvPr id="319" name="Oval 728"/>
                  <p:cNvSpPr>
                    <a:spLocks noChangeArrowheads="1"/>
                  </p:cNvSpPr>
                  <p:nvPr/>
                </p:nvSpPr>
                <p:spPr bwMode="auto">
                  <a:xfrm>
                    <a:off x="5669" y="1191"/>
                    <a:ext cx="326" cy="403"/>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0" name="Oval 729"/>
                  <p:cNvSpPr>
                    <a:spLocks noChangeArrowheads="1"/>
                  </p:cNvSpPr>
                  <p:nvPr/>
                </p:nvSpPr>
                <p:spPr bwMode="auto">
                  <a:xfrm>
                    <a:off x="5675" y="1194"/>
                    <a:ext cx="296" cy="366"/>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1" name="Oval 730"/>
                  <p:cNvSpPr>
                    <a:spLocks noChangeArrowheads="1"/>
                  </p:cNvSpPr>
                  <p:nvPr/>
                </p:nvSpPr>
                <p:spPr bwMode="auto">
                  <a:xfrm>
                    <a:off x="5682" y="1200"/>
                    <a:ext cx="263" cy="325"/>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2" name="Oval 731"/>
                  <p:cNvSpPr>
                    <a:spLocks noChangeArrowheads="1"/>
                  </p:cNvSpPr>
                  <p:nvPr/>
                </p:nvSpPr>
                <p:spPr bwMode="auto">
                  <a:xfrm>
                    <a:off x="5689" y="1207"/>
                    <a:ext cx="230" cy="284"/>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3" name="Oval 732"/>
                  <p:cNvSpPr>
                    <a:spLocks noChangeArrowheads="1"/>
                  </p:cNvSpPr>
                  <p:nvPr/>
                </p:nvSpPr>
                <p:spPr bwMode="auto">
                  <a:xfrm>
                    <a:off x="5698" y="1213"/>
                    <a:ext cx="196" cy="243"/>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4" name="Oval 733"/>
                  <p:cNvSpPr>
                    <a:spLocks noChangeArrowheads="1"/>
                  </p:cNvSpPr>
                  <p:nvPr/>
                </p:nvSpPr>
                <p:spPr bwMode="auto">
                  <a:xfrm>
                    <a:off x="5705" y="1221"/>
                    <a:ext cx="162" cy="201"/>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5" name="Oval 734"/>
                  <p:cNvSpPr>
                    <a:spLocks noChangeArrowheads="1"/>
                  </p:cNvSpPr>
                  <p:nvPr/>
                </p:nvSpPr>
                <p:spPr bwMode="auto">
                  <a:xfrm>
                    <a:off x="5712" y="1229"/>
                    <a:ext cx="130" cy="161"/>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6" name="Oval 735"/>
                  <p:cNvSpPr>
                    <a:spLocks noChangeArrowheads="1"/>
                  </p:cNvSpPr>
                  <p:nvPr/>
                </p:nvSpPr>
                <p:spPr bwMode="auto">
                  <a:xfrm>
                    <a:off x="5720" y="1235"/>
                    <a:ext cx="96" cy="119"/>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7" name="Oval 736"/>
                  <p:cNvSpPr>
                    <a:spLocks noChangeArrowheads="1"/>
                  </p:cNvSpPr>
                  <p:nvPr/>
                </p:nvSpPr>
                <p:spPr bwMode="auto">
                  <a:xfrm>
                    <a:off x="5726" y="1237"/>
                    <a:ext cx="77" cy="96"/>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8" name="Oval 737"/>
                  <p:cNvSpPr>
                    <a:spLocks noChangeArrowheads="1"/>
                  </p:cNvSpPr>
                  <p:nvPr/>
                </p:nvSpPr>
                <p:spPr bwMode="auto">
                  <a:xfrm>
                    <a:off x="5730" y="1243"/>
                    <a:ext cx="56" cy="71"/>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29" name="Oval 738"/>
                  <p:cNvSpPr>
                    <a:spLocks noChangeArrowheads="1"/>
                  </p:cNvSpPr>
                  <p:nvPr/>
                </p:nvSpPr>
                <p:spPr bwMode="auto">
                  <a:xfrm>
                    <a:off x="5734" y="1248"/>
                    <a:ext cx="38" cy="48"/>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18" name="Rectangle 739"/>
                <p:cNvSpPr>
                  <a:spLocks noChangeArrowheads="1"/>
                </p:cNvSpPr>
                <p:nvPr/>
              </p:nvSpPr>
              <p:spPr bwMode="auto">
                <a:xfrm>
                  <a:off x="912" y="3506"/>
                  <a:ext cx="624"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CHCs</a:t>
                  </a:r>
                </a:p>
              </p:txBody>
            </p:sp>
          </p:grpSp>
          <p:grpSp>
            <p:nvGrpSpPr>
              <p:cNvPr id="278" name="Group 740"/>
              <p:cNvGrpSpPr>
                <a:grpSpLocks/>
              </p:cNvGrpSpPr>
              <p:nvPr/>
            </p:nvGrpSpPr>
            <p:grpSpPr bwMode="auto">
              <a:xfrm>
                <a:off x="384" y="1824"/>
                <a:ext cx="768" cy="531"/>
                <a:chOff x="384" y="1824"/>
                <a:chExt cx="768" cy="531"/>
              </a:xfrm>
            </p:grpSpPr>
            <p:grpSp>
              <p:nvGrpSpPr>
                <p:cNvPr id="291" name="Group 741"/>
                <p:cNvGrpSpPr>
                  <a:grpSpLocks/>
                </p:cNvGrpSpPr>
                <p:nvPr/>
              </p:nvGrpSpPr>
              <p:grpSpPr bwMode="auto">
                <a:xfrm>
                  <a:off x="563" y="1824"/>
                  <a:ext cx="290" cy="403"/>
                  <a:chOff x="5669" y="1191"/>
                  <a:chExt cx="326" cy="403"/>
                </a:xfrm>
              </p:grpSpPr>
              <p:sp>
                <p:nvSpPr>
                  <p:cNvPr id="306" name="Oval 742"/>
                  <p:cNvSpPr>
                    <a:spLocks noChangeArrowheads="1"/>
                  </p:cNvSpPr>
                  <p:nvPr/>
                </p:nvSpPr>
                <p:spPr bwMode="auto">
                  <a:xfrm>
                    <a:off x="5669" y="1191"/>
                    <a:ext cx="326" cy="403"/>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7" name="Oval 743"/>
                  <p:cNvSpPr>
                    <a:spLocks noChangeArrowheads="1"/>
                  </p:cNvSpPr>
                  <p:nvPr/>
                </p:nvSpPr>
                <p:spPr bwMode="auto">
                  <a:xfrm>
                    <a:off x="5675" y="1194"/>
                    <a:ext cx="296" cy="366"/>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8" name="Oval 744"/>
                  <p:cNvSpPr>
                    <a:spLocks noChangeArrowheads="1"/>
                  </p:cNvSpPr>
                  <p:nvPr/>
                </p:nvSpPr>
                <p:spPr bwMode="auto">
                  <a:xfrm>
                    <a:off x="5682" y="1200"/>
                    <a:ext cx="263" cy="325"/>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9" name="Oval 745"/>
                  <p:cNvSpPr>
                    <a:spLocks noChangeArrowheads="1"/>
                  </p:cNvSpPr>
                  <p:nvPr/>
                </p:nvSpPr>
                <p:spPr bwMode="auto">
                  <a:xfrm>
                    <a:off x="5689" y="1207"/>
                    <a:ext cx="230" cy="284"/>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0" name="Oval 746"/>
                  <p:cNvSpPr>
                    <a:spLocks noChangeArrowheads="1"/>
                  </p:cNvSpPr>
                  <p:nvPr/>
                </p:nvSpPr>
                <p:spPr bwMode="auto">
                  <a:xfrm>
                    <a:off x="5698" y="1213"/>
                    <a:ext cx="196" cy="243"/>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1" name="Oval 747"/>
                  <p:cNvSpPr>
                    <a:spLocks noChangeArrowheads="1"/>
                  </p:cNvSpPr>
                  <p:nvPr/>
                </p:nvSpPr>
                <p:spPr bwMode="auto">
                  <a:xfrm>
                    <a:off x="5705" y="1221"/>
                    <a:ext cx="162" cy="201"/>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2" name="Oval 748"/>
                  <p:cNvSpPr>
                    <a:spLocks noChangeArrowheads="1"/>
                  </p:cNvSpPr>
                  <p:nvPr/>
                </p:nvSpPr>
                <p:spPr bwMode="auto">
                  <a:xfrm>
                    <a:off x="5712" y="1229"/>
                    <a:ext cx="130" cy="161"/>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3" name="Oval 749"/>
                  <p:cNvSpPr>
                    <a:spLocks noChangeArrowheads="1"/>
                  </p:cNvSpPr>
                  <p:nvPr/>
                </p:nvSpPr>
                <p:spPr bwMode="auto">
                  <a:xfrm>
                    <a:off x="5720" y="1235"/>
                    <a:ext cx="96" cy="119"/>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4" name="Oval 750"/>
                  <p:cNvSpPr>
                    <a:spLocks noChangeArrowheads="1"/>
                  </p:cNvSpPr>
                  <p:nvPr/>
                </p:nvSpPr>
                <p:spPr bwMode="auto">
                  <a:xfrm>
                    <a:off x="5726" y="1237"/>
                    <a:ext cx="77" cy="96"/>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5" name="Oval 751"/>
                  <p:cNvSpPr>
                    <a:spLocks noChangeArrowheads="1"/>
                  </p:cNvSpPr>
                  <p:nvPr/>
                </p:nvSpPr>
                <p:spPr bwMode="auto">
                  <a:xfrm>
                    <a:off x="5730" y="1243"/>
                    <a:ext cx="56" cy="71"/>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16" name="Oval 752"/>
                  <p:cNvSpPr>
                    <a:spLocks noChangeArrowheads="1"/>
                  </p:cNvSpPr>
                  <p:nvPr/>
                </p:nvSpPr>
                <p:spPr bwMode="auto">
                  <a:xfrm>
                    <a:off x="5734" y="1248"/>
                    <a:ext cx="38" cy="48"/>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05" name="Rectangle 753"/>
                <p:cNvSpPr>
                  <a:spLocks noChangeArrowheads="1"/>
                </p:cNvSpPr>
                <p:nvPr/>
              </p:nvSpPr>
              <p:spPr bwMode="auto">
                <a:xfrm>
                  <a:off x="384" y="2165"/>
                  <a:ext cx="768"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Hospitals</a:t>
                  </a:r>
                </a:p>
              </p:txBody>
            </p:sp>
          </p:grpSp>
          <p:grpSp>
            <p:nvGrpSpPr>
              <p:cNvPr id="304" name="Group 754"/>
              <p:cNvGrpSpPr>
                <a:grpSpLocks/>
              </p:cNvGrpSpPr>
              <p:nvPr/>
            </p:nvGrpSpPr>
            <p:grpSpPr bwMode="auto">
              <a:xfrm>
                <a:off x="2496" y="3120"/>
                <a:ext cx="1053" cy="531"/>
                <a:chOff x="4608" y="1195"/>
                <a:chExt cx="1053" cy="531"/>
              </a:xfrm>
            </p:grpSpPr>
            <p:grpSp>
              <p:nvGrpSpPr>
                <p:cNvPr id="317" name="Group 755"/>
                <p:cNvGrpSpPr>
                  <a:grpSpLocks/>
                </p:cNvGrpSpPr>
                <p:nvPr/>
              </p:nvGrpSpPr>
              <p:grpSpPr bwMode="auto">
                <a:xfrm>
                  <a:off x="4979" y="1195"/>
                  <a:ext cx="290" cy="403"/>
                  <a:chOff x="5669" y="1191"/>
                  <a:chExt cx="326" cy="403"/>
                </a:xfrm>
              </p:grpSpPr>
              <p:sp>
                <p:nvSpPr>
                  <p:cNvPr id="293" name="Oval 756"/>
                  <p:cNvSpPr>
                    <a:spLocks noChangeArrowheads="1"/>
                  </p:cNvSpPr>
                  <p:nvPr/>
                </p:nvSpPr>
                <p:spPr bwMode="auto">
                  <a:xfrm>
                    <a:off x="5669" y="1191"/>
                    <a:ext cx="326" cy="403"/>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4" name="Oval 757"/>
                  <p:cNvSpPr>
                    <a:spLocks noChangeArrowheads="1"/>
                  </p:cNvSpPr>
                  <p:nvPr/>
                </p:nvSpPr>
                <p:spPr bwMode="auto">
                  <a:xfrm>
                    <a:off x="5675" y="1194"/>
                    <a:ext cx="296" cy="366"/>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5" name="Oval 758"/>
                  <p:cNvSpPr>
                    <a:spLocks noChangeArrowheads="1"/>
                  </p:cNvSpPr>
                  <p:nvPr/>
                </p:nvSpPr>
                <p:spPr bwMode="auto">
                  <a:xfrm>
                    <a:off x="5682" y="1200"/>
                    <a:ext cx="263" cy="325"/>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6" name="Oval 759"/>
                  <p:cNvSpPr>
                    <a:spLocks noChangeArrowheads="1"/>
                  </p:cNvSpPr>
                  <p:nvPr/>
                </p:nvSpPr>
                <p:spPr bwMode="auto">
                  <a:xfrm>
                    <a:off x="5689" y="1207"/>
                    <a:ext cx="230" cy="284"/>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7" name="Oval 760"/>
                  <p:cNvSpPr>
                    <a:spLocks noChangeArrowheads="1"/>
                  </p:cNvSpPr>
                  <p:nvPr/>
                </p:nvSpPr>
                <p:spPr bwMode="auto">
                  <a:xfrm>
                    <a:off x="5698" y="1213"/>
                    <a:ext cx="196" cy="243"/>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8" name="Oval 761"/>
                  <p:cNvSpPr>
                    <a:spLocks noChangeArrowheads="1"/>
                  </p:cNvSpPr>
                  <p:nvPr/>
                </p:nvSpPr>
                <p:spPr bwMode="auto">
                  <a:xfrm>
                    <a:off x="5705" y="1221"/>
                    <a:ext cx="162" cy="201"/>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9" name="Oval 762"/>
                  <p:cNvSpPr>
                    <a:spLocks noChangeArrowheads="1"/>
                  </p:cNvSpPr>
                  <p:nvPr/>
                </p:nvSpPr>
                <p:spPr bwMode="auto">
                  <a:xfrm>
                    <a:off x="5712" y="1229"/>
                    <a:ext cx="130" cy="161"/>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0" name="Oval 763"/>
                  <p:cNvSpPr>
                    <a:spLocks noChangeArrowheads="1"/>
                  </p:cNvSpPr>
                  <p:nvPr/>
                </p:nvSpPr>
                <p:spPr bwMode="auto">
                  <a:xfrm>
                    <a:off x="5720" y="1235"/>
                    <a:ext cx="96" cy="119"/>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1" name="Oval 764"/>
                  <p:cNvSpPr>
                    <a:spLocks noChangeArrowheads="1"/>
                  </p:cNvSpPr>
                  <p:nvPr/>
                </p:nvSpPr>
                <p:spPr bwMode="auto">
                  <a:xfrm>
                    <a:off x="5726" y="1237"/>
                    <a:ext cx="77" cy="96"/>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2" name="Oval 765"/>
                  <p:cNvSpPr>
                    <a:spLocks noChangeArrowheads="1"/>
                  </p:cNvSpPr>
                  <p:nvPr/>
                </p:nvSpPr>
                <p:spPr bwMode="auto">
                  <a:xfrm>
                    <a:off x="5730" y="1243"/>
                    <a:ext cx="56" cy="71"/>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03" name="Oval 766"/>
                  <p:cNvSpPr>
                    <a:spLocks noChangeArrowheads="1"/>
                  </p:cNvSpPr>
                  <p:nvPr/>
                </p:nvSpPr>
                <p:spPr bwMode="auto">
                  <a:xfrm>
                    <a:off x="5734" y="1248"/>
                    <a:ext cx="38" cy="48"/>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292" name="Rectangle 767"/>
                <p:cNvSpPr>
                  <a:spLocks noChangeArrowheads="1"/>
                </p:cNvSpPr>
                <p:nvPr/>
              </p:nvSpPr>
              <p:spPr bwMode="auto">
                <a:xfrm>
                  <a:off x="4608" y="1536"/>
                  <a:ext cx="1053"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a:latin typeface="Arial" charset="0"/>
                    </a:rPr>
                    <a:t>Tribal Health</a:t>
                  </a:r>
                </a:p>
              </p:txBody>
            </p:sp>
          </p:grpSp>
          <p:grpSp>
            <p:nvGrpSpPr>
              <p:cNvPr id="330" name="Group 768"/>
              <p:cNvGrpSpPr>
                <a:grpSpLocks/>
              </p:cNvGrpSpPr>
              <p:nvPr/>
            </p:nvGrpSpPr>
            <p:grpSpPr bwMode="auto">
              <a:xfrm>
                <a:off x="1632" y="2064"/>
                <a:ext cx="1053" cy="665"/>
                <a:chOff x="4608" y="1195"/>
                <a:chExt cx="1053" cy="665"/>
              </a:xfrm>
            </p:grpSpPr>
            <p:grpSp>
              <p:nvGrpSpPr>
                <p:cNvPr id="343" name="Group 769"/>
                <p:cNvGrpSpPr>
                  <a:grpSpLocks/>
                </p:cNvGrpSpPr>
                <p:nvPr/>
              </p:nvGrpSpPr>
              <p:grpSpPr bwMode="auto">
                <a:xfrm>
                  <a:off x="4979" y="1195"/>
                  <a:ext cx="290" cy="403"/>
                  <a:chOff x="5669" y="1191"/>
                  <a:chExt cx="326" cy="403"/>
                </a:xfrm>
              </p:grpSpPr>
              <p:sp>
                <p:nvSpPr>
                  <p:cNvPr id="280" name="Oval 770"/>
                  <p:cNvSpPr>
                    <a:spLocks noChangeArrowheads="1"/>
                  </p:cNvSpPr>
                  <p:nvPr/>
                </p:nvSpPr>
                <p:spPr bwMode="auto">
                  <a:xfrm>
                    <a:off x="5669" y="1191"/>
                    <a:ext cx="326" cy="403"/>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1" name="Oval 771"/>
                  <p:cNvSpPr>
                    <a:spLocks noChangeArrowheads="1"/>
                  </p:cNvSpPr>
                  <p:nvPr/>
                </p:nvSpPr>
                <p:spPr bwMode="auto">
                  <a:xfrm>
                    <a:off x="5675" y="1194"/>
                    <a:ext cx="296" cy="366"/>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2" name="Oval 772"/>
                  <p:cNvSpPr>
                    <a:spLocks noChangeArrowheads="1"/>
                  </p:cNvSpPr>
                  <p:nvPr/>
                </p:nvSpPr>
                <p:spPr bwMode="auto">
                  <a:xfrm>
                    <a:off x="5682" y="1200"/>
                    <a:ext cx="263" cy="325"/>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3" name="Oval 773"/>
                  <p:cNvSpPr>
                    <a:spLocks noChangeArrowheads="1"/>
                  </p:cNvSpPr>
                  <p:nvPr/>
                </p:nvSpPr>
                <p:spPr bwMode="auto">
                  <a:xfrm>
                    <a:off x="5689" y="1207"/>
                    <a:ext cx="230" cy="284"/>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4" name="Oval 774"/>
                  <p:cNvSpPr>
                    <a:spLocks noChangeArrowheads="1"/>
                  </p:cNvSpPr>
                  <p:nvPr/>
                </p:nvSpPr>
                <p:spPr bwMode="auto">
                  <a:xfrm>
                    <a:off x="5698" y="1213"/>
                    <a:ext cx="196" cy="243"/>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5" name="Oval 775"/>
                  <p:cNvSpPr>
                    <a:spLocks noChangeArrowheads="1"/>
                  </p:cNvSpPr>
                  <p:nvPr/>
                </p:nvSpPr>
                <p:spPr bwMode="auto">
                  <a:xfrm>
                    <a:off x="5705" y="1221"/>
                    <a:ext cx="162" cy="201"/>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6" name="Oval 776"/>
                  <p:cNvSpPr>
                    <a:spLocks noChangeArrowheads="1"/>
                  </p:cNvSpPr>
                  <p:nvPr/>
                </p:nvSpPr>
                <p:spPr bwMode="auto">
                  <a:xfrm>
                    <a:off x="5712" y="1229"/>
                    <a:ext cx="130" cy="161"/>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7" name="Oval 777"/>
                  <p:cNvSpPr>
                    <a:spLocks noChangeArrowheads="1"/>
                  </p:cNvSpPr>
                  <p:nvPr/>
                </p:nvSpPr>
                <p:spPr bwMode="auto">
                  <a:xfrm>
                    <a:off x="5720" y="1235"/>
                    <a:ext cx="96" cy="119"/>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8" name="Oval 778"/>
                  <p:cNvSpPr>
                    <a:spLocks noChangeArrowheads="1"/>
                  </p:cNvSpPr>
                  <p:nvPr/>
                </p:nvSpPr>
                <p:spPr bwMode="auto">
                  <a:xfrm>
                    <a:off x="5726" y="1237"/>
                    <a:ext cx="77" cy="96"/>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89" name="Oval 779"/>
                  <p:cNvSpPr>
                    <a:spLocks noChangeArrowheads="1"/>
                  </p:cNvSpPr>
                  <p:nvPr/>
                </p:nvSpPr>
                <p:spPr bwMode="auto">
                  <a:xfrm>
                    <a:off x="5730" y="1243"/>
                    <a:ext cx="56" cy="71"/>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290" name="Oval 780"/>
                  <p:cNvSpPr>
                    <a:spLocks noChangeArrowheads="1"/>
                  </p:cNvSpPr>
                  <p:nvPr/>
                </p:nvSpPr>
                <p:spPr bwMode="auto">
                  <a:xfrm>
                    <a:off x="5734" y="1248"/>
                    <a:ext cx="38" cy="48"/>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279" name="Rectangle 781"/>
                <p:cNvSpPr>
                  <a:spLocks noChangeArrowheads="1"/>
                </p:cNvSpPr>
                <p:nvPr/>
              </p:nvSpPr>
              <p:spPr bwMode="auto">
                <a:xfrm>
                  <a:off x="4608" y="1536"/>
                  <a:ext cx="1053"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a:latin typeface="Arial" charset="0"/>
                    </a:rPr>
                    <a:t>Clinical Laboratories</a:t>
                  </a:r>
                </a:p>
              </p:txBody>
            </p:sp>
          </p:grpSp>
        </p:grpSp>
        <p:grpSp>
          <p:nvGrpSpPr>
            <p:cNvPr id="356" name="Group 783"/>
            <p:cNvGrpSpPr>
              <a:grpSpLocks/>
            </p:cNvGrpSpPr>
            <p:nvPr/>
          </p:nvGrpSpPr>
          <p:grpSpPr bwMode="auto">
            <a:xfrm>
              <a:off x="4191000" y="2438400"/>
              <a:ext cx="693738" cy="962025"/>
              <a:chOff x="2735" y="1899"/>
              <a:chExt cx="492" cy="606"/>
            </a:xfrm>
          </p:grpSpPr>
          <p:sp>
            <p:nvSpPr>
              <p:cNvPr id="385" name="Oval 784"/>
              <p:cNvSpPr>
                <a:spLocks noChangeArrowheads="1"/>
              </p:cNvSpPr>
              <p:nvPr/>
            </p:nvSpPr>
            <p:spPr bwMode="auto">
              <a:xfrm>
                <a:off x="2735" y="1899"/>
                <a:ext cx="492" cy="606"/>
              </a:xfrm>
              <a:prstGeom prst="ellipse">
                <a:avLst/>
              </a:prstGeom>
              <a:solidFill>
                <a:srgbClr val="201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86" name="Oval 785"/>
              <p:cNvSpPr>
                <a:spLocks noChangeArrowheads="1"/>
              </p:cNvSpPr>
              <p:nvPr/>
            </p:nvSpPr>
            <p:spPr bwMode="auto">
              <a:xfrm>
                <a:off x="2743" y="1900"/>
                <a:ext cx="449" cy="554"/>
              </a:xfrm>
              <a:prstGeom prst="ellipse">
                <a:avLst/>
              </a:prstGeom>
              <a:solidFill>
                <a:srgbClr val="402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87" name="Oval 786"/>
              <p:cNvSpPr>
                <a:spLocks noChangeArrowheads="1"/>
              </p:cNvSpPr>
              <p:nvPr/>
            </p:nvSpPr>
            <p:spPr bwMode="auto">
              <a:xfrm>
                <a:off x="2753" y="1911"/>
                <a:ext cx="400" cy="491"/>
              </a:xfrm>
              <a:prstGeom prst="ellipse">
                <a:avLst/>
              </a:prstGeom>
              <a:solidFill>
                <a:srgbClr val="603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88" name="Oval 787"/>
              <p:cNvSpPr>
                <a:spLocks noChangeArrowheads="1"/>
              </p:cNvSpPr>
              <p:nvPr/>
            </p:nvSpPr>
            <p:spPr bwMode="auto">
              <a:xfrm>
                <a:off x="2763" y="1920"/>
                <a:ext cx="352" cy="430"/>
              </a:xfrm>
              <a:prstGeom prst="ellipse">
                <a:avLst/>
              </a:prstGeom>
              <a:solidFill>
                <a:srgbClr val="804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89" name="Oval 788"/>
              <p:cNvSpPr>
                <a:spLocks noChangeArrowheads="1"/>
              </p:cNvSpPr>
              <p:nvPr/>
            </p:nvSpPr>
            <p:spPr bwMode="auto">
              <a:xfrm>
                <a:off x="2777" y="1930"/>
                <a:ext cx="299" cy="368"/>
              </a:xfrm>
              <a:prstGeom prst="ellipse">
                <a:avLst/>
              </a:prstGeom>
              <a:solidFill>
                <a:srgbClr val="A05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90" name="Oval 789"/>
              <p:cNvSpPr>
                <a:spLocks noChangeArrowheads="1"/>
              </p:cNvSpPr>
              <p:nvPr/>
            </p:nvSpPr>
            <p:spPr bwMode="auto">
              <a:xfrm>
                <a:off x="2788" y="1941"/>
                <a:ext cx="249" cy="307"/>
              </a:xfrm>
              <a:prstGeom prst="ellipse">
                <a:avLst/>
              </a:prstGeom>
              <a:solidFill>
                <a:srgbClr val="C06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91" name="Oval 790"/>
              <p:cNvSpPr>
                <a:spLocks noChangeArrowheads="1"/>
              </p:cNvSpPr>
              <p:nvPr/>
            </p:nvSpPr>
            <p:spPr bwMode="auto">
              <a:xfrm>
                <a:off x="2798" y="1953"/>
                <a:ext cx="200" cy="246"/>
              </a:xfrm>
              <a:prstGeom prst="ellipse">
                <a:avLst/>
              </a:prstGeom>
              <a:solidFill>
                <a:srgbClr val="E07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92" name="Oval 791"/>
              <p:cNvSpPr>
                <a:spLocks noChangeArrowheads="1"/>
              </p:cNvSpPr>
              <p:nvPr/>
            </p:nvSpPr>
            <p:spPr bwMode="auto">
              <a:xfrm>
                <a:off x="2810" y="1963"/>
                <a:ext cx="149" cy="181"/>
              </a:xfrm>
              <a:prstGeom prst="ellipse">
                <a:avLst/>
              </a:prstGeom>
              <a:solidFill>
                <a:srgbClr val="FF800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93" name="Oval 792"/>
              <p:cNvSpPr>
                <a:spLocks noChangeArrowheads="1"/>
              </p:cNvSpPr>
              <p:nvPr/>
            </p:nvSpPr>
            <p:spPr bwMode="auto">
              <a:xfrm>
                <a:off x="2819" y="1965"/>
                <a:ext cx="120" cy="149"/>
              </a:xfrm>
              <a:prstGeom prst="ellipse">
                <a:avLst/>
              </a:prstGeom>
              <a:solidFill>
                <a:srgbClr val="FFA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94" name="Oval 793"/>
              <p:cNvSpPr>
                <a:spLocks noChangeArrowheads="1"/>
              </p:cNvSpPr>
              <p:nvPr/>
            </p:nvSpPr>
            <p:spPr bwMode="auto">
              <a:xfrm>
                <a:off x="2825" y="1974"/>
                <a:ext cx="89" cy="110"/>
              </a:xfrm>
              <a:prstGeom prst="ellipse">
                <a:avLst/>
              </a:prstGeom>
              <a:solidFill>
                <a:srgbClr val="FFC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395" name="Oval 794"/>
              <p:cNvSpPr>
                <a:spLocks noChangeArrowheads="1"/>
              </p:cNvSpPr>
              <p:nvPr/>
            </p:nvSpPr>
            <p:spPr bwMode="auto">
              <a:xfrm>
                <a:off x="2832" y="1981"/>
                <a:ext cx="60" cy="78"/>
              </a:xfrm>
              <a:prstGeom prst="ellipse">
                <a:avLst/>
              </a:prstGeom>
              <a:solidFill>
                <a:srgbClr val="FFE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84" name="Rectangle 795"/>
            <p:cNvSpPr>
              <a:spLocks noChangeArrowheads="1"/>
            </p:cNvSpPr>
            <p:nvPr/>
          </p:nvSpPr>
          <p:spPr bwMode="auto">
            <a:xfrm>
              <a:off x="3814762" y="3371850"/>
              <a:ext cx="1671638"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a:latin typeface="Arial" charset="0"/>
                </a:rPr>
                <a:t>State Public Health</a:t>
              </a:r>
            </a:p>
          </p:txBody>
        </p:sp>
        <p:grpSp>
          <p:nvGrpSpPr>
            <p:cNvPr id="369" name="Group 669"/>
            <p:cNvGrpSpPr>
              <a:grpSpLocks/>
            </p:cNvGrpSpPr>
            <p:nvPr/>
          </p:nvGrpSpPr>
          <p:grpSpPr bwMode="auto">
            <a:xfrm>
              <a:off x="1245448" y="1924050"/>
              <a:ext cx="1671638" cy="1206500"/>
              <a:chOff x="3408" y="1152"/>
              <a:chExt cx="1053" cy="760"/>
            </a:xfrm>
          </p:grpSpPr>
          <p:grpSp>
            <p:nvGrpSpPr>
              <p:cNvPr id="382" name="Group 670"/>
              <p:cNvGrpSpPr>
                <a:grpSpLocks/>
              </p:cNvGrpSpPr>
              <p:nvPr/>
            </p:nvGrpSpPr>
            <p:grpSpPr bwMode="auto">
              <a:xfrm>
                <a:off x="3792" y="1152"/>
                <a:ext cx="354" cy="492"/>
                <a:chOff x="4013" y="2015"/>
                <a:chExt cx="398" cy="492"/>
              </a:xfrm>
            </p:grpSpPr>
            <p:sp>
              <p:nvSpPr>
                <p:cNvPr id="399" name="Oval 671"/>
                <p:cNvSpPr>
                  <a:spLocks noChangeArrowheads="1"/>
                </p:cNvSpPr>
                <p:nvPr/>
              </p:nvSpPr>
              <p:spPr bwMode="auto">
                <a:xfrm>
                  <a:off x="4013" y="2015"/>
                  <a:ext cx="398" cy="492"/>
                </a:xfrm>
                <a:prstGeom prst="ellipse">
                  <a:avLst/>
                </a:prstGeom>
                <a:solidFill>
                  <a:srgbClr val="20002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0" name="Oval 672"/>
                <p:cNvSpPr>
                  <a:spLocks noChangeArrowheads="1"/>
                </p:cNvSpPr>
                <p:nvPr/>
              </p:nvSpPr>
              <p:spPr bwMode="auto">
                <a:xfrm>
                  <a:off x="4021" y="2019"/>
                  <a:ext cx="362" cy="448"/>
                </a:xfrm>
                <a:prstGeom prst="ellipse">
                  <a:avLst/>
                </a:prstGeom>
                <a:solidFill>
                  <a:srgbClr val="40004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1" name="Oval 673"/>
                <p:cNvSpPr>
                  <a:spLocks noChangeArrowheads="1"/>
                </p:cNvSpPr>
                <p:nvPr/>
              </p:nvSpPr>
              <p:spPr bwMode="auto">
                <a:xfrm>
                  <a:off x="4029" y="2026"/>
                  <a:ext cx="322" cy="399"/>
                </a:xfrm>
                <a:prstGeom prst="ellipse">
                  <a:avLst/>
                </a:prstGeom>
                <a:solidFill>
                  <a:srgbClr val="60006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2" name="Oval 674"/>
                <p:cNvSpPr>
                  <a:spLocks noChangeArrowheads="1"/>
                </p:cNvSpPr>
                <p:nvPr/>
              </p:nvSpPr>
              <p:spPr bwMode="auto">
                <a:xfrm>
                  <a:off x="4038" y="2035"/>
                  <a:ext cx="281" cy="348"/>
                </a:xfrm>
                <a:prstGeom prst="ellipse">
                  <a:avLst/>
                </a:prstGeom>
                <a:solidFill>
                  <a:srgbClr val="80008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3" name="Oval 675"/>
                <p:cNvSpPr>
                  <a:spLocks noChangeArrowheads="1"/>
                </p:cNvSpPr>
                <p:nvPr/>
              </p:nvSpPr>
              <p:spPr bwMode="auto">
                <a:xfrm>
                  <a:off x="4049" y="2042"/>
                  <a:ext cx="240" cy="298"/>
                </a:xfrm>
                <a:prstGeom prst="ellipse">
                  <a:avLst/>
                </a:prstGeom>
                <a:solidFill>
                  <a:srgbClr val="A000A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4" name="Oval 676"/>
                <p:cNvSpPr>
                  <a:spLocks noChangeArrowheads="1"/>
                </p:cNvSpPr>
                <p:nvPr/>
              </p:nvSpPr>
              <p:spPr bwMode="auto">
                <a:xfrm>
                  <a:off x="4057" y="2052"/>
                  <a:ext cx="199" cy="247"/>
                </a:xfrm>
                <a:prstGeom prst="ellipse">
                  <a:avLst/>
                </a:prstGeom>
                <a:solidFill>
                  <a:srgbClr val="C000C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5" name="Oval 677"/>
                <p:cNvSpPr>
                  <a:spLocks noChangeArrowheads="1"/>
                </p:cNvSpPr>
                <p:nvPr/>
              </p:nvSpPr>
              <p:spPr bwMode="auto">
                <a:xfrm>
                  <a:off x="4066" y="2062"/>
                  <a:ext cx="159" cy="198"/>
                </a:xfrm>
                <a:prstGeom prst="ellipse">
                  <a:avLst/>
                </a:prstGeom>
                <a:solidFill>
                  <a:srgbClr val="E000E0"/>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6" name="Oval 678"/>
                <p:cNvSpPr>
                  <a:spLocks noChangeArrowheads="1"/>
                </p:cNvSpPr>
                <p:nvPr/>
              </p:nvSpPr>
              <p:spPr bwMode="auto">
                <a:xfrm>
                  <a:off x="4076" y="2070"/>
                  <a:ext cx="118" cy="147"/>
                </a:xfrm>
                <a:prstGeom prst="ellipse">
                  <a:avLst/>
                </a:prstGeom>
                <a:solidFill>
                  <a:srgbClr val="FF0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7" name="Oval 679"/>
                <p:cNvSpPr>
                  <a:spLocks noChangeArrowheads="1"/>
                </p:cNvSpPr>
                <p:nvPr/>
              </p:nvSpPr>
              <p:spPr bwMode="auto">
                <a:xfrm>
                  <a:off x="4083" y="2072"/>
                  <a:ext cx="95" cy="119"/>
                </a:xfrm>
                <a:prstGeom prst="ellipse">
                  <a:avLst/>
                </a:prstGeom>
                <a:solidFill>
                  <a:srgbClr val="FF4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8" name="Oval 680"/>
                <p:cNvSpPr>
                  <a:spLocks noChangeArrowheads="1"/>
                </p:cNvSpPr>
                <p:nvPr/>
              </p:nvSpPr>
              <p:spPr bwMode="auto">
                <a:xfrm>
                  <a:off x="4088" y="2079"/>
                  <a:ext cx="69" cy="87"/>
                </a:xfrm>
                <a:prstGeom prst="ellipse">
                  <a:avLst/>
                </a:prstGeom>
                <a:solidFill>
                  <a:srgbClr val="FF8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sp>
              <p:nvSpPr>
                <p:cNvPr id="409" name="Oval 681"/>
                <p:cNvSpPr>
                  <a:spLocks noChangeArrowheads="1"/>
                </p:cNvSpPr>
                <p:nvPr/>
              </p:nvSpPr>
              <p:spPr bwMode="auto">
                <a:xfrm>
                  <a:off x="4092" y="2084"/>
                  <a:ext cx="49" cy="62"/>
                </a:xfrm>
                <a:prstGeom prst="ellipse">
                  <a:avLst/>
                </a:prstGeom>
                <a:solidFill>
                  <a:srgbClr val="FFC0F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p>
              </p:txBody>
            </p:sp>
          </p:grpSp>
          <p:sp>
            <p:nvSpPr>
              <p:cNvPr id="398" name="Rectangle 682"/>
              <p:cNvSpPr>
                <a:spLocks noChangeArrowheads="1"/>
              </p:cNvSpPr>
              <p:nvPr/>
            </p:nvSpPr>
            <p:spPr bwMode="auto">
              <a:xfrm>
                <a:off x="3408" y="1584"/>
                <a:ext cx="1053"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1400" b="1" dirty="0" smtClean="0">
                    <a:latin typeface="Arial" charset="0"/>
                  </a:rPr>
                  <a:t>Agricultural </a:t>
                </a:r>
                <a:r>
                  <a:rPr lang="en-US" sz="1400" b="1" dirty="0">
                    <a:latin typeface="Arial" charset="0"/>
                  </a:rPr>
                  <a:t>Laboratory</a:t>
                </a:r>
              </a:p>
            </p:txBody>
          </p:sp>
        </p:grpSp>
      </p:grpSp>
    </p:spTree>
    <p:extLst>
      <p:ext uri="{BB962C8B-B14F-4D97-AF65-F5344CB8AC3E}">
        <p14:creationId xmlns="" xmlns:p14="http://schemas.microsoft.com/office/powerpoint/2010/main" val="410317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371600"/>
            <a:ext cx="8229600" cy="4495799"/>
          </a:xfrm>
        </p:spPr>
        <p:txBody>
          <a:bodyPr/>
          <a:lstStyle/>
          <a:p>
            <a:r>
              <a:rPr lang="en-US" dirty="0" smtClean="0"/>
              <a:t>What is Public Health</a:t>
            </a:r>
          </a:p>
          <a:p>
            <a:r>
              <a:rPr lang="en-US" dirty="0" smtClean="0"/>
              <a:t>Public Health Laboratories (PHL’s)</a:t>
            </a:r>
          </a:p>
          <a:p>
            <a:r>
              <a:rPr lang="en-US" b="1" dirty="0" smtClean="0"/>
              <a:t>What do PHL’s do?</a:t>
            </a:r>
          </a:p>
          <a:p>
            <a:r>
              <a:rPr lang="en-US" dirty="0" smtClean="0"/>
              <a:t>Who works in PHL’s? (and why)</a:t>
            </a:r>
          </a:p>
          <a:p>
            <a:r>
              <a:rPr lang="en-US" dirty="0" smtClean="0"/>
              <a:t>Professional Organizations</a:t>
            </a:r>
          </a:p>
          <a:p>
            <a:r>
              <a:rPr lang="en-US" dirty="0" smtClean="0"/>
              <a:t>About APHL</a:t>
            </a:r>
          </a:p>
          <a:p>
            <a:endParaRPr lang="en-US" dirty="0"/>
          </a:p>
        </p:txBody>
      </p:sp>
    </p:spTree>
    <p:extLst>
      <p:ext uri="{BB962C8B-B14F-4D97-AF65-F5344CB8AC3E}">
        <p14:creationId xmlns="" xmlns:p14="http://schemas.microsoft.com/office/powerpoint/2010/main" val="3805952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sph.umich.edu/~stuartb/capt_train_derails_kqa.jpg"/>
          <p:cNvPicPr>
            <a:picLocks noChangeAspect="1" noChangeArrowheads="1"/>
          </p:cNvPicPr>
          <p:nvPr/>
        </p:nvPicPr>
        <p:blipFill>
          <a:blip r:embed="rId3" cstate="print"/>
          <a:srcRect/>
          <a:stretch>
            <a:fillRect/>
          </a:stretch>
        </p:blipFill>
        <p:spPr bwMode="auto">
          <a:xfrm>
            <a:off x="4857750" y="228600"/>
            <a:ext cx="4286250" cy="3209925"/>
          </a:xfrm>
          <a:prstGeom prst="rect">
            <a:avLst/>
          </a:prstGeom>
          <a:noFill/>
        </p:spPr>
      </p:pic>
      <p:pic>
        <p:nvPicPr>
          <p:cNvPr id="229378" name="Picture 2" descr="http://www.prwatch.org/files/images/anthrax.jpg"/>
          <p:cNvPicPr>
            <a:picLocks noChangeAspect="1" noChangeArrowheads="1"/>
          </p:cNvPicPr>
          <p:nvPr/>
        </p:nvPicPr>
        <p:blipFill>
          <a:blip r:embed="rId4" cstate="print"/>
          <a:srcRect/>
          <a:stretch>
            <a:fillRect/>
          </a:stretch>
        </p:blipFill>
        <p:spPr bwMode="auto">
          <a:xfrm>
            <a:off x="0" y="0"/>
            <a:ext cx="4953000" cy="6858000"/>
          </a:xfrm>
          <a:prstGeom prst="rect">
            <a:avLst/>
          </a:prstGeom>
          <a:noFill/>
        </p:spPr>
      </p:pic>
      <p:pic>
        <p:nvPicPr>
          <p:cNvPr id="5" name="Picture 2" descr="7dispersant">
            <a:hlinkClick r:id="rId5"/>
          </p:cNvPr>
          <p:cNvPicPr>
            <a:picLocks noChangeAspect="1" noChangeArrowheads="1"/>
          </p:cNvPicPr>
          <p:nvPr/>
        </p:nvPicPr>
        <p:blipFill>
          <a:blip r:embed="rId6" cstate="print"/>
          <a:srcRect/>
          <a:stretch>
            <a:fillRect/>
          </a:stretch>
        </p:blipFill>
        <p:spPr bwMode="auto">
          <a:xfrm>
            <a:off x="4953000" y="3649980"/>
            <a:ext cx="4167909" cy="27508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b="1" dirty="0" smtClean="0"/>
              <a:t>Responding to pandemic Influenza</a:t>
            </a:r>
          </a:p>
        </p:txBody>
      </p:sp>
      <p:pic>
        <p:nvPicPr>
          <p:cNvPr id="52226" name="Picture 2" descr="Photo: Lab technician with test tubes."/>
          <p:cNvPicPr>
            <a:picLocks noChangeAspect="1" noChangeArrowheads="1"/>
          </p:cNvPicPr>
          <p:nvPr/>
        </p:nvPicPr>
        <p:blipFill>
          <a:blip r:embed="rId4" cstate="print"/>
          <a:srcRect/>
          <a:stretch>
            <a:fillRect/>
          </a:stretch>
        </p:blipFill>
        <p:spPr bwMode="auto">
          <a:xfrm>
            <a:off x="3429000" y="4648200"/>
            <a:ext cx="4058356" cy="1543318"/>
          </a:xfrm>
          <a:prstGeom prst="rect">
            <a:avLst/>
          </a:prstGeom>
          <a:noFill/>
        </p:spPr>
      </p:pic>
      <p:pic>
        <p:nvPicPr>
          <p:cNvPr id="52228" name="Picture 4" descr="PHIL Image 11214"/>
          <p:cNvPicPr>
            <a:picLocks noChangeAspect="1" noChangeArrowheads="1"/>
          </p:cNvPicPr>
          <p:nvPr/>
        </p:nvPicPr>
        <p:blipFill>
          <a:blip r:embed="rId5" cstate="print"/>
          <a:srcRect/>
          <a:stretch>
            <a:fillRect/>
          </a:stretch>
        </p:blipFill>
        <p:spPr bwMode="auto">
          <a:xfrm rot="5400000">
            <a:off x="3924300" y="952500"/>
            <a:ext cx="1600200" cy="2286000"/>
          </a:xfrm>
          <a:prstGeom prst="rect">
            <a:avLst/>
          </a:prstGeom>
          <a:noFill/>
        </p:spPr>
      </p:pic>
      <p:pic>
        <p:nvPicPr>
          <p:cNvPr id="52230" name="Picture 6" descr="PHIL Image 7988"/>
          <p:cNvPicPr>
            <a:picLocks noChangeAspect="1" noChangeArrowheads="1"/>
          </p:cNvPicPr>
          <p:nvPr/>
        </p:nvPicPr>
        <p:blipFill>
          <a:blip r:embed="rId6" cstate="print"/>
          <a:srcRect/>
          <a:stretch>
            <a:fillRect/>
          </a:stretch>
        </p:blipFill>
        <p:spPr bwMode="auto">
          <a:xfrm>
            <a:off x="228600" y="1628502"/>
            <a:ext cx="3048000" cy="4315098"/>
          </a:xfrm>
          <a:prstGeom prst="rect">
            <a:avLst/>
          </a:prstGeom>
          <a:noFill/>
        </p:spPr>
      </p:pic>
      <p:pic>
        <p:nvPicPr>
          <p:cNvPr id="52232" name="Picture 8" descr="http://t1.gstatic.com/images?q=tbn:ANd9GcQMygMU3lf69qPHxls2eEXgzKR9de3q9sp0wR6OSbjUApV3xcOT"/>
          <p:cNvPicPr>
            <a:picLocks noChangeAspect="1" noChangeArrowheads="1"/>
          </p:cNvPicPr>
          <p:nvPr/>
        </p:nvPicPr>
        <p:blipFill>
          <a:blip r:embed="rId7" cstate="print"/>
          <a:srcRect/>
          <a:stretch>
            <a:fillRect/>
          </a:stretch>
        </p:blipFill>
        <p:spPr bwMode="auto">
          <a:xfrm>
            <a:off x="5943600" y="1524000"/>
            <a:ext cx="2819400" cy="3044953"/>
          </a:xfrm>
          <a:prstGeom prst="rect">
            <a:avLst/>
          </a:prstGeom>
          <a:noFill/>
        </p:spPr>
      </p:pic>
      <p:pic>
        <p:nvPicPr>
          <p:cNvPr id="52234" name="Picture 10" descr="http://t0.gstatic.com/images?q=tbn:ANd9GcQmgAtN0UFtOrpMuLMgJA-zYxunb9HGh-JMSKTf2LgQzVS8IN_q"/>
          <p:cNvPicPr>
            <a:picLocks noChangeAspect="1" noChangeArrowheads="1"/>
          </p:cNvPicPr>
          <p:nvPr/>
        </p:nvPicPr>
        <p:blipFill>
          <a:blip r:embed="rId8" cstate="print"/>
          <a:srcRect/>
          <a:stretch>
            <a:fillRect/>
          </a:stretch>
        </p:blipFill>
        <p:spPr bwMode="auto">
          <a:xfrm>
            <a:off x="3505200" y="2971800"/>
            <a:ext cx="2743200" cy="1682241"/>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027" descr="SAR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43000"/>
            <a:ext cx="91440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228600" y="76200"/>
            <a:ext cx="8686800" cy="1143000"/>
          </a:xfrm>
        </p:spPr>
        <p:txBody>
          <a:bodyPr/>
          <a:lstStyle/>
          <a:p>
            <a:pPr lvl="0" algn="l"/>
            <a:r>
              <a:rPr lang="en-US" sz="3200" b="1" dirty="0" smtClean="0">
                <a:solidFill>
                  <a:srgbClr val="006F7C"/>
                </a:solidFill>
              </a:rPr>
              <a:t>SARS ASSOCIATED VIRUS:</a:t>
            </a:r>
            <a:br>
              <a:rPr lang="en-US" sz="3200" b="1" dirty="0" smtClean="0">
                <a:solidFill>
                  <a:srgbClr val="006F7C"/>
                </a:solidFill>
              </a:rPr>
            </a:br>
            <a:r>
              <a:rPr lang="en-US" sz="3200" b="1" dirty="0" smtClean="0">
                <a:solidFill>
                  <a:srgbClr val="006F7C"/>
                </a:solidFill>
              </a:rPr>
              <a:t>Investigating the global spread of a new infection</a:t>
            </a:r>
            <a:endParaRPr lang="en-US" dirty="0"/>
          </a:p>
        </p:txBody>
      </p:sp>
    </p:spTree>
    <p:extLst>
      <p:ext uri="{BB962C8B-B14F-4D97-AF65-F5344CB8AC3E}">
        <p14:creationId xmlns="" xmlns:p14="http://schemas.microsoft.com/office/powerpoint/2010/main" val="3052915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263CEE-AA1E-4E51-A592-7DA3191307CD}" type="slidenum">
              <a:rPr lang="en-US" sz="1400"/>
              <a:pPr eaLnBrk="1" hangingPunct="1"/>
              <a:t>18</a:t>
            </a:fld>
            <a:endParaRPr lang="en-US" sz="1400"/>
          </a:p>
        </p:txBody>
      </p:sp>
      <p:sp>
        <p:nvSpPr>
          <p:cNvPr id="31747" name="Rectangle 2"/>
          <p:cNvSpPr>
            <a:spLocks noGrp="1" noChangeArrowheads="1"/>
          </p:cNvSpPr>
          <p:nvPr>
            <p:ph type="title"/>
          </p:nvPr>
        </p:nvSpPr>
        <p:spPr>
          <a:xfrm>
            <a:off x="685800" y="228600"/>
            <a:ext cx="7772400" cy="990600"/>
          </a:xfrm>
        </p:spPr>
        <p:txBody>
          <a:bodyPr/>
          <a:lstStyle/>
          <a:p>
            <a:pPr eaLnBrk="1" hangingPunct="1"/>
            <a:r>
              <a:rPr lang="en-US" sz="3200" b="1" dirty="0" smtClean="0">
                <a:solidFill>
                  <a:srgbClr val="006F7C"/>
                </a:solidFill>
              </a:rPr>
              <a:t>SARS ASSOCIATED VIRUS:  </a:t>
            </a:r>
            <a:br>
              <a:rPr lang="en-US" sz="3200" b="1" dirty="0" smtClean="0">
                <a:solidFill>
                  <a:srgbClr val="006F7C"/>
                </a:solidFill>
              </a:rPr>
            </a:br>
            <a:r>
              <a:rPr lang="en-US" sz="2800" b="1" dirty="0" smtClean="0">
                <a:solidFill>
                  <a:srgbClr val="006F7C"/>
                </a:solidFill>
              </a:rPr>
              <a:t>Investigating the global spread of a new infection</a:t>
            </a:r>
            <a:endParaRPr lang="en-US" sz="2400" b="1" dirty="0" smtClean="0">
              <a:solidFill>
                <a:schemeClr val="accent2"/>
              </a:solidFill>
            </a:endParaRPr>
          </a:p>
        </p:txBody>
      </p:sp>
      <p:pic>
        <p:nvPicPr>
          <p:cNvPr id="3174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1295400"/>
            <a:ext cx="6324600"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749" name="Text Box 5"/>
          <p:cNvSpPr txBox="1">
            <a:spLocks noChangeArrowheads="1"/>
          </p:cNvSpPr>
          <p:nvPr/>
        </p:nvSpPr>
        <p:spPr bwMode="auto">
          <a:xfrm>
            <a:off x="304800" y="1676400"/>
            <a:ext cx="10668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CPE in Vero E6 Cells</a:t>
            </a:r>
            <a:endParaRPr lang="en-US"/>
          </a:p>
        </p:txBody>
      </p:sp>
      <p:sp>
        <p:nvSpPr>
          <p:cNvPr id="31750" name="Text Box 6"/>
          <p:cNvSpPr txBox="1">
            <a:spLocks noChangeArrowheads="1"/>
          </p:cNvSpPr>
          <p:nvPr/>
        </p:nvSpPr>
        <p:spPr bwMode="auto">
          <a:xfrm>
            <a:off x="228600" y="4114800"/>
            <a:ext cx="11430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FA Convale-scent Sera</a:t>
            </a:r>
            <a:endParaRPr lang="en-US"/>
          </a:p>
        </p:txBody>
      </p:sp>
      <p:sp>
        <p:nvSpPr>
          <p:cNvPr id="31751" name="Text Box 7"/>
          <p:cNvSpPr txBox="1">
            <a:spLocks noChangeArrowheads="1"/>
          </p:cNvSpPr>
          <p:nvPr/>
        </p:nvSpPr>
        <p:spPr bwMode="auto">
          <a:xfrm>
            <a:off x="7696200" y="4419600"/>
            <a:ext cx="838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latin typeface="Arial" charset="0"/>
              </a:rPr>
              <a:t>SARS Virus</a:t>
            </a:r>
            <a:endParaRPr lang="en-US"/>
          </a:p>
        </p:txBody>
      </p:sp>
    </p:spTree>
    <p:extLst>
      <p:ext uri="{BB962C8B-B14F-4D97-AF65-F5344CB8AC3E}">
        <p14:creationId xmlns="" xmlns:p14="http://schemas.microsoft.com/office/powerpoint/2010/main" val="2439670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p:cNvPicPr>
            <a:picLocks noChangeAspect="1"/>
          </p:cNvPicPr>
          <p:nvPr/>
        </p:nvPicPr>
        <p:blipFill>
          <a:blip r:embed="rId3" cstate="print"/>
          <a:srcRect b="3893"/>
          <a:stretch>
            <a:fillRect/>
          </a:stretch>
        </p:blipFill>
        <p:spPr bwMode="auto">
          <a:xfrm>
            <a:off x="4159748" y="118448"/>
            <a:ext cx="4831851" cy="3158152"/>
          </a:xfrm>
          <a:prstGeom prst="rect">
            <a:avLst/>
          </a:prstGeom>
          <a:noFill/>
          <a:ln w="9525">
            <a:noFill/>
            <a:miter lim="800000"/>
            <a:headEnd/>
            <a:tailEnd/>
          </a:ln>
        </p:spPr>
      </p:pic>
      <p:pic>
        <p:nvPicPr>
          <p:cNvPr id="4" name="Content Placeholder 5" descr="NBS.tiff"/>
          <p:cNvPicPr>
            <a:picLocks noChangeAspect="1"/>
          </p:cNvPicPr>
          <p:nvPr/>
        </p:nvPicPr>
        <p:blipFill>
          <a:blip r:embed="rId4" cstate="print"/>
          <a:srcRect t="-1558" b="3472"/>
          <a:stretch>
            <a:fillRect/>
          </a:stretch>
        </p:blipFill>
        <p:spPr bwMode="auto">
          <a:xfrm>
            <a:off x="2743200" y="3505200"/>
            <a:ext cx="3352800" cy="3117954"/>
          </a:xfrm>
          <a:prstGeom prst="rect">
            <a:avLst/>
          </a:prstGeom>
          <a:noFill/>
          <a:ln w="9525">
            <a:noFill/>
            <a:miter lim="800000"/>
            <a:headEnd/>
            <a:tailEnd/>
          </a:ln>
        </p:spPr>
      </p:pic>
      <p:pic>
        <p:nvPicPr>
          <p:cNvPr id="5" name="Content Placeholder 5" descr="Snapshot 2010-08-27 10-26-05.tiff"/>
          <p:cNvPicPr>
            <a:picLocks noChangeAspect="1"/>
          </p:cNvPicPr>
          <p:nvPr/>
        </p:nvPicPr>
        <p:blipFill>
          <a:blip r:embed="rId5" cstate="print"/>
          <a:srcRect l="5853" r="5853"/>
          <a:stretch>
            <a:fillRect/>
          </a:stretch>
        </p:blipFill>
        <p:spPr bwMode="auto">
          <a:xfrm>
            <a:off x="165132" y="3352800"/>
            <a:ext cx="2197068" cy="3429000"/>
          </a:xfrm>
          <a:prstGeom prst="rect">
            <a:avLst/>
          </a:prstGeom>
          <a:noFill/>
          <a:ln w="9525">
            <a:noFill/>
            <a:miter lim="800000"/>
            <a:headEnd/>
            <a:tailEnd/>
          </a:ln>
        </p:spPr>
      </p:pic>
      <p:pic>
        <p:nvPicPr>
          <p:cNvPr id="6" name="Content Placeholder 8" descr="090826_scid_mike_mei_dave_wide_shot.jpg"/>
          <p:cNvPicPr>
            <a:picLocks noChangeAspect="1"/>
          </p:cNvPicPr>
          <p:nvPr/>
        </p:nvPicPr>
        <p:blipFill>
          <a:blip r:embed="rId6" cstate="print"/>
          <a:srcRect/>
          <a:stretch>
            <a:fillRect/>
          </a:stretch>
        </p:blipFill>
        <p:spPr>
          <a:xfrm>
            <a:off x="182855" y="152400"/>
            <a:ext cx="3855745" cy="2895600"/>
          </a:xfrm>
          <a:prstGeom prst="rect">
            <a:avLst/>
          </a:prstGeom>
        </p:spPr>
      </p:pic>
      <p:sp>
        <p:nvSpPr>
          <p:cNvPr id="7" name="TextBox 6"/>
          <p:cNvSpPr txBox="1"/>
          <p:nvPr/>
        </p:nvSpPr>
        <p:spPr>
          <a:xfrm>
            <a:off x="6324600" y="3429000"/>
            <a:ext cx="2514600" cy="2123658"/>
          </a:xfrm>
          <a:prstGeom prst="rect">
            <a:avLst/>
          </a:prstGeom>
          <a:noFill/>
        </p:spPr>
        <p:txBody>
          <a:bodyPr vert="horz" wrap="square" rtlCol="0">
            <a:spAutoFit/>
          </a:bodyPr>
          <a:lstStyle/>
          <a:p>
            <a:r>
              <a:rPr lang="en-US" sz="4400" b="1" dirty="0" smtClean="0">
                <a:solidFill>
                  <a:srgbClr val="006F7C"/>
                </a:solidFill>
              </a:rPr>
              <a:t>Newborn</a:t>
            </a:r>
          </a:p>
          <a:p>
            <a:r>
              <a:rPr lang="en-US" sz="4400" b="1" dirty="0" smtClean="0">
                <a:solidFill>
                  <a:srgbClr val="006F7C"/>
                </a:solidFill>
              </a:rPr>
              <a:t>Screening Programs</a:t>
            </a:r>
            <a:endParaRPr lang="en-US" sz="4400" b="1" dirty="0">
              <a:solidFill>
                <a:srgbClr val="006F7C"/>
              </a:solidFill>
            </a:endParaRPr>
          </a:p>
        </p:txBody>
      </p:sp>
    </p:spTree>
    <p:extLst>
      <p:ext uri="{BB962C8B-B14F-4D97-AF65-F5344CB8AC3E}">
        <p14:creationId xmlns="" xmlns:p14="http://schemas.microsoft.com/office/powerpoint/2010/main" val="624143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371600"/>
            <a:ext cx="8229600" cy="4495799"/>
          </a:xfrm>
        </p:spPr>
        <p:txBody>
          <a:bodyPr/>
          <a:lstStyle/>
          <a:p>
            <a:r>
              <a:rPr lang="en-US" b="1" dirty="0" smtClean="0"/>
              <a:t>What is Public Health</a:t>
            </a:r>
          </a:p>
          <a:p>
            <a:r>
              <a:rPr lang="en-US" dirty="0" smtClean="0"/>
              <a:t>Public Health Laboratories (PHL’s)</a:t>
            </a:r>
          </a:p>
          <a:p>
            <a:r>
              <a:rPr lang="en-US" dirty="0" smtClean="0"/>
              <a:t>What do PHL’s do?</a:t>
            </a:r>
          </a:p>
          <a:p>
            <a:r>
              <a:rPr lang="en-US" dirty="0" smtClean="0"/>
              <a:t>Who works in PHL’s? (and why)</a:t>
            </a:r>
          </a:p>
          <a:p>
            <a:r>
              <a:rPr lang="en-US" dirty="0" smtClean="0"/>
              <a:t>Professional Organizations</a:t>
            </a:r>
          </a:p>
          <a:p>
            <a:r>
              <a:rPr lang="en-US" dirty="0" smtClean="0"/>
              <a:t>About APHL</a:t>
            </a:r>
          </a:p>
          <a:p>
            <a:endParaRPr lang="en-US" dirty="0"/>
          </a:p>
        </p:txBody>
      </p:sp>
    </p:spTree>
    <p:extLst>
      <p:ext uri="{BB962C8B-B14F-4D97-AF65-F5344CB8AC3E}">
        <p14:creationId xmlns="" xmlns:p14="http://schemas.microsoft.com/office/powerpoint/2010/main" val="2632558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pPr eaLnBrk="1" hangingPunct="1"/>
            <a:r>
              <a:rPr lang="en-US" b="1" dirty="0" smtClean="0"/>
              <a:t>Bioterrorism Experience</a:t>
            </a:r>
          </a:p>
        </p:txBody>
      </p:sp>
      <p:pic>
        <p:nvPicPr>
          <p:cNvPr id="36867" name="Picture 4" descr="dashcleletter"/>
          <p:cNvPicPr>
            <a:picLocks noChangeAspect="1" noChangeArrowheads="1"/>
          </p:cNvPicPr>
          <p:nvPr/>
        </p:nvPicPr>
        <p:blipFill>
          <a:blip r:embed="rId3" cstate="print"/>
          <a:srcRect/>
          <a:stretch>
            <a:fillRect/>
          </a:stretch>
        </p:blipFill>
        <p:spPr bwMode="auto">
          <a:xfrm>
            <a:off x="762000" y="1447800"/>
            <a:ext cx="3554413" cy="1981200"/>
          </a:xfrm>
          <a:prstGeom prst="rect">
            <a:avLst/>
          </a:prstGeom>
          <a:noFill/>
          <a:ln w="9525">
            <a:noFill/>
            <a:miter lim="800000"/>
            <a:headEnd/>
            <a:tailEnd/>
          </a:ln>
        </p:spPr>
      </p:pic>
      <p:pic>
        <p:nvPicPr>
          <p:cNvPr id="36868" name="Picture 5" descr="leahyletter"/>
          <p:cNvPicPr>
            <a:picLocks noChangeAspect="1" noChangeArrowheads="1"/>
          </p:cNvPicPr>
          <p:nvPr/>
        </p:nvPicPr>
        <p:blipFill>
          <a:blip r:embed="rId4" cstate="print"/>
          <a:srcRect/>
          <a:stretch>
            <a:fillRect/>
          </a:stretch>
        </p:blipFill>
        <p:spPr bwMode="auto">
          <a:xfrm>
            <a:off x="5119687" y="1447800"/>
            <a:ext cx="3490913" cy="1981200"/>
          </a:xfrm>
          <a:prstGeom prst="rect">
            <a:avLst/>
          </a:prstGeom>
          <a:noFill/>
          <a:ln w="9525">
            <a:noFill/>
            <a:miter lim="800000"/>
            <a:headEnd/>
            <a:tailEnd/>
          </a:ln>
        </p:spPr>
      </p:pic>
      <p:pic>
        <p:nvPicPr>
          <p:cNvPr id="36869" name="Picture 6" descr="anthraxletter"/>
          <p:cNvPicPr>
            <a:picLocks noChangeAspect="1" noChangeArrowheads="1"/>
          </p:cNvPicPr>
          <p:nvPr/>
        </p:nvPicPr>
        <p:blipFill>
          <a:blip r:embed="rId5" cstate="print"/>
          <a:srcRect/>
          <a:stretch>
            <a:fillRect/>
          </a:stretch>
        </p:blipFill>
        <p:spPr bwMode="auto">
          <a:xfrm>
            <a:off x="5105400" y="3810000"/>
            <a:ext cx="2043113" cy="1981200"/>
          </a:xfrm>
          <a:prstGeom prst="rect">
            <a:avLst/>
          </a:prstGeom>
          <a:noFill/>
          <a:ln w="9525">
            <a:noFill/>
            <a:miter lim="800000"/>
            <a:headEnd/>
            <a:tailEnd/>
          </a:ln>
        </p:spPr>
      </p:pic>
      <p:pic>
        <p:nvPicPr>
          <p:cNvPr id="36870" name="Picture 7" descr="brokawletter"/>
          <p:cNvPicPr>
            <a:picLocks noChangeAspect="1" noChangeArrowheads="1"/>
          </p:cNvPicPr>
          <p:nvPr/>
        </p:nvPicPr>
        <p:blipFill>
          <a:blip r:embed="rId6" cstate="print"/>
          <a:srcRect/>
          <a:stretch>
            <a:fillRect/>
          </a:stretch>
        </p:blipFill>
        <p:spPr bwMode="auto">
          <a:xfrm>
            <a:off x="762000" y="3810000"/>
            <a:ext cx="335756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5450"/>
            <a:ext cx="8305800" cy="717550"/>
          </a:xfrm>
        </p:spPr>
        <p:txBody>
          <a:bodyPr>
            <a:noAutofit/>
          </a:bodyPr>
          <a:lstStyle/>
          <a:p>
            <a:pPr algn="ctr"/>
            <a:r>
              <a:rPr lang="en-US" sz="4400" dirty="0" smtClean="0">
                <a:solidFill>
                  <a:srgbClr val="006F7C"/>
                </a:solidFill>
              </a:rPr>
              <a:t>Environmental Laboratories</a:t>
            </a:r>
            <a:endParaRPr lang="en-US" sz="4400" dirty="0">
              <a:solidFill>
                <a:srgbClr val="006F7C"/>
              </a:solidFill>
            </a:endParaRPr>
          </a:p>
        </p:txBody>
      </p:sp>
      <p:grpSp>
        <p:nvGrpSpPr>
          <p:cNvPr id="2" name="Group 3"/>
          <p:cNvGrpSpPr>
            <a:grpSpLocks/>
          </p:cNvGrpSpPr>
          <p:nvPr/>
        </p:nvGrpSpPr>
        <p:grpSpPr bwMode="auto">
          <a:xfrm>
            <a:off x="381000" y="1524000"/>
            <a:ext cx="8382000" cy="4876800"/>
            <a:chOff x="432" y="864"/>
            <a:chExt cx="4944" cy="2928"/>
          </a:xfrm>
        </p:grpSpPr>
        <p:pic>
          <p:nvPicPr>
            <p:cNvPr id="7" name="Picture 4" descr="Labs Tower"/>
            <p:cNvPicPr>
              <a:picLocks noChangeAspect="1" noChangeArrowheads="1"/>
            </p:cNvPicPr>
            <p:nvPr/>
          </p:nvPicPr>
          <p:blipFill>
            <a:blip r:embed="rId3" cstate="print"/>
            <a:srcRect/>
            <a:stretch>
              <a:fillRect/>
            </a:stretch>
          </p:blipFill>
          <p:spPr bwMode="auto">
            <a:xfrm>
              <a:off x="432" y="864"/>
              <a:ext cx="4944" cy="2928"/>
            </a:xfrm>
            <a:prstGeom prst="rect">
              <a:avLst/>
            </a:prstGeom>
            <a:noFill/>
            <a:ln w="9525">
              <a:noFill/>
              <a:miter lim="800000"/>
              <a:headEnd/>
              <a:tailEnd/>
            </a:ln>
          </p:spPr>
        </p:pic>
        <p:pic>
          <p:nvPicPr>
            <p:cNvPr id="8" name="Picture 5" descr="Maryland Crown Logo"/>
            <p:cNvPicPr>
              <a:picLocks noChangeAspect="1" noChangeArrowheads="1"/>
            </p:cNvPicPr>
            <p:nvPr/>
          </p:nvPicPr>
          <p:blipFill>
            <a:blip r:embed="rId4" cstate="print"/>
            <a:srcRect/>
            <a:stretch>
              <a:fillRect/>
            </a:stretch>
          </p:blipFill>
          <p:spPr bwMode="auto">
            <a:xfrm>
              <a:off x="3696" y="3168"/>
              <a:ext cx="1680" cy="570"/>
            </a:xfrm>
            <a:prstGeom prst="rect">
              <a:avLst/>
            </a:prstGeom>
            <a:noFill/>
            <a:ln w="9525">
              <a:noFill/>
              <a:miter lim="800000"/>
              <a:headEnd/>
              <a:tailEnd/>
            </a:ln>
          </p:spPr>
        </p:pic>
      </p:grpSp>
    </p:spTree>
    <p:extLst>
      <p:ext uri="{BB962C8B-B14F-4D97-AF65-F5344CB8AC3E}">
        <p14:creationId xmlns="" xmlns:p14="http://schemas.microsoft.com/office/powerpoint/2010/main" val="43441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534400" cy="1600200"/>
          </a:xfrm>
        </p:spPr>
        <p:txBody>
          <a:bodyPr>
            <a:normAutofit/>
          </a:bodyPr>
          <a:lstStyle/>
          <a:p>
            <a:pPr algn="l"/>
            <a:r>
              <a:rPr lang="en-US" b="1" dirty="0" smtClean="0">
                <a:solidFill>
                  <a:srgbClr val="006F7C"/>
                </a:solidFill>
              </a:rPr>
              <a:t>Detect, identify</a:t>
            </a:r>
            <a:br>
              <a:rPr lang="en-US" b="1" dirty="0" smtClean="0">
                <a:solidFill>
                  <a:srgbClr val="006F7C"/>
                </a:solidFill>
              </a:rPr>
            </a:br>
            <a:r>
              <a:rPr lang="en-US" b="1" dirty="0" smtClean="0">
                <a:solidFill>
                  <a:srgbClr val="006F7C"/>
                </a:solidFill>
              </a:rPr>
              <a:t> &amp; monitor…</a:t>
            </a:r>
            <a:endParaRPr lang="en-US" b="1" dirty="0">
              <a:solidFill>
                <a:srgbClr val="006F7C"/>
              </a:solidFill>
            </a:endParaRPr>
          </a:p>
        </p:txBody>
      </p:sp>
      <p:pic>
        <p:nvPicPr>
          <p:cNvPr id="6" name="Picture 2" descr="http://www.forestry.ubc.ca/biomaterials/lcms.gif"/>
          <p:cNvPicPr>
            <a:picLocks noChangeAspect="1" noChangeArrowheads="1"/>
          </p:cNvPicPr>
          <p:nvPr/>
        </p:nvPicPr>
        <p:blipFill>
          <a:blip r:embed="rId3" cstate="print"/>
          <a:srcRect/>
          <a:stretch>
            <a:fillRect/>
          </a:stretch>
        </p:blipFill>
        <p:spPr bwMode="auto">
          <a:xfrm>
            <a:off x="0" y="1981200"/>
            <a:ext cx="6099390" cy="4659934"/>
          </a:xfrm>
          <a:prstGeom prst="rect">
            <a:avLst/>
          </a:prstGeom>
          <a:noFill/>
        </p:spPr>
      </p:pic>
      <p:pic>
        <p:nvPicPr>
          <p:cNvPr id="27650" name="Picture 2" descr="http://www.surebiochem.com/attachments/Image/00446763.jpg"/>
          <p:cNvPicPr>
            <a:picLocks noChangeAspect="1" noChangeArrowheads="1"/>
          </p:cNvPicPr>
          <p:nvPr/>
        </p:nvPicPr>
        <p:blipFill>
          <a:blip r:embed="rId4" cstate="print"/>
          <a:srcRect/>
          <a:stretch>
            <a:fillRect/>
          </a:stretch>
        </p:blipFill>
        <p:spPr bwMode="auto">
          <a:xfrm>
            <a:off x="6172200" y="4875193"/>
            <a:ext cx="2971799" cy="1982807"/>
          </a:xfrm>
          <a:prstGeom prst="rect">
            <a:avLst/>
          </a:prstGeom>
          <a:noFill/>
        </p:spPr>
      </p:pic>
      <p:pic>
        <p:nvPicPr>
          <p:cNvPr id="27654" name="Picture 6" descr="http://www.ntanet.net/detector.jpg"/>
          <p:cNvPicPr>
            <a:picLocks noChangeAspect="1" noChangeArrowheads="1"/>
          </p:cNvPicPr>
          <p:nvPr/>
        </p:nvPicPr>
        <p:blipFill>
          <a:blip r:embed="rId5" cstate="print"/>
          <a:srcRect l="25359"/>
          <a:stretch>
            <a:fillRect/>
          </a:stretch>
        </p:blipFill>
        <p:spPr bwMode="auto">
          <a:xfrm>
            <a:off x="6172200" y="990600"/>
            <a:ext cx="2971800" cy="3771900"/>
          </a:xfrm>
          <a:prstGeom prst="rect">
            <a:avLst/>
          </a:prstGeom>
          <a:noFill/>
        </p:spPr>
      </p:pic>
    </p:spTree>
    <p:extLst>
      <p:ext uri="{BB962C8B-B14F-4D97-AF65-F5344CB8AC3E}">
        <p14:creationId xmlns="" xmlns:p14="http://schemas.microsoft.com/office/powerpoint/2010/main" val="227516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733800" cy="2468562"/>
          </a:xfrm>
        </p:spPr>
        <p:txBody>
          <a:bodyPr/>
          <a:lstStyle/>
          <a:p>
            <a:pPr algn="l"/>
            <a:r>
              <a:rPr lang="en-US" dirty="0" smtClean="0">
                <a:solidFill>
                  <a:srgbClr val="006F7C"/>
                </a:solidFill>
              </a:rPr>
              <a:t>…</a:t>
            </a:r>
            <a:r>
              <a:rPr lang="en-US" sz="3800" b="1" dirty="0" smtClean="0">
                <a:solidFill>
                  <a:srgbClr val="006F7C"/>
                </a:solidFill>
              </a:rPr>
              <a:t>contaminants…</a:t>
            </a:r>
            <a:endParaRPr lang="en-US" dirty="0">
              <a:solidFill>
                <a:srgbClr val="006F7C"/>
              </a:solidFill>
            </a:endParaRPr>
          </a:p>
        </p:txBody>
      </p:sp>
      <p:pic>
        <p:nvPicPr>
          <p:cNvPr id="28676" name="Picture 4" descr="http://vivalagourmand.files.wordpress.com/2010/08/pesticide1.jpg"/>
          <p:cNvPicPr>
            <a:picLocks noChangeAspect="1" noChangeArrowheads="1"/>
          </p:cNvPicPr>
          <p:nvPr/>
        </p:nvPicPr>
        <p:blipFill>
          <a:blip r:embed="rId3" cstate="print"/>
          <a:srcRect/>
          <a:stretch>
            <a:fillRect/>
          </a:stretch>
        </p:blipFill>
        <p:spPr bwMode="auto">
          <a:xfrm>
            <a:off x="3924300" y="2943225"/>
            <a:ext cx="5219700" cy="3914775"/>
          </a:xfrm>
          <a:prstGeom prst="rect">
            <a:avLst/>
          </a:prstGeom>
          <a:noFill/>
        </p:spPr>
      </p:pic>
      <p:pic>
        <p:nvPicPr>
          <p:cNvPr id="28678" name="Picture 6" descr="http://www.molecularstation.com/molecular-biology-images/data/511/e-coli.jpg"/>
          <p:cNvPicPr>
            <a:picLocks noChangeAspect="1" noChangeArrowheads="1"/>
          </p:cNvPicPr>
          <p:nvPr/>
        </p:nvPicPr>
        <p:blipFill>
          <a:blip r:embed="rId4" cstate="print"/>
          <a:srcRect/>
          <a:stretch>
            <a:fillRect/>
          </a:stretch>
        </p:blipFill>
        <p:spPr bwMode="auto">
          <a:xfrm>
            <a:off x="4114799" y="0"/>
            <a:ext cx="5029201" cy="2895599"/>
          </a:xfrm>
          <a:prstGeom prst="rect">
            <a:avLst/>
          </a:prstGeom>
          <a:noFill/>
        </p:spPr>
      </p:pic>
      <p:pic>
        <p:nvPicPr>
          <p:cNvPr id="28680" name="Picture 8" descr="http://www.periodictable.com/Samples/055.4/s12s.JPG"/>
          <p:cNvPicPr>
            <a:picLocks noChangeAspect="1" noChangeArrowheads="1"/>
          </p:cNvPicPr>
          <p:nvPr/>
        </p:nvPicPr>
        <p:blipFill>
          <a:blip r:embed="rId5" cstate="print"/>
          <a:srcRect/>
          <a:stretch>
            <a:fillRect/>
          </a:stretch>
        </p:blipFill>
        <p:spPr bwMode="auto">
          <a:xfrm>
            <a:off x="0" y="2895601"/>
            <a:ext cx="3914775" cy="3962400"/>
          </a:xfrm>
          <a:prstGeom prst="rect">
            <a:avLst/>
          </a:prstGeom>
          <a:noFill/>
        </p:spPr>
      </p:pic>
    </p:spTree>
    <p:extLst>
      <p:ext uri="{BB962C8B-B14F-4D97-AF65-F5344CB8AC3E}">
        <p14:creationId xmlns="" xmlns:p14="http://schemas.microsoft.com/office/powerpoint/2010/main" val="1293997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fultoncountyga.gov/county/dpw/images/stories/Laboratory/Picture2.jpg"/>
          <p:cNvPicPr>
            <a:picLocks noChangeAspect="1" noChangeArrowheads="1"/>
          </p:cNvPicPr>
          <p:nvPr/>
        </p:nvPicPr>
        <p:blipFill>
          <a:blip r:embed="rId3" cstate="print"/>
          <a:srcRect/>
          <a:stretch>
            <a:fillRect/>
          </a:stretch>
        </p:blipFill>
        <p:spPr bwMode="auto">
          <a:xfrm>
            <a:off x="3556000" y="2971799"/>
            <a:ext cx="5588000" cy="3886201"/>
          </a:xfrm>
          <a:prstGeom prst="rect">
            <a:avLst/>
          </a:prstGeom>
          <a:noFill/>
        </p:spPr>
      </p:pic>
      <p:sp>
        <p:nvSpPr>
          <p:cNvPr id="9" name="Title 8"/>
          <p:cNvSpPr>
            <a:spLocks noGrp="1"/>
          </p:cNvSpPr>
          <p:nvPr>
            <p:ph type="title"/>
          </p:nvPr>
        </p:nvSpPr>
        <p:spPr>
          <a:xfrm>
            <a:off x="5562600" y="274638"/>
            <a:ext cx="3276600" cy="2163762"/>
          </a:xfrm>
        </p:spPr>
        <p:txBody>
          <a:bodyPr/>
          <a:lstStyle/>
          <a:p>
            <a:r>
              <a:rPr lang="en-US" b="1" dirty="0" smtClean="0">
                <a:solidFill>
                  <a:srgbClr val="006F7C"/>
                </a:solidFill>
              </a:rPr>
              <a:t>…in the environment</a:t>
            </a:r>
            <a:endParaRPr lang="en-US" b="1" dirty="0">
              <a:solidFill>
                <a:srgbClr val="006F7C"/>
              </a:solidFill>
            </a:endParaRPr>
          </a:p>
        </p:txBody>
      </p:sp>
      <p:pic>
        <p:nvPicPr>
          <p:cNvPr id="26634" name="Picture 10" descr="http://yosemite.epa.gov/R10/CLEANUP.NSF/9f3c21896330b4898825687b007a0f33/c1f04dcab85cd0018825699a00633013/$FILE/Soil+Sample+Screening.jpg"/>
          <p:cNvPicPr>
            <a:picLocks noChangeAspect="1" noChangeArrowheads="1"/>
          </p:cNvPicPr>
          <p:nvPr/>
        </p:nvPicPr>
        <p:blipFill>
          <a:blip r:embed="rId4" cstate="print"/>
          <a:srcRect/>
          <a:stretch>
            <a:fillRect/>
          </a:stretch>
        </p:blipFill>
        <p:spPr bwMode="auto">
          <a:xfrm>
            <a:off x="0" y="2943225"/>
            <a:ext cx="5219700" cy="3914775"/>
          </a:xfrm>
          <a:prstGeom prst="rect">
            <a:avLst/>
          </a:prstGeom>
          <a:noFill/>
        </p:spPr>
      </p:pic>
      <p:pic>
        <p:nvPicPr>
          <p:cNvPr id="26632" name="Picture 8" descr="http://semenvironmental.com/images/p004_1_00.jpg"/>
          <p:cNvPicPr>
            <a:picLocks noChangeAspect="1" noChangeArrowheads="1"/>
          </p:cNvPicPr>
          <p:nvPr/>
        </p:nvPicPr>
        <p:blipFill>
          <a:blip r:embed="rId5" cstate="print"/>
          <a:srcRect/>
          <a:stretch>
            <a:fillRect/>
          </a:stretch>
        </p:blipFill>
        <p:spPr bwMode="auto">
          <a:xfrm>
            <a:off x="0" y="0"/>
            <a:ext cx="5219700" cy="3914775"/>
          </a:xfrm>
          <a:prstGeom prst="rect">
            <a:avLst/>
          </a:prstGeom>
          <a:noFill/>
        </p:spPr>
      </p:pic>
    </p:spTree>
    <p:extLst>
      <p:ext uri="{BB962C8B-B14F-4D97-AF65-F5344CB8AC3E}">
        <p14:creationId xmlns="" xmlns:p14="http://schemas.microsoft.com/office/powerpoint/2010/main" val="3576303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F7C"/>
                </a:solidFill>
              </a:rPr>
              <a:t>…and in people…</a:t>
            </a:r>
            <a:endParaRPr lang="en-US" b="1" dirty="0">
              <a:solidFill>
                <a:srgbClr val="006F7C"/>
              </a:solidFill>
            </a:endParaRPr>
          </a:p>
        </p:txBody>
      </p:sp>
      <p:pic>
        <p:nvPicPr>
          <p:cNvPr id="25602" name="Picture 2" descr="Nurse Taking Blood Sample">
            <a:hlinkClick r:id="rId3"/>
          </p:cNvPr>
          <p:cNvPicPr>
            <a:picLocks noChangeAspect="1" noChangeArrowheads="1"/>
          </p:cNvPicPr>
          <p:nvPr/>
        </p:nvPicPr>
        <p:blipFill>
          <a:blip r:embed="rId4" cstate="print"/>
          <a:srcRect/>
          <a:stretch>
            <a:fillRect/>
          </a:stretch>
        </p:blipFill>
        <p:spPr bwMode="auto">
          <a:xfrm>
            <a:off x="0" y="2514600"/>
            <a:ext cx="5985112" cy="4010026"/>
          </a:xfrm>
          <a:prstGeom prst="rect">
            <a:avLst/>
          </a:prstGeom>
          <a:noFill/>
        </p:spPr>
      </p:pic>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pic>
        <p:nvPicPr>
          <p:cNvPr id="8" name="Picture 4" descr="http://www.reuters.com/resources/r/?m=02&amp;d=20100718&amp;t=2&amp;i=157385712&amp;w=460&amp;fh=&amp;fw=&amp;ll=&amp;pl=&amp;r=2010-07-18T092401Z_01_BTRE66H0Q4700_RTROPTP_0_US-AIDS-VACCINES-SEARCH"/>
          <p:cNvPicPr>
            <a:picLocks noChangeAspect="1" noChangeArrowheads="1"/>
          </p:cNvPicPr>
          <p:nvPr/>
        </p:nvPicPr>
        <p:blipFill>
          <a:blip r:embed="rId5" cstate="print"/>
          <a:srcRect/>
          <a:stretch>
            <a:fillRect/>
          </a:stretch>
        </p:blipFill>
        <p:spPr bwMode="auto">
          <a:xfrm>
            <a:off x="6035413" y="1524000"/>
            <a:ext cx="3108587" cy="2209800"/>
          </a:xfrm>
          <a:prstGeom prst="rect">
            <a:avLst/>
          </a:prstGeom>
          <a:noFill/>
        </p:spPr>
      </p:pic>
      <p:pic>
        <p:nvPicPr>
          <p:cNvPr id="25606" name="Picture 6" descr="http://ts2.mm.bing.net/images/thumbnail.aspx?q=300169562565&amp;id=5c31de47738636d5cc8f0fec5b295925&amp;url=http%3a%2f%2fwww.mountainside-medical.com%2fproduct_images%2fuploaded_images%2furine-specimen-cup.jpg"/>
          <p:cNvPicPr>
            <a:picLocks noChangeAspect="1" noChangeArrowheads="1"/>
          </p:cNvPicPr>
          <p:nvPr/>
        </p:nvPicPr>
        <p:blipFill>
          <a:blip r:embed="rId6" cstate="print"/>
          <a:srcRect/>
          <a:stretch>
            <a:fillRect/>
          </a:stretch>
        </p:blipFill>
        <p:spPr bwMode="auto">
          <a:xfrm>
            <a:off x="6858000" y="4800600"/>
            <a:ext cx="1524000" cy="1524001"/>
          </a:xfrm>
          <a:prstGeom prst="rect">
            <a:avLst/>
          </a:prstGeom>
          <a:noFill/>
        </p:spPr>
      </p:pic>
    </p:spTree>
    <p:extLst>
      <p:ext uri="{BB962C8B-B14F-4D97-AF65-F5344CB8AC3E}">
        <p14:creationId xmlns="" xmlns:p14="http://schemas.microsoft.com/office/powerpoint/2010/main" val="65767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25sludge2_600"/>
          <p:cNvPicPr>
            <a:picLocks noChangeAspect="1" noChangeArrowheads="1"/>
          </p:cNvPicPr>
          <p:nvPr/>
        </p:nvPicPr>
        <p:blipFill>
          <a:blip r:embed="rId3" cstate="print"/>
          <a:srcRect r="4411"/>
          <a:stretch>
            <a:fillRect/>
          </a:stretch>
        </p:blipFill>
        <p:spPr>
          <a:xfrm>
            <a:off x="0" y="533400"/>
            <a:ext cx="9144000" cy="5283200"/>
          </a:xfrm>
          <a:prstGeom prst="rect">
            <a:avLst/>
          </a:prstGeom>
          <a:noFill/>
        </p:spPr>
      </p:pic>
    </p:spTree>
    <p:extLst>
      <p:ext uri="{BB962C8B-B14F-4D97-AF65-F5344CB8AC3E}">
        <p14:creationId xmlns="" xmlns:p14="http://schemas.microsoft.com/office/powerpoint/2010/main" val="4034546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F7C"/>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fontAlgn="base">
              <a:spcBef>
                <a:spcPct val="0"/>
              </a:spcBef>
              <a:spcAft>
                <a:spcPct val="0"/>
              </a:spcAft>
            </a:pPr>
            <a:endParaRPr lang="en-US" smtClean="0">
              <a:solidFill>
                <a:srgbClr val="FFFFFF"/>
              </a:solidFill>
              <a:latin typeface="Arial" pitchFamily="34" charset="0"/>
            </a:endParaRPr>
          </a:p>
        </p:txBody>
      </p:sp>
      <p:sp>
        <p:nvSpPr>
          <p:cNvPr id="38915" name="Rectangle 3"/>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fontAlgn="base">
              <a:spcBef>
                <a:spcPct val="0"/>
              </a:spcBef>
              <a:spcAft>
                <a:spcPct val="0"/>
              </a:spcAft>
            </a:pPr>
            <a:endParaRPr lang="en-US" smtClean="0">
              <a:solidFill>
                <a:srgbClr val="FFFFFF"/>
              </a:solidFill>
              <a:latin typeface="Arial" pitchFamily="34" charset="0"/>
            </a:endParaRPr>
          </a:p>
        </p:txBody>
      </p:sp>
      <p:sp>
        <p:nvSpPr>
          <p:cNvPr id="38916" name="Rectangle 4"/>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fontAlgn="base">
              <a:spcBef>
                <a:spcPct val="0"/>
              </a:spcBef>
              <a:spcAft>
                <a:spcPct val="0"/>
              </a:spcAft>
            </a:pPr>
            <a:endParaRPr lang="en-US" smtClean="0">
              <a:solidFill>
                <a:srgbClr val="FFFFFF"/>
              </a:solidFill>
              <a:latin typeface="Arial" pitchFamily="34" charset="0"/>
            </a:endParaRPr>
          </a:p>
        </p:txBody>
      </p:sp>
      <p:sp>
        <p:nvSpPr>
          <p:cNvPr id="38917" name="Rectangle 5"/>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fontAlgn="base">
              <a:spcBef>
                <a:spcPct val="0"/>
              </a:spcBef>
              <a:spcAft>
                <a:spcPct val="0"/>
              </a:spcAft>
            </a:pPr>
            <a:endParaRPr lang="en-US" smtClean="0">
              <a:solidFill>
                <a:srgbClr val="FFFFFF"/>
              </a:solidFill>
              <a:latin typeface="Arial" pitchFamily="34" charset="0"/>
            </a:endParaRPr>
          </a:p>
        </p:txBody>
      </p:sp>
      <p:sp>
        <p:nvSpPr>
          <p:cNvPr id="38918" name="Oval 6"/>
          <p:cNvSpPr>
            <a:spLocks noChangeArrowheads="1"/>
          </p:cNvSpPr>
          <p:nvPr/>
        </p:nvSpPr>
        <p:spPr bwMode="auto">
          <a:xfrm>
            <a:off x="5334000" y="3200400"/>
            <a:ext cx="3365500" cy="3119437"/>
          </a:xfrm>
          <a:prstGeom prst="ellipse">
            <a:avLst/>
          </a:prstGeom>
          <a:solidFill>
            <a:schemeClr val="accent2"/>
          </a:solidFill>
          <a:ln w="12700">
            <a:noFill/>
            <a:round/>
            <a:headEnd/>
            <a:tailEnd/>
          </a:ln>
        </p:spPr>
        <p:txBody>
          <a:bodyPr wrap="none" anchor="ctr"/>
          <a:lstStyle/>
          <a:p>
            <a:pPr algn="ctr" eaLnBrk="0" fontAlgn="base" hangingPunct="0">
              <a:spcBef>
                <a:spcPct val="0"/>
              </a:spcBef>
              <a:spcAft>
                <a:spcPct val="0"/>
              </a:spcAft>
            </a:pPr>
            <a:r>
              <a:rPr lang="en-US" sz="4400" dirty="0" smtClean="0">
                <a:solidFill>
                  <a:prstClr val="white"/>
                </a:solidFill>
                <a:latin typeface="Arial" pitchFamily="34" charset="0"/>
              </a:rPr>
              <a:t>Levels </a:t>
            </a:r>
          </a:p>
          <a:p>
            <a:pPr algn="ctr" eaLnBrk="0" fontAlgn="base" hangingPunct="0">
              <a:spcBef>
                <a:spcPct val="0"/>
              </a:spcBef>
              <a:spcAft>
                <a:spcPct val="0"/>
              </a:spcAft>
            </a:pPr>
            <a:r>
              <a:rPr lang="en-US" sz="4400" dirty="0" smtClean="0">
                <a:solidFill>
                  <a:prstClr val="white"/>
                </a:solidFill>
                <a:latin typeface="Arial" pitchFamily="34" charset="0"/>
              </a:rPr>
              <a:t>of pollution</a:t>
            </a:r>
          </a:p>
          <a:p>
            <a:pPr algn="ctr" eaLnBrk="0" fontAlgn="base" hangingPunct="0">
              <a:spcBef>
                <a:spcPct val="0"/>
              </a:spcBef>
              <a:spcAft>
                <a:spcPct val="0"/>
              </a:spcAft>
            </a:pPr>
            <a:r>
              <a:rPr lang="en-US" sz="4400" dirty="0" smtClean="0">
                <a:solidFill>
                  <a:prstClr val="white"/>
                </a:solidFill>
                <a:latin typeface="Arial" pitchFamily="34" charset="0"/>
              </a:rPr>
              <a:t>in people</a:t>
            </a:r>
          </a:p>
        </p:txBody>
      </p:sp>
      <p:sp>
        <p:nvSpPr>
          <p:cNvPr id="38919" name="Rectangle 7"/>
          <p:cNvSpPr>
            <a:spLocks noChangeArrowheads="1"/>
          </p:cNvSpPr>
          <p:nvPr/>
        </p:nvSpPr>
        <p:spPr bwMode="auto">
          <a:xfrm>
            <a:off x="7404100" y="0"/>
            <a:ext cx="1739900" cy="520655"/>
          </a:xfrm>
          <a:prstGeom prst="rect">
            <a:avLst/>
          </a:prstGeom>
          <a:noFill/>
          <a:ln w="12700">
            <a:noFill/>
            <a:miter lim="800000"/>
            <a:headEnd/>
            <a:tailEnd/>
          </a:ln>
        </p:spPr>
        <p:txBody>
          <a:bodyPr wrap="squar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Air levels</a:t>
            </a:r>
          </a:p>
        </p:txBody>
      </p:sp>
      <p:sp>
        <p:nvSpPr>
          <p:cNvPr id="38920" name="Rectangle 8"/>
          <p:cNvSpPr>
            <a:spLocks noChangeArrowheads="1"/>
          </p:cNvSpPr>
          <p:nvPr/>
        </p:nvSpPr>
        <p:spPr bwMode="auto">
          <a:xfrm>
            <a:off x="5181600" y="914400"/>
            <a:ext cx="2147512"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Water levels</a:t>
            </a:r>
          </a:p>
        </p:txBody>
      </p:sp>
      <p:sp>
        <p:nvSpPr>
          <p:cNvPr id="38921" name="Rectangle 9"/>
          <p:cNvSpPr>
            <a:spLocks noChangeArrowheads="1"/>
          </p:cNvSpPr>
          <p:nvPr/>
        </p:nvSpPr>
        <p:spPr bwMode="auto">
          <a:xfrm>
            <a:off x="3124200" y="1676400"/>
            <a:ext cx="2580836"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Soil/dust levels</a:t>
            </a:r>
          </a:p>
        </p:txBody>
      </p:sp>
      <p:sp>
        <p:nvSpPr>
          <p:cNvPr id="38922" name="Rectangle 10"/>
          <p:cNvSpPr>
            <a:spLocks noChangeArrowheads="1"/>
          </p:cNvSpPr>
          <p:nvPr/>
        </p:nvSpPr>
        <p:spPr bwMode="auto">
          <a:xfrm>
            <a:off x="1543050" y="2773363"/>
            <a:ext cx="2022991"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Food levels</a:t>
            </a:r>
          </a:p>
        </p:txBody>
      </p:sp>
      <p:sp>
        <p:nvSpPr>
          <p:cNvPr id="38923" name="Rectangle 11"/>
          <p:cNvSpPr>
            <a:spLocks noChangeArrowheads="1"/>
          </p:cNvSpPr>
          <p:nvPr/>
        </p:nvSpPr>
        <p:spPr bwMode="auto">
          <a:xfrm>
            <a:off x="304800" y="4419600"/>
            <a:ext cx="2680222"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Lifestyle factors</a:t>
            </a:r>
          </a:p>
        </p:txBody>
      </p:sp>
      <p:sp>
        <p:nvSpPr>
          <p:cNvPr id="38924" name="Rectangle 12"/>
          <p:cNvSpPr>
            <a:spLocks noChangeArrowheads="1"/>
          </p:cNvSpPr>
          <p:nvPr/>
        </p:nvSpPr>
        <p:spPr bwMode="auto">
          <a:xfrm>
            <a:off x="1219200" y="5486400"/>
            <a:ext cx="2662589"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Personal habits</a:t>
            </a:r>
          </a:p>
        </p:txBody>
      </p:sp>
      <p:sp>
        <p:nvSpPr>
          <p:cNvPr id="38925" name="Rectangle 13"/>
          <p:cNvSpPr>
            <a:spLocks noChangeArrowheads="1"/>
          </p:cNvSpPr>
          <p:nvPr/>
        </p:nvSpPr>
        <p:spPr bwMode="auto">
          <a:xfrm>
            <a:off x="1371600" y="3581400"/>
            <a:ext cx="2861362"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Nutritional status</a:t>
            </a:r>
          </a:p>
        </p:txBody>
      </p:sp>
      <p:sp>
        <p:nvSpPr>
          <p:cNvPr id="38926" name="Rectangle 14"/>
          <p:cNvSpPr>
            <a:spLocks noChangeArrowheads="1"/>
          </p:cNvSpPr>
          <p:nvPr/>
        </p:nvSpPr>
        <p:spPr bwMode="auto">
          <a:xfrm>
            <a:off x="0" y="6337345"/>
            <a:ext cx="2600072" cy="520655"/>
          </a:xfrm>
          <a:prstGeom prst="rect">
            <a:avLst/>
          </a:prstGeom>
          <a:noFill/>
          <a:ln w="12700">
            <a:noFill/>
            <a:miter lim="800000"/>
            <a:headEnd/>
            <a:tailEnd/>
          </a:ln>
        </p:spPr>
        <p:txBody>
          <a:bodyPr wrap="none" lIns="90488" tIns="44450" rIns="90488" bIns="44450">
            <a:spAutoFit/>
          </a:bodyPr>
          <a:lstStyle/>
          <a:p>
            <a:pPr eaLnBrk="0" fontAlgn="base" hangingPunct="0">
              <a:spcBef>
                <a:spcPct val="0"/>
              </a:spcBef>
              <a:spcAft>
                <a:spcPct val="0"/>
              </a:spcAft>
            </a:pPr>
            <a:r>
              <a:rPr lang="en-US" sz="2800" dirty="0" smtClean="0">
                <a:solidFill>
                  <a:srgbClr val="FFFFFF"/>
                </a:solidFill>
                <a:latin typeface="Arial" pitchFamily="34" charset="0"/>
              </a:rPr>
              <a:t>Genetic factors</a:t>
            </a:r>
          </a:p>
        </p:txBody>
      </p:sp>
      <p:sp>
        <p:nvSpPr>
          <p:cNvPr id="38930" name="Line 18"/>
          <p:cNvSpPr>
            <a:spLocks noChangeShapeType="1"/>
          </p:cNvSpPr>
          <p:nvPr/>
        </p:nvSpPr>
        <p:spPr bwMode="auto">
          <a:xfrm>
            <a:off x="5257800" y="5334000"/>
            <a:ext cx="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38932" name="Line 20"/>
          <p:cNvSpPr>
            <a:spLocks noChangeShapeType="1"/>
          </p:cNvSpPr>
          <p:nvPr/>
        </p:nvSpPr>
        <p:spPr bwMode="auto">
          <a:xfrm flipV="1">
            <a:off x="7772400" y="838200"/>
            <a:ext cx="0" cy="2362200"/>
          </a:xfrm>
          <a:prstGeom prst="line">
            <a:avLst/>
          </a:prstGeom>
          <a:noFill/>
          <a:ln w="38100">
            <a:solidFill>
              <a:srgbClr val="FFFF99"/>
            </a:solidFill>
            <a:round/>
            <a:headEnd/>
            <a:tailEnd type="triangle" w="med" len="med"/>
          </a:ln>
          <a:scene3d>
            <a:camera prst="orthographicFront">
              <a:rot lat="10800000" lon="0" rev="0"/>
            </a:camera>
            <a:lightRig rig="threePt" dir="t"/>
          </a:scene3d>
        </p:spPr>
        <p:txBody>
          <a:bodyPr/>
          <a:lstStyle/>
          <a:p>
            <a:pPr fontAlgn="base">
              <a:spcBef>
                <a:spcPct val="0"/>
              </a:spcBef>
              <a:spcAft>
                <a:spcPct val="0"/>
              </a:spcAft>
            </a:pPr>
            <a:endParaRPr lang="en-US" dirty="0" smtClean="0">
              <a:solidFill>
                <a:srgbClr val="FFFF99"/>
              </a:solidFill>
              <a:latin typeface="Arial" pitchFamily="34" charset="0"/>
            </a:endParaRPr>
          </a:p>
        </p:txBody>
      </p:sp>
      <p:sp>
        <p:nvSpPr>
          <p:cNvPr id="38933" name="Line 21"/>
          <p:cNvSpPr>
            <a:spLocks noChangeShapeType="1"/>
          </p:cNvSpPr>
          <p:nvPr/>
        </p:nvSpPr>
        <p:spPr bwMode="auto">
          <a:xfrm>
            <a:off x="4191000" y="3962400"/>
            <a:ext cx="990600" cy="0"/>
          </a:xfrm>
          <a:prstGeom prst="line">
            <a:avLst/>
          </a:prstGeom>
          <a:noFill/>
          <a:ln w="38100">
            <a:solidFill>
              <a:srgbClr val="FFFF99"/>
            </a:solidFill>
            <a:round/>
            <a:headEnd/>
            <a:tailEnd type="triangle" w="med" len="med"/>
          </a:ln>
          <a:scene3d>
            <a:camera prst="orthographicFront">
              <a:rot lat="10800000" lon="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38935" name="Line 23"/>
          <p:cNvSpPr>
            <a:spLocks noChangeShapeType="1"/>
          </p:cNvSpPr>
          <p:nvPr/>
        </p:nvSpPr>
        <p:spPr bwMode="auto">
          <a:xfrm flipV="1">
            <a:off x="4572000" y="2590800"/>
            <a:ext cx="1219200" cy="838200"/>
          </a:xfrm>
          <a:prstGeom prst="line">
            <a:avLst/>
          </a:prstGeom>
          <a:noFill/>
          <a:ln w="38100">
            <a:solidFill>
              <a:srgbClr val="FFFF99"/>
            </a:solidFill>
            <a:round/>
            <a:headEnd/>
            <a:tailEnd type="triangle" w="med" len="med"/>
          </a:ln>
          <a:scene3d>
            <a:camera prst="orthographicFront">
              <a:rot lat="10800000" lon="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38936" name="Line 24"/>
          <p:cNvSpPr>
            <a:spLocks noChangeShapeType="1"/>
          </p:cNvSpPr>
          <p:nvPr/>
        </p:nvSpPr>
        <p:spPr bwMode="auto">
          <a:xfrm flipH="1">
            <a:off x="3657600" y="3124200"/>
            <a:ext cx="1752600" cy="609600"/>
          </a:xfrm>
          <a:prstGeom prst="line">
            <a:avLst/>
          </a:prstGeom>
          <a:noFill/>
          <a:ln w="38100">
            <a:solidFill>
              <a:srgbClr val="FFFF99"/>
            </a:solidFill>
            <a:round/>
            <a:headEnd/>
            <a:tailEnd type="triangle" w="med" len="med"/>
          </a:ln>
          <a:scene3d>
            <a:camera prst="orthographicFront">
              <a:rot lat="0" lon="1080000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38937" name="Line 25"/>
          <p:cNvSpPr>
            <a:spLocks noChangeShapeType="1"/>
          </p:cNvSpPr>
          <p:nvPr/>
        </p:nvSpPr>
        <p:spPr bwMode="auto">
          <a:xfrm flipH="1" flipV="1">
            <a:off x="3124200" y="4800600"/>
            <a:ext cx="1981200" cy="0"/>
          </a:xfrm>
          <a:prstGeom prst="line">
            <a:avLst/>
          </a:prstGeom>
          <a:noFill/>
          <a:ln w="38100">
            <a:solidFill>
              <a:srgbClr val="FFFF99"/>
            </a:solidFill>
            <a:round/>
            <a:headEnd/>
            <a:tailEnd type="triangle" w="med" len="med"/>
          </a:ln>
          <a:scene3d>
            <a:camera prst="orthographicFront">
              <a:rot lat="0" lon="1080000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38938" name="Line 26"/>
          <p:cNvSpPr>
            <a:spLocks noChangeShapeType="1"/>
          </p:cNvSpPr>
          <p:nvPr/>
        </p:nvSpPr>
        <p:spPr bwMode="auto">
          <a:xfrm flipH="1" flipV="1">
            <a:off x="4038600" y="5638800"/>
            <a:ext cx="1219200" cy="152400"/>
          </a:xfrm>
          <a:prstGeom prst="line">
            <a:avLst/>
          </a:prstGeom>
          <a:noFill/>
          <a:ln w="38100">
            <a:solidFill>
              <a:srgbClr val="FFFF99"/>
            </a:solidFill>
            <a:round/>
            <a:headEnd/>
            <a:tailEnd type="triangle" w="med" len="med"/>
          </a:ln>
          <a:scene3d>
            <a:camera prst="orthographicFront">
              <a:rot lat="0" lon="1080000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38939" name="Line 27"/>
          <p:cNvSpPr>
            <a:spLocks noChangeShapeType="1"/>
          </p:cNvSpPr>
          <p:nvPr/>
        </p:nvSpPr>
        <p:spPr bwMode="auto">
          <a:xfrm flipH="1" flipV="1">
            <a:off x="2819400" y="6248400"/>
            <a:ext cx="2514600" cy="304800"/>
          </a:xfrm>
          <a:prstGeom prst="line">
            <a:avLst/>
          </a:prstGeom>
          <a:noFill/>
          <a:ln w="38100">
            <a:solidFill>
              <a:srgbClr val="FFFF99"/>
            </a:solidFill>
            <a:round/>
            <a:headEnd/>
            <a:tailEnd type="triangle" w="med" len="med"/>
          </a:ln>
          <a:scene3d>
            <a:camera prst="orthographicFront">
              <a:rot lat="0" lon="1080000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28" name="Line 20"/>
          <p:cNvSpPr>
            <a:spLocks noChangeShapeType="1"/>
          </p:cNvSpPr>
          <p:nvPr/>
        </p:nvSpPr>
        <p:spPr bwMode="auto">
          <a:xfrm flipV="1">
            <a:off x="6477000" y="1524000"/>
            <a:ext cx="457200" cy="1676400"/>
          </a:xfrm>
          <a:prstGeom prst="line">
            <a:avLst/>
          </a:prstGeom>
          <a:noFill/>
          <a:ln w="38100">
            <a:solidFill>
              <a:srgbClr val="FFFF99"/>
            </a:solidFill>
            <a:round/>
            <a:headEnd/>
            <a:tailEnd type="triangle" w="med" len="med"/>
          </a:ln>
          <a:scene3d>
            <a:camera prst="orthographicFront">
              <a:rot lat="10800000" lon="0" rev="0"/>
            </a:camera>
            <a:lightRig rig="threePt" dir="t"/>
          </a:scene3d>
        </p:spPr>
        <p:txBody>
          <a:bodyPr/>
          <a:lstStyle/>
          <a:p>
            <a:pPr fontAlgn="base">
              <a:spcBef>
                <a:spcPct val="0"/>
              </a:spcBef>
              <a:spcAft>
                <a:spcPct val="0"/>
              </a:spcAft>
            </a:pPr>
            <a:endParaRPr lang="en-US" smtClean="0">
              <a:solidFill>
                <a:srgbClr val="FFFFFF"/>
              </a:solidFill>
              <a:latin typeface="Arial" pitchFamily="34" charset="0"/>
            </a:endParaRPr>
          </a:p>
        </p:txBody>
      </p:sp>
      <p:sp>
        <p:nvSpPr>
          <p:cNvPr id="24" name="TextBox 23"/>
          <p:cNvSpPr txBox="1"/>
          <p:nvPr/>
        </p:nvSpPr>
        <p:spPr>
          <a:xfrm>
            <a:off x="3581400" y="6488668"/>
            <a:ext cx="5562600" cy="369332"/>
          </a:xfrm>
          <a:prstGeom prst="rect">
            <a:avLst/>
          </a:prstGeom>
          <a:noFill/>
        </p:spPr>
        <p:txBody>
          <a:bodyPr wrap="square" rtlCol="0">
            <a:spAutoFit/>
          </a:bodyPr>
          <a:lstStyle/>
          <a:p>
            <a:pPr fontAlgn="base">
              <a:spcBef>
                <a:spcPct val="0"/>
              </a:spcBef>
              <a:spcAft>
                <a:spcPct val="0"/>
              </a:spcAft>
            </a:pPr>
            <a:r>
              <a:rPr lang="en-US" dirty="0" smtClean="0">
                <a:solidFill>
                  <a:prstClr val="white"/>
                </a:solidFill>
                <a:latin typeface="Arial" charset="0"/>
              </a:rPr>
              <a:t>* Slide adapted from Tom Burke, Johns Hopkins</a:t>
            </a:r>
            <a:endParaRPr lang="en-US" dirty="0">
              <a:solidFill>
                <a:prstClr val="white"/>
              </a:solidFill>
              <a:latin typeface="Arial" charset="0"/>
            </a:endParaRPr>
          </a:p>
        </p:txBody>
      </p:sp>
      <p:sp>
        <p:nvSpPr>
          <p:cNvPr id="25" name="TextBox 24"/>
          <p:cNvSpPr txBox="1"/>
          <p:nvPr/>
        </p:nvSpPr>
        <p:spPr>
          <a:xfrm>
            <a:off x="381000" y="457200"/>
            <a:ext cx="3962400" cy="830997"/>
          </a:xfrm>
          <a:prstGeom prst="rect">
            <a:avLst/>
          </a:prstGeom>
          <a:noFill/>
        </p:spPr>
        <p:txBody>
          <a:bodyPr wrap="square" rtlCol="0">
            <a:spAutoFit/>
          </a:bodyPr>
          <a:lstStyle/>
          <a:p>
            <a:r>
              <a:rPr lang="en-US" sz="4800" b="1" dirty="0" err="1" smtClean="0">
                <a:solidFill>
                  <a:schemeClr val="accent2"/>
                </a:solidFill>
                <a:effectLst>
                  <a:outerShdw blurRad="38100" dist="38100" dir="2700000" algn="tl">
                    <a:srgbClr val="000000">
                      <a:alpha val="43137"/>
                    </a:srgbClr>
                  </a:outerShdw>
                </a:effectLst>
              </a:rPr>
              <a:t>Biomonitoring</a:t>
            </a:r>
            <a:endParaRPr lang="en-US" sz="48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348636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cs typeface="Arial" charset="0"/>
              </a:rPr>
              <a:t>Food Safety</a:t>
            </a:r>
          </a:p>
        </p:txBody>
      </p:sp>
      <p:sp>
        <p:nvSpPr>
          <p:cNvPr id="16387" name="Subtitle 2"/>
          <p:cNvSpPr>
            <a:spLocks noGrp="1"/>
          </p:cNvSpPr>
          <p:nvPr>
            <p:ph idx="1"/>
          </p:nvPr>
        </p:nvSpPr>
        <p:spPr>
          <a:xfrm>
            <a:off x="457200" y="4343400"/>
            <a:ext cx="8229600" cy="1630363"/>
          </a:xfrm>
        </p:spPr>
        <p:txBody>
          <a:bodyPr/>
          <a:lstStyle/>
          <a:p>
            <a:pPr marL="0" indent="0" algn="ctr" eaLnBrk="1" hangingPunct="1">
              <a:buFont typeface="Arial" charset="0"/>
              <a:buNone/>
              <a:defRPr/>
            </a:pPr>
            <a:r>
              <a:rPr lang="en-US" sz="3000" dirty="0" smtClean="0"/>
              <a:t>Are the new cases of food poisoning random </a:t>
            </a:r>
          </a:p>
          <a:p>
            <a:pPr marL="0" indent="0" algn="ctr" eaLnBrk="1" hangingPunct="1">
              <a:buFont typeface="Arial" charset="0"/>
              <a:buNone/>
              <a:defRPr/>
            </a:pPr>
            <a:r>
              <a:rPr lang="en-US" sz="3000" dirty="0" smtClean="0"/>
              <a:t>… or the beginning of an outbreak?</a:t>
            </a:r>
          </a:p>
        </p:txBody>
      </p:sp>
      <p:pic>
        <p:nvPicPr>
          <p:cNvPr id="19460" name="Picture 3" descr="Spinach.jpg"/>
          <p:cNvPicPr>
            <a:picLocks noChangeAspect="1"/>
          </p:cNvPicPr>
          <p:nvPr/>
        </p:nvPicPr>
        <p:blipFill>
          <a:blip r:embed="rId3" cstate="print"/>
          <a:srcRect/>
          <a:stretch>
            <a:fillRect/>
          </a:stretch>
        </p:blipFill>
        <p:spPr bwMode="auto">
          <a:xfrm>
            <a:off x="533400" y="1447800"/>
            <a:ext cx="2228850" cy="29718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581400" y="1371600"/>
            <a:ext cx="2166100" cy="2857806"/>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2" descr="C:\Users\isabel.galbraith\AppData\Local\Microsoft\Windows\Temporary Internet Files\Content.IE5\1A5NQPGK\MP900305868[1].jpg"/>
          <p:cNvPicPr>
            <a:picLocks noChangeAspect="1" noChangeArrowheads="1"/>
          </p:cNvPicPr>
          <p:nvPr/>
        </p:nvPicPr>
        <p:blipFill>
          <a:blip r:embed="rId5" cstate="email"/>
          <a:srcRect/>
          <a:stretch>
            <a:fillRect/>
          </a:stretch>
        </p:blipFill>
        <p:spPr bwMode="auto">
          <a:xfrm>
            <a:off x="6629400" y="1524000"/>
            <a:ext cx="1847850" cy="2589688"/>
          </a:xfrm>
          <a:prstGeom prst="rect">
            <a:avLst/>
          </a:prstGeom>
          <a:noFill/>
          <a:ln w="9525">
            <a:noFill/>
            <a:miter lim="800000"/>
            <a:headEnd/>
            <a:tailEnd/>
          </a:ln>
          <a:effectLst>
            <a:softEdge rad="317500"/>
          </a:effectLst>
        </p:spPr>
      </p:pic>
      <p:sp>
        <p:nvSpPr>
          <p:cNvPr id="7" name="Right Arrow 6"/>
          <p:cNvSpPr/>
          <p:nvPr/>
        </p:nvSpPr>
        <p:spPr>
          <a:xfrm>
            <a:off x="2590800" y="28194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019800" y="28956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340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choolKids2704_468x322.jpg"/>
          <p:cNvPicPr>
            <a:picLocks noChangeAspect="1"/>
          </p:cNvPicPr>
          <p:nvPr/>
        </p:nvPicPr>
        <p:blipFill>
          <a:blip r:embed="rId3" cstate="print"/>
          <a:srcRect/>
          <a:stretch>
            <a:fillRect/>
          </a:stretch>
        </p:blipFill>
        <p:spPr bwMode="auto">
          <a:xfrm>
            <a:off x="762000" y="218831"/>
            <a:ext cx="3429000" cy="2359269"/>
          </a:xfrm>
          <a:prstGeom prst="rect">
            <a:avLst/>
          </a:prstGeom>
          <a:noFill/>
          <a:ln w="9525">
            <a:noFill/>
            <a:miter lim="800000"/>
            <a:headEnd/>
            <a:tailEnd/>
          </a:ln>
        </p:spPr>
      </p:pic>
      <p:pic>
        <p:nvPicPr>
          <p:cNvPr id="3" name="Picture 8" descr="1-1193583744.jpg"/>
          <p:cNvPicPr>
            <a:picLocks noChangeAspect="1"/>
          </p:cNvPicPr>
          <p:nvPr/>
        </p:nvPicPr>
        <p:blipFill>
          <a:blip r:embed="rId4" cstate="print"/>
          <a:srcRect/>
          <a:stretch>
            <a:fillRect/>
          </a:stretch>
        </p:blipFill>
        <p:spPr bwMode="auto">
          <a:xfrm>
            <a:off x="5029200" y="457200"/>
            <a:ext cx="2895600" cy="1930400"/>
          </a:xfrm>
          <a:prstGeom prst="rect">
            <a:avLst/>
          </a:prstGeom>
          <a:noFill/>
          <a:ln w="9525">
            <a:noFill/>
            <a:miter lim="800000"/>
            <a:headEnd/>
            <a:tailEnd/>
          </a:ln>
        </p:spPr>
      </p:pic>
      <p:pic>
        <p:nvPicPr>
          <p:cNvPr id="4" name="Content Placeholder 4" descr="NursingHome.jpg"/>
          <p:cNvPicPr>
            <a:picLocks noChangeAspect="1"/>
          </p:cNvPicPr>
          <p:nvPr/>
        </p:nvPicPr>
        <p:blipFill>
          <a:blip r:embed="rId5" cstate="print"/>
          <a:srcRect l="-10503" r="-10503" b="6372"/>
          <a:stretch>
            <a:fillRect/>
          </a:stretch>
        </p:blipFill>
        <p:spPr>
          <a:xfrm>
            <a:off x="1606550" y="2743200"/>
            <a:ext cx="7537450" cy="3881438"/>
          </a:xfrm>
          <a:prstGeom prst="rect">
            <a:avLst/>
          </a:prstGeom>
        </p:spPr>
      </p:pic>
    </p:spTree>
    <p:extLst>
      <p:ext uri="{BB962C8B-B14F-4D97-AF65-F5344CB8AC3E}">
        <p14:creationId xmlns="" xmlns:p14="http://schemas.microsoft.com/office/powerpoint/2010/main" val="47895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Public Health?</a:t>
            </a:r>
            <a:endParaRPr lang="en-US" b="1" dirty="0"/>
          </a:p>
        </p:txBody>
      </p:sp>
      <p:sp>
        <p:nvSpPr>
          <p:cNvPr id="3" name="Content Placeholder 2"/>
          <p:cNvSpPr>
            <a:spLocks noGrp="1"/>
          </p:cNvSpPr>
          <p:nvPr>
            <p:ph idx="1"/>
          </p:nvPr>
        </p:nvSpPr>
        <p:spPr>
          <a:xfrm>
            <a:off x="228600" y="1417637"/>
            <a:ext cx="8229600" cy="4830763"/>
          </a:xfrm>
        </p:spPr>
        <p:txBody>
          <a:bodyPr/>
          <a:lstStyle/>
          <a:p>
            <a:r>
              <a:rPr lang="en-US" dirty="0" smtClean="0"/>
              <a:t>The science of protecting and improving</a:t>
            </a:r>
            <a:br>
              <a:rPr lang="en-US" dirty="0" smtClean="0"/>
            </a:br>
            <a:r>
              <a:rPr lang="en-US" dirty="0" smtClean="0"/>
              <a:t>the health of communities through </a:t>
            </a:r>
          </a:p>
          <a:p>
            <a:pPr lvl="1"/>
            <a:r>
              <a:rPr lang="en-US" dirty="0" smtClean="0"/>
              <a:t>Education</a:t>
            </a:r>
          </a:p>
          <a:p>
            <a:pPr lvl="1"/>
            <a:r>
              <a:rPr lang="en-US" dirty="0" smtClean="0"/>
              <a:t>Promotion of healthy lifestyles</a:t>
            </a:r>
          </a:p>
          <a:p>
            <a:pPr lvl="1"/>
            <a:r>
              <a:rPr lang="en-US" dirty="0" smtClean="0"/>
              <a:t>Research for disease and injury prevention</a:t>
            </a:r>
          </a:p>
          <a:p>
            <a:r>
              <a:rPr lang="en-US" dirty="0" smtClean="0"/>
              <a:t>Overall, public health is concerned with protecting the health of entire populations</a:t>
            </a:r>
          </a:p>
          <a:p>
            <a:pPr lvl="1"/>
            <a:r>
              <a:rPr lang="en-US" dirty="0" smtClean="0"/>
              <a:t>These populations can be as small as a local neighborhood, or as big as an entire country</a:t>
            </a:r>
            <a:endParaRPr lang="en-US" dirty="0"/>
          </a:p>
        </p:txBody>
      </p:sp>
      <p:pic>
        <p:nvPicPr>
          <p:cNvPr id="57346" name="Picture 2" descr="Public Health Service Clip Art"/>
          <p:cNvPicPr>
            <a:picLocks noChangeAspect="1" noChangeArrowheads="1"/>
          </p:cNvPicPr>
          <p:nvPr/>
        </p:nvPicPr>
        <p:blipFill>
          <a:blip r:embed="rId3" cstate="print"/>
          <a:srcRect/>
          <a:stretch>
            <a:fillRect/>
          </a:stretch>
        </p:blipFill>
        <p:spPr bwMode="auto">
          <a:xfrm>
            <a:off x="2147483647" y="-1376363"/>
            <a:ext cx="2857500" cy="2790826"/>
          </a:xfrm>
          <a:prstGeom prst="rect">
            <a:avLst/>
          </a:prstGeom>
          <a:noFill/>
        </p:spPr>
      </p:pic>
      <p:pic>
        <p:nvPicPr>
          <p:cNvPr id="57348" name="Picture 4" descr="Public Health Service Clip Art"/>
          <p:cNvPicPr>
            <a:picLocks noChangeAspect="1" noChangeArrowheads="1"/>
          </p:cNvPicPr>
          <p:nvPr/>
        </p:nvPicPr>
        <p:blipFill>
          <a:blip r:embed="rId3" cstate="print"/>
          <a:srcRect/>
          <a:stretch>
            <a:fillRect/>
          </a:stretch>
        </p:blipFill>
        <p:spPr bwMode="auto">
          <a:xfrm>
            <a:off x="2147483647" y="-1376363"/>
            <a:ext cx="2857500" cy="2790826"/>
          </a:xfrm>
          <a:prstGeom prst="rect">
            <a:avLst/>
          </a:prstGeom>
          <a:noFill/>
        </p:spPr>
      </p:pic>
      <p:pic>
        <p:nvPicPr>
          <p:cNvPr id="57350" name="Picture 6" descr="Public Health Service Clip Art"/>
          <p:cNvPicPr>
            <a:picLocks noChangeAspect="1" noChangeArrowheads="1"/>
          </p:cNvPicPr>
          <p:nvPr/>
        </p:nvPicPr>
        <p:blipFill>
          <a:blip r:embed="rId3" cstate="print"/>
          <a:srcRect/>
          <a:stretch>
            <a:fillRect/>
          </a:stretch>
        </p:blipFill>
        <p:spPr bwMode="auto">
          <a:xfrm>
            <a:off x="2147483647" y="-1376363"/>
            <a:ext cx="2857500" cy="2790826"/>
          </a:xfrm>
          <a:prstGeom prst="rect">
            <a:avLst/>
          </a:prstGeom>
          <a:noFill/>
        </p:spPr>
      </p:pic>
      <p:pic>
        <p:nvPicPr>
          <p:cNvPr id="57352" name="Picture 8" descr="http://upload.wikimedia.org/wikipedia/commons/f/f6/PUBLIC_HEALTH_SERVICE_LOGO.PNG"/>
          <p:cNvPicPr>
            <a:picLocks noChangeAspect="1" noChangeArrowheads="1"/>
          </p:cNvPicPr>
          <p:nvPr/>
        </p:nvPicPr>
        <p:blipFill>
          <a:blip r:embed="rId4" cstate="print"/>
          <a:srcRect/>
          <a:stretch>
            <a:fillRect/>
          </a:stretch>
        </p:blipFill>
        <p:spPr bwMode="auto">
          <a:xfrm>
            <a:off x="7086600" y="76200"/>
            <a:ext cx="2057400" cy="2057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b="1" dirty="0" smtClean="0">
                <a:solidFill>
                  <a:srgbClr val="006F7C"/>
                </a:solidFill>
              </a:rPr>
              <a:t>Agricultural Laboratories</a:t>
            </a:r>
            <a:endParaRPr lang="en-US" b="1" dirty="0">
              <a:solidFill>
                <a:srgbClr val="006F7C"/>
              </a:solidFill>
            </a:endParaRPr>
          </a:p>
        </p:txBody>
      </p:sp>
      <p:pic>
        <p:nvPicPr>
          <p:cNvPr id="4" name="Picture 2" descr="NYS-OGS Food WM 1.jpg"/>
          <p:cNvPicPr>
            <a:picLocks noChangeAspect="1"/>
          </p:cNvPicPr>
          <p:nvPr/>
        </p:nvPicPr>
        <p:blipFill>
          <a:blip r:embed="rId3" cstate="print"/>
          <a:srcRect/>
          <a:stretch>
            <a:fillRect/>
          </a:stretch>
        </p:blipFill>
        <p:spPr bwMode="auto">
          <a:xfrm>
            <a:off x="228600" y="1066800"/>
            <a:ext cx="8578850" cy="3946525"/>
          </a:xfrm>
          <a:prstGeom prst="rect">
            <a:avLst/>
          </a:prstGeom>
          <a:noFill/>
          <a:ln w="9525">
            <a:noFill/>
            <a:miter lim="800000"/>
            <a:headEnd/>
            <a:tailEnd/>
          </a:ln>
        </p:spPr>
      </p:pic>
      <p:sp>
        <p:nvSpPr>
          <p:cNvPr id="5" name="TextBox 4"/>
          <p:cNvSpPr txBox="1"/>
          <p:nvPr/>
        </p:nvSpPr>
        <p:spPr>
          <a:xfrm>
            <a:off x="228600" y="1447800"/>
            <a:ext cx="2286000" cy="461665"/>
          </a:xfrm>
          <a:prstGeom prst="rect">
            <a:avLst/>
          </a:prstGeom>
          <a:noFill/>
        </p:spPr>
        <p:txBody>
          <a:bodyPr wrap="square" rtlCol="0">
            <a:spAutoFit/>
          </a:bodyPr>
          <a:lstStyle/>
          <a:p>
            <a:r>
              <a:rPr lang="en-US" sz="2400" b="1" dirty="0" smtClean="0"/>
              <a:t>New York State </a:t>
            </a:r>
            <a:endParaRPr lang="en-US" sz="2400" b="1" dirty="0"/>
          </a:p>
        </p:txBody>
      </p:sp>
      <p:sp>
        <p:nvSpPr>
          <p:cNvPr id="6" name="Rectangle 5"/>
          <p:cNvSpPr/>
          <p:nvPr/>
        </p:nvSpPr>
        <p:spPr>
          <a:xfrm>
            <a:off x="228600" y="5181600"/>
            <a:ext cx="8534400" cy="1384995"/>
          </a:xfrm>
          <a:prstGeom prst="rect">
            <a:avLst/>
          </a:prstGeom>
        </p:spPr>
        <p:txBody>
          <a:bodyPr wrap="square">
            <a:spAutoFit/>
          </a:bodyPr>
          <a:lstStyle/>
          <a:p>
            <a:r>
              <a:rPr lang="en-US" sz="2800" dirty="0" smtClean="0"/>
              <a:t>Analytical testing in support of </a:t>
            </a:r>
          </a:p>
          <a:p>
            <a:pPr>
              <a:buFont typeface="Arial" pitchFamily="34" charset="0"/>
              <a:buChar char="•"/>
            </a:pPr>
            <a:r>
              <a:rPr lang="en-US" sz="2800" dirty="0" smtClean="0"/>
              <a:t>  Food safety and security programs </a:t>
            </a:r>
          </a:p>
          <a:p>
            <a:pPr>
              <a:buFont typeface="Arial" pitchFamily="34" charset="0"/>
              <a:buChar char="•"/>
            </a:pPr>
            <a:r>
              <a:rPr lang="en-US" sz="2800" dirty="0" smtClean="0"/>
              <a:t>  Consumer and agricultural interests </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58200" cy="1143000"/>
          </a:xfrm>
        </p:spPr>
        <p:txBody>
          <a:bodyPr/>
          <a:lstStyle/>
          <a:p>
            <a:r>
              <a:rPr lang="en-US" b="1" dirty="0" smtClean="0"/>
              <a:t>Food Safety and Modernization Act</a:t>
            </a:r>
            <a:endParaRPr lang="en-US" dirty="0"/>
          </a:p>
        </p:txBody>
      </p:sp>
      <p:sp>
        <p:nvSpPr>
          <p:cNvPr id="4" name="Content Placeholder 3"/>
          <p:cNvSpPr>
            <a:spLocks noGrp="1"/>
          </p:cNvSpPr>
          <p:nvPr>
            <p:ph idx="1"/>
          </p:nvPr>
        </p:nvSpPr>
        <p:spPr>
          <a:xfrm>
            <a:off x="152400" y="1295401"/>
            <a:ext cx="8915400" cy="2590799"/>
          </a:xfrm>
        </p:spPr>
        <p:txBody>
          <a:bodyPr/>
          <a:lstStyle/>
          <a:p>
            <a:r>
              <a:rPr lang="en-US" sz="2400" dirty="0" smtClean="0">
                <a:latin typeface="Calibri" pitchFamily="34" charset="0"/>
              </a:rPr>
              <a:t>Catch potential problems before they become actual problems</a:t>
            </a:r>
          </a:p>
          <a:p>
            <a:r>
              <a:rPr lang="en-US" sz="2400" dirty="0" smtClean="0">
                <a:latin typeface="Calibri" pitchFamily="34" charset="0"/>
              </a:rPr>
              <a:t>Set forth requirements for mandatory testing for specified reasons</a:t>
            </a:r>
          </a:p>
          <a:p>
            <a:r>
              <a:rPr lang="en-US" sz="2400" dirty="0" smtClean="0">
                <a:latin typeface="Calibri" pitchFamily="34" charset="0"/>
              </a:rPr>
              <a:t>Reduce the incidence of </a:t>
            </a:r>
            <a:r>
              <a:rPr lang="en-US" sz="2400" dirty="0" err="1" smtClean="0">
                <a:latin typeface="Calibri" pitchFamily="34" charset="0"/>
              </a:rPr>
              <a:t>foodborne</a:t>
            </a:r>
            <a:r>
              <a:rPr lang="en-US" sz="2400" dirty="0" smtClean="0">
                <a:latin typeface="Calibri" pitchFamily="34" charset="0"/>
              </a:rPr>
              <a:t> illness</a:t>
            </a:r>
          </a:p>
          <a:p>
            <a:r>
              <a:rPr lang="en-US" sz="2400" dirty="0" smtClean="0">
                <a:latin typeface="Calibri" pitchFamily="34" charset="0"/>
              </a:rPr>
              <a:t>Share information on a timely basis among public health and food regulatory agencies, food industry, heath care providers and the general public</a:t>
            </a:r>
            <a:endParaRPr lang="en-US" dirty="0"/>
          </a:p>
        </p:txBody>
      </p:sp>
      <p:pic>
        <p:nvPicPr>
          <p:cNvPr id="5" name="Picture 2"/>
          <p:cNvPicPr>
            <a:picLocks noChangeAspect="1" noChangeArrowheads="1"/>
          </p:cNvPicPr>
          <p:nvPr/>
        </p:nvPicPr>
        <p:blipFill>
          <a:blip r:embed="rId3" cstate="print"/>
          <a:stretch>
            <a:fillRect/>
          </a:stretch>
        </p:blipFill>
        <p:spPr bwMode="auto">
          <a:xfrm>
            <a:off x="228600" y="3886200"/>
            <a:ext cx="5238750" cy="2800350"/>
          </a:xfrm>
          <a:prstGeom prst="rect">
            <a:avLst/>
          </a:prstGeom>
          <a:noFill/>
          <a:ln w="9525">
            <a:noFill/>
            <a:miter lim="800000"/>
            <a:headEnd/>
            <a:tailEnd/>
          </a:ln>
        </p:spPr>
      </p:pic>
      <p:sp>
        <p:nvSpPr>
          <p:cNvPr id="6" name="TextBox 6"/>
          <p:cNvSpPr txBox="1">
            <a:spLocks noChangeArrowheads="1"/>
          </p:cNvSpPr>
          <p:nvPr/>
        </p:nvSpPr>
        <p:spPr bwMode="auto">
          <a:xfrm>
            <a:off x="5562600" y="4419600"/>
            <a:ext cx="3352800" cy="461665"/>
          </a:xfrm>
          <a:prstGeom prst="rect">
            <a:avLst/>
          </a:prstGeom>
          <a:noFill/>
          <a:ln w="9525">
            <a:noFill/>
            <a:miter lim="800000"/>
            <a:headEnd/>
            <a:tailEnd/>
          </a:ln>
        </p:spPr>
        <p:txBody>
          <a:bodyPr wrap="square">
            <a:spAutoFit/>
          </a:bodyPr>
          <a:lstStyle/>
          <a:p>
            <a:r>
              <a:rPr lang="en-US" sz="2400" dirty="0">
                <a:latin typeface="Calibri" pitchFamily="34" charset="0"/>
              </a:rPr>
              <a:t>Staffing will be </a:t>
            </a:r>
            <a:r>
              <a:rPr lang="en-US" sz="2400" dirty="0" smtClean="0">
                <a:latin typeface="Calibri" pitchFamily="34" charset="0"/>
              </a:rPr>
              <a:t>needed!!!</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371600"/>
            <a:ext cx="8229600" cy="4495799"/>
          </a:xfrm>
        </p:spPr>
        <p:txBody>
          <a:bodyPr/>
          <a:lstStyle/>
          <a:p>
            <a:r>
              <a:rPr lang="en-US" dirty="0" smtClean="0"/>
              <a:t>What is Public Health</a:t>
            </a:r>
          </a:p>
          <a:p>
            <a:r>
              <a:rPr lang="en-US" dirty="0" smtClean="0"/>
              <a:t>Public Health Laboratories (PHL’s)</a:t>
            </a:r>
          </a:p>
          <a:p>
            <a:r>
              <a:rPr lang="en-US" dirty="0" smtClean="0"/>
              <a:t>What do PHL’s do?</a:t>
            </a:r>
          </a:p>
          <a:p>
            <a:r>
              <a:rPr lang="en-US" b="1" dirty="0" smtClean="0"/>
              <a:t>Who works in PHL’s? (and why)</a:t>
            </a:r>
          </a:p>
          <a:p>
            <a:r>
              <a:rPr lang="en-US" dirty="0" smtClean="0"/>
              <a:t>Professional Organizations</a:t>
            </a:r>
          </a:p>
          <a:p>
            <a:r>
              <a:rPr lang="en-US" dirty="0" smtClean="0"/>
              <a:t>About APHL</a:t>
            </a:r>
          </a:p>
          <a:p>
            <a:endParaRPr lang="en-US" dirty="0"/>
          </a:p>
        </p:txBody>
      </p:sp>
    </p:spTree>
    <p:extLst>
      <p:ext uri="{BB962C8B-B14F-4D97-AF65-F5344CB8AC3E}">
        <p14:creationId xmlns="" xmlns:p14="http://schemas.microsoft.com/office/powerpoint/2010/main" val="3101034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274638"/>
            <a:ext cx="8686800" cy="1143000"/>
          </a:xfrm>
        </p:spPr>
        <p:txBody>
          <a:bodyPr/>
          <a:lstStyle/>
          <a:p>
            <a:pPr algn="ctr"/>
            <a:r>
              <a:rPr lang="en-US" sz="3800" b="1" dirty="0" smtClean="0"/>
              <a:t>Who Works in Public Health Laboratories?</a:t>
            </a:r>
          </a:p>
        </p:txBody>
      </p:sp>
      <p:sp>
        <p:nvSpPr>
          <p:cNvPr id="6147" name="Content Placeholder 2"/>
          <p:cNvSpPr>
            <a:spLocks noGrp="1"/>
          </p:cNvSpPr>
          <p:nvPr>
            <p:ph idx="1"/>
          </p:nvPr>
        </p:nvSpPr>
        <p:spPr>
          <a:xfrm>
            <a:off x="457200" y="1371600"/>
            <a:ext cx="8458200" cy="4267200"/>
          </a:xfrm>
        </p:spPr>
        <p:txBody>
          <a:bodyPr/>
          <a:lstStyle/>
          <a:p>
            <a:r>
              <a:rPr lang="en-US" dirty="0" smtClean="0">
                <a:solidFill>
                  <a:srgbClr val="002060"/>
                </a:solidFill>
              </a:rPr>
              <a:t>Bachelors Degrees </a:t>
            </a:r>
            <a:endParaRPr lang="en-US" dirty="0">
              <a:solidFill>
                <a:srgbClr val="002060"/>
              </a:solidFill>
            </a:endParaRPr>
          </a:p>
          <a:p>
            <a:pPr lvl="1"/>
            <a:r>
              <a:rPr lang="en-US" dirty="0" smtClean="0">
                <a:solidFill>
                  <a:srgbClr val="002060"/>
                </a:solidFill>
              </a:rPr>
              <a:t>Life Sciences (Biology, Chemistry, Microbiology) </a:t>
            </a:r>
          </a:p>
          <a:p>
            <a:pPr lvl="1"/>
            <a:r>
              <a:rPr lang="en-US" dirty="0" smtClean="0">
                <a:solidFill>
                  <a:srgbClr val="002060"/>
                </a:solidFill>
              </a:rPr>
              <a:t>Clinical Laboratory Sciences or Medical Technology</a:t>
            </a:r>
          </a:p>
          <a:p>
            <a:r>
              <a:rPr lang="en-US" dirty="0" smtClean="0">
                <a:solidFill>
                  <a:srgbClr val="002060"/>
                </a:solidFill>
              </a:rPr>
              <a:t>Advanced Degrees</a:t>
            </a:r>
          </a:p>
          <a:p>
            <a:pPr lvl="1"/>
            <a:r>
              <a:rPr lang="en-US" dirty="0" smtClean="0">
                <a:solidFill>
                  <a:srgbClr val="002060"/>
                </a:solidFill>
              </a:rPr>
              <a:t>Masters Degree in Applied Sciences, Public Health, Epidemiology</a:t>
            </a:r>
          </a:p>
          <a:p>
            <a:pPr lvl="1"/>
            <a:r>
              <a:rPr lang="en-US" dirty="0" smtClean="0">
                <a:solidFill>
                  <a:srgbClr val="002060"/>
                </a:solidFill>
              </a:rPr>
              <a:t>PhD or </a:t>
            </a:r>
            <a:r>
              <a:rPr lang="en-US" dirty="0" err="1" smtClean="0">
                <a:solidFill>
                  <a:srgbClr val="002060"/>
                </a:solidFill>
              </a:rPr>
              <a:t>DrPH</a:t>
            </a:r>
            <a:endParaRPr lang="en-US" dirty="0" smtClean="0">
              <a:solidFill>
                <a:srgbClr val="002060"/>
              </a:solidFill>
            </a:endParaRPr>
          </a:p>
        </p:txBody>
      </p:sp>
    </p:spTree>
    <p:extLst>
      <p:ext uri="{BB962C8B-B14F-4D97-AF65-F5344CB8AC3E}">
        <p14:creationId xmlns="" xmlns:p14="http://schemas.microsoft.com/office/powerpoint/2010/main" val="2983756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eaLnBrk="1" hangingPunct="1"/>
            <a:r>
              <a:rPr lang="en-US" b="1" dirty="0" smtClean="0"/>
              <a:t>What’s In It For You?</a:t>
            </a:r>
          </a:p>
        </p:txBody>
      </p:sp>
      <p:sp>
        <p:nvSpPr>
          <p:cNvPr id="43011" name="Rectangle 3"/>
          <p:cNvSpPr>
            <a:spLocks noGrp="1" noChangeArrowheads="1"/>
          </p:cNvSpPr>
          <p:nvPr>
            <p:ph type="body" idx="1"/>
          </p:nvPr>
        </p:nvSpPr>
        <p:spPr>
          <a:xfrm>
            <a:off x="457200" y="1371600"/>
            <a:ext cx="8229600" cy="4953000"/>
          </a:xfrm>
        </p:spPr>
        <p:txBody>
          <a:bodyPr/>
          <a:lstStyle/>
          <a:p>
            <a:pPr eaLnBrk="1" hangingPunct="1">
              <a:lnSpc>
                <a:spcPct val="80000"/>
              </a:lnSpc>
            </a:pPr>
            <a:r>
              <a:rPr lang="en-US" dirty="0" smtClean="0"/>
              <a:t>National Statistics</a:t>
            </a:r>
          </a:p>
          <a:p>
            <a:pPr lvl="1"/>
            <a:r>
              <a:rPr lang="en-US" dirty="0" smtClean="0"/>
              <a:t>Jobs exist for Chemists, Agriculture or Food Scientists, Microbiologists and Medical Laboratory Scientists</a:t>
            </a:r>
          </a:p>
          <a:p>
            <a:pPr lvl="1" eaLnBrk="1" hangingPunct="1"/>
            <a:r>
              <a:rPr lang="en-US" dirty="0" smtClean="0"/>
              <a:t>Laboratory Professional average age ~ 48 years old</a:t>
            </a:r>
          </a:p>
          <a:p>
            <a:pPr lvl="1" eaLnBrk="1" hangingPunct="1"/>
            <a:r>
              <a:rPr lang="en-US" dirty="0" smtClean="0"/>
              <a:t>Professions will experience a 10-13% growth rate per year in next ten years</a:t>
            </a:r>
          </a:p>
          <a:p>
            <a:r>
              <a:rPr lang="en-US" dirty="0" smtClean="0"/>
              <a:t>Demand is high</a:t>
            </a:r>
          </a:p>
          <a:p>
            <a:pPr lvl="1"/>
            <a:r>
              <a:rPr lang="en-US" dirty="0" smtClean="0"/>
              <a:t>Aging Workforce</a:t>
            </a:r>
          </a:p>
          <a:p>
            <a:pPr lvl="1"/>
            <a:r>
              <a:rPr lang="en-US" dirty="0" smtClean="0"/>
              <a:t>Demand for more testing</a:t>
            </a:r>
          </a:p>
        </p:txBody>
      </p:sp>
      <p:pic>
        <p:nvPicPr>
          <p:cNvPr id="25602" name="Picture 2" descr="http://www.fcpaprofessor.com/wp-content/uploads/2012/01/job_openings-1.png"/>
          <p:cNvPicPr>
            <a:picLocks noChangeAspect="1" noChangeArrowheads="1"/>
          </p:cNvPicPr>
          <p:nvPr/>
        </p:nvPicPr>
        <p:blipFill>
          <a:blip r:embed="rId3" cstate="print"/>
          <a:srcRect/>
          <a:stretch>
            <a:fillRect/>
          </a:stretch>
        </p:blipFill>
        <p:spPr bwMode="auto">
          <a:xfrm>
            <a:off x="6019800" y="-228600"/>
            <a:ext cx="2438400" cy="2438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371600"/>
            <a:ext cx="8229600" cy="4495799"/>
          </a:xfrm>
        </p:spPr>
        <p:txBody>
          <a:bodyPr/>
          <a:lstStyle/>
          <a:p>
            <a:r>
              <a:rPr lang="en-US" dirty="0" smtClean="0"/>
              <a:t>What is Public Health</a:t>
            </a:r>
          </a:p>
          <a:p>
            <a:r>
              <a:rPr lang="en-US" dirty="0" smtClean="0"/>
              <a:t>Public Health Laboratories (PHL’s)</a:t>
            </a:r>
          </a:p>
          <a:p>
            <a:r>
              <a:rPr lang="en-US" dirty="0" smtClean="0"/>
              <a:t>What do PHL’s do?</a:t>
            </a:r>
          </a:p>
          <a:p>
            <a:r>
              <a:rPr lang="en-US" dirty="0" smtClean="0"/>
              <a:t>Who works in PHL’s? (and why)</a:t>
            </a:r>
          </a:p>
          <a:p>
            <a:r>
              <a:rPr lang="en-US" b="1" dirty="0" smtClean="0"/>
              <a:t>Professional Organizations</a:t>
            </a:r>
          </a:p>
          <a:p>
            <a:r>
              <a:rPr lang="en-US" dirty="0" smtClean="0"/>
              <a:t>About APHL</a:t>
            </a:r>
          </a:p>
          <a:p>
            <a:endParaRPr lang="en-US" dirty="0"/>
          </a:p>
        </p:txBody>
      </p:sp>
    </p:spTree>
    <p:extLst>
      <p:ext uri="{BB962C8B-B14F-4D97-AF65-F5344CB8AC3E}">
        <p14:creationId xmlns="" xmlns:p14="http://schemas.microsoft.com/office/powerpoint/2010/main" val="2535701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228600"/>
            <a:ext cx="8991600" cy="1143000"/>
          </a:xfrm>
        </p:spPr>
        <p:txBody>
          <a:bodyPr/>
          <a:lstStyle/>
          <a:p>
            <a:pPr eaLnBrk="1" hangingPunct="1"/>
            <a:r>
              <a:rPr lang="en-US" sz="3800" b="1" dirty="0" smtClean="0"/>
              <a:t>Enhance Your Personal &amp; Professional Goals</a:t>
            </a:r>
          </a:p>
        </p:txBody>
      </p:sp>
      <p:sp>
        <p:nvSpPr>
          <p:cNvPr id="48131" name="Rectangle 3"/>
          <p:cNvSpPr>
            <a:spLocks noGrp="1" noChangeArrowheads="1"/>
          </p:cNvSpPr>
          <p:nvPr>
            <p:ph type="body" idx="1"/>
          </p:nvPr>
        </p:nvSpPr>
        <p:spPr>
          <a:xfrm>
            <a:off x="381000" y="1371600"/>
            <a:ext cx="8458200" cy="4572000"/>
          </a:xfrm>
        </p:spPr>
        <p:txBody>
          <a:bodyPr/>
          <a:lstStyle/>
          <a:p>
            <a:pPr eaLnBrk="1" hangingPunct="1"/>
            <a:r>
              <a:rPr lang="en-US" dirty="0" smtClean="0"/>
              <a:t>Join a laboratory professional organization</a:t>
            </a:r>
          </a:p>
          <a:p>
            <a:pPr lvl="1"/>
            <a:r>
              <a:rPr lang="en-US" sz="2400" b="1" dirty="0" smtClean="0"/>
              <a:t>APHL (Public Health Laboratories)</a:t>
            </a:r>
          </a:p>
          <a:p>
            <a:pPr lvl="1"/>
            <a:r>
              <a:rPr lang="en-US" sz="2400" dirty="0" smtClean="0"/>
              <a:t>AACC (Clinical Chemistry)</a:t>
            </a:r>
          </a:p>
          <a:p>
            <a:pPr lvl="1"/>
            <a:r>
              <a:rPr lang="en-US" sz="2400" dirty="0" smtClean="0"/>
              <a:t>ACS (American Chemical Society)</a:t>
            </a:r>
          </a:p>
          <a:p>
            <a:pPr lvl="1"/>
            <a:r>
              <a:rPr lang="en-US" sz="2400" dirty="0" smtClean="0"/>
              <a:t>AOAC (Association of Official Analytical Chemists)</a:t>
            </a:r>
          </a:p>
          <a:p>
            <a:pPr lvl="1"/>
            <a:r>
              <a:rPr lang="en-US" sz="2400" dirty="0" smtClean="0"/>
              <a:t>ASCLS (Clinical Laboratory Science)</a:t>
            </a:r>
          </a:p>
          <a:p>
            <a:pPr lvl="1" eaLnBrk="1" hangingPunct="1"/>
            <a:r>
              <a:rPr lang="en-US" sz="2400" dirty="0" smtClean="0"/>
              <a:t>ASCP (Medical Laboratory Scientists)</a:t>
            </a:r>
          </a:p>
          <a:p>
            <a:pPr lvl="1"/>
            <a:r>
              <a:rPr lang="en-US" sz="2400" dirty="0" smtClean="0"/>
              <a:t>ASM (Microbiology)</a:t>
            </a:r>
          </a:p>
          <a:p>
            <a:pPr lvl="1" eaLnBrk="1" hangingPunct="1"/>
            <a:r>
              <a:rPr lang="en-US" sz="2400" dirty="0" smtClean="0"/>
              <a:t>CLMA (Laboratory Managers)</a:t>
            </a:r>
          </a:p>
          <a:p>
            <a:pPr lvl="1" eaLnBrk="1" hangingPunct="1"/>
            <a:r>
              <a:rPr lang="en-US" sz="2400" dirty="0" smtClean="0"/>
              <a:t>IAFP (International Association for Food Protection)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533400" y="1676400"/>
            <a:ext cx="2743200" cy="2041525"/>
          </a:xfrm>
          <a:prstGeom prst="rect">
            <a:avLst/>
          </a:prstGeom>
          <a:noFill/>
          <a:ln w="25400">
            <a:noFill/>
            <a:miter lim="800000"/>
            <a:headEnd/>
            <a:tailEnd/>
          </a:ln>
        </p:spPr>
        <p:txBody>
          <a:bodyPr>
            <a:spAutoFit/>
          </a:bodyPr>
          <a:lstStyle/>
          <a:p>
            <a:pPr>
              <a:spcBef>
                <a:spcPct val="50000"/>
              </a:spcBef>
            </a:pPr>
            <a:r>
              <a:rPr lang="en-US" sz="3200">
                <a:solidFill>
                  <a:schemeClr val="bg1"/>
                </a:solidFill>
                <a:latin typeface="Comic Sans MS" pitchFamily="66" charset="0"/>
              </a:rPr>
              <a:t>Professional membership costs are reasonable!</a:t>
            </a:r>
          </a:p>
        </p:txBody>
      </p:sp>
      <p:pic>
        <p:nvPicPr>
          <p:cNvPr id="4" name="Picture 3"/>
          <p:cNvPicPr/>
          <p:nvPr/>
        </p:nvPicPr>
        <p:blipFill>
          <a:blip r:embed="rId3" cstate="print"/>
          <a:srcRect r="50121"/>
          <a:stretch>
            <a:fillRect/>
          </a:stretch>
        </p:blipFill>
        <p:spPr bwMode="auto">
          <a:xfrm>
            <a:off x="1905000" y="457200"/>
            <a:ext cx="4724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274638"/>
            <a:ext cx="8915400" cy="1143000"/>
          </a:xfrm>
        </p:spPr>
        <p:txBody>
          <a:bodyPr/>
          <a:lstStyle/>
          <a:p>
            <a:pPr eaLnBrk="1" hangingPunct="1"/>
            <a:r>
              <a:rPr lang="en-US" sz="4000" b="1" dirty="0" smtClean="0"/>
              <a:t>Advantages to Professional Involvement</a:t>
            </a:r>
          </a:p>
        </p:txBody>
      </p:sp>
      <p:sp>
        <p:nvSpPr>
          <p:cNvPr id="50179" name="Rectangle 3"/>
          <p:cNvSpPr>
            <a:spLocks noGrp="1" noChangeArrowheads="1"/>
          </p:cNvSpPr>
          <p:nvPr>
            <p:ph type="body" idx="1"/>
          </p:nvPr>
        </p:nvSpPr>
        <p:spPr>
          <a:xfrm>
            <a:off x="381000" y="1371600"/>
            <a:ext cx="8077200" cy="4038600"/>
          </a:xfrm>
        </p:spPr>
        <p:txBody>
          <a:bodyPr/>
          <a:lstStyle/>
          <a:p>
            <a:pPr eaLnBrk="1" hangingPunct="1"/>
            <a:r>
              <a:rPr lang="en-US" dirty="0" smtClean="0"/>
              <a:t>Networking Opportunities</a:t>
            </a:r>
          </a:p>
          <a:p>
            <a:pPr eaLnBrk="1" hangingPunct="1"/>
            <a:r>
              <a:rPr lang="en-US" dirty="0" smtClean="0"/>
              <a:t>Career Development</a:t>
            </a:r>
          </a:p>
          <a:p>
            <a:pPr eaLnBrk="1" hangingPunct="1"/>
            <a:r>
              <a:rPr lang="en-US" dirty="0" smtClean="0"/>
              <a:t>Professional Acknowledgement</a:t>
            </a:r>
          </a:p>
          <a:p>
            <a:pPr eaLnBrk="1" hangingPunct="1"/>
            <a:r>
              <a:rPr lang="en-US" dirty="0" smtClean="0"/>
              <a:t>Develop Leadership Skills</a:t>
            </a:r>
          </a:p>
          <a:p>
            <a:pPr eaLnBrk="1" hangingPunct="1"/>
            <a:r>
              <a:rPr lang="en-US" dirty="0" smtClean="0"/>
              <a:t>Show a sense of pride in your profession</a:t>
            </a:r>
          </a:p>
          <a:p>
            <a:pPr eaLnBrk="1" hangingPunct="1"/>
            <a:r>
              <a:rPr lang="en-US" dirty="0" smtClean="0"/>
              <a:t>Find a job!</a:t>
            </a:r>
          </a:p>
          <a:p>
            <a:pPr eaLnBrk="1" hangingPunct="1"/>
            <a:r>
              <a:rPr lang="en-US" dirty="0" smtClean="0"/>
              <a:t>Make a difference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371600"/>
            <a:ext cx="8229600" cy="4495799"/>
          </a:xfrm>
        </p:spPr>
        <p:txBody>
          <a:bodyPr/>
          <a:lstStyle/>
          <a:p>
            <a:r>
              <a:rPr lang="en-US" dirty="0" smtClean="0"/>
              <a:t>What is Public Health</a:t>
            </a:r>
          </a:p>
          <a:p>
            <a:r>
              <a:rPr lang="en-US" dirty="0" smtClean="0"/>
              <a:t>Public Health Laboratories (PHL’s)</a:t>
            </a:r>
          </a:p>
          <a:p>
            <a:r>
              <a:rPr lang="en-US" dirty="0" smtClean="0"/>
              <a:t>What do PHL’s do?</a:t>
            </a:r>
          </a:p>
          <a:p>
            <a:r>
              <a:rPr lang="en-US" dirty="0" smtClean="0"/>
              <a:t>Who works in PHL’s? (and why)</a:t>
            </a:r>
          </a:p>
          <a:p>
            <a:r>
              <a:rPr lang="en-US" dirty="0" smtClean="0"/>
              <a:t>Professional Organizations</a:t>
            </a:r>
          </a:p>
          <a:p>
            <a:r>
              <a:rPr lang="en-US" b="1" dirty="0" smtClean="0"/>
              <a:t>About APHL</a:t>
            </a:r>
          </a:p>
          <a:p>
            <a:endParaRPr lang="en-US" dirty="0"/>
          </a:p>
        </p:txBody>
      </p:sp>
    </p:spTree>
    <p:extLst>
      <p:ext uri="{BB962C8B-B14F-4D97-AF65-F5344CB8AC3E}">
        <p14:creationId xmlns="" xmlns:p14="http://schemas.microsoft.com/office/powerpoint/2010/main" val="76545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28600"/>
            <a:ext cx="8686800" cy="995362"/>
          </a:xfrm>
        </p:spPr>
        <p:txBody>
          <a:bodyPr/>
          <a:lstStyle/>
          <a:p>
            <a:pPr eaLnBrk="1" hangingPunct="1"/>
            <a:r>
              <a:rPr lang="en-US" b="1" dirty="0" smtClean="0"/>
              <a:t>Public Health Practice</a:t>
            </a:r>
          </a:p>
        </p:txBody>
      </p:sp>
      <p:sp>
        <p:nvSpPr>
          <p:cNvPr id="18435" name="Rectangle 3"/>
          <p:cNvSpPr>
            <a:spLocks noGrp="1" noChangeArrowheads="1"/>
          </p:cNvSpPr>
          <p:nvPr>
            <p:ph type="body" idx="1"/>
          </p:nvPr>
        </p:nvSpPr>
        <p:spPr>
          <a:xfrm>
            <a:off x="76200" y="1447800"/>
            <a:ext cx="7929562" cy="4572000"/>
          </a:xfrm>
        </p:spPr>
        <p:txBody>
          <a:bodyPr/>
          <a:lstStyle/>
          <a:p>
            <a:pPr>
              <a:buFontTx/>
              <a:buNone/>
            </a:pPr>
            <a:r>
              <a:rPr lang="en-US" sz="4000" dirty="0" smtClean="0"/>
              <a:t>	The science and art of </a:t>
            </a:r>
            <a:br>
              <a:rPr lang="en-US" sz="4000" dirty="0" smtClean="0"/>
            </a:br>
            <a:r>
              <a:rPr lang="en-US" sz="4000" dirty="0" smtClean="0"/>
              <a:t>disease prevention, </a:t>
            </a:r>
            <a:br>
              <a:rPr lang="en-US" sz="4000" dirty="0" smtClean="0"/>
            </a:br>
            <a:r>
              <a:rPr lang="en-US" sz="4000" dirty="0" smtClean="0"/>
              <a:t>prolonging life and </a:t>
            </a:r>
            <a:br>
              <a:rPr lang="en-US" sz="4000" dirty="0" smtClean="0"/>
            </a:br>
            <a:r>
              <a:rPr lang="en-US" sz="4000" dirty="0" smtClean="0"/>
              <a:t>promoting health and well-being </a:t>
            </a:r>
            <a:r>
              <a:rPr lang="en-US" sz="4000" b="1" dirty="0" smtClean="0"/>
              <a:t>through organized community effort</a:t>
            </a:r>
            <a:r>
              <a:rPr lang="en-US" sz="4000" dirty="0" smtClean="0"/>
              <a:t>.</a:t>
            </a:r>
          </a:p>
          <a:p>
            <a:pPr eaLnBrk="1" hangingPunct="1">
              <a:buFontTx/>
              <a:buNone/>
            </a:pPr>
            <a:endParaRPr lang="en-US" sz="4000" dirty="0" smtClean="0"/>
          </a:p>
        </p:txBody>
      </p:sp>
      <p:pic>
        <p:nvPicPr>
          <p:cNvPr id="54274" name="Picture 2" descr="http://www.proprofs.com/quiz-school/upload/yuiupload/1605425428.jpg"/>
          <p:cNvPicPr>
            <a:picLocks noChangeAspect="1" noChangeArrowheads="1"/>
          </p:cNvPicPr>
          <p:nvPr/>
        </p:nvPicPr>
        <p:blipFill>
          <a:blip r:embed="rId3" cstate="print"/>
          <a:srcRect/>
          <a:stretch>
            <a:fillRect/>
          </a:stretch>
        </p:blipFill>
        <p:spPr bwMode="auto">
          <a:xfrm>
            <a:off x="5791200" y="304800"/>
            <a:ext cx="2971800" cy="2579522"/>
          </a:xfrm>
          <a:prstGeom prst="rect">
            <a:avLst/>
          </a:prstGeom>
          <a:noFill/>
        </p:spPr>
      </p:pic>
    </p:spTree>
    <p:extLst>
      <p:ext uri="{BB962C8B-B14F-4D97-AF65-F5344CB8AC3E}">
        <p14:creationId xmlns="" xmlns:p14="http://schemas.microsoft.com/office/powerpoint/2010/main" val="435680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486400" y="0"/>
            <a:ext cx="3657600" cy="5334000"/>
          </a:xfrm>
        </p:spPr>
        <p:txBody>
          <a:bodyPr/>
          <a:lstStyle/>
          <a:p>
            <a:pPr algn="ctr" eaLnBrk="1" hangingPunct="1"/>
            <a:r>
              <a:rPr lang="en-US" b="1" dirty="0" smtClean="0">
                <a:solidFill>
                  <a:srgbClr val="2C778C"/>
                </a:solidFill>
              </a:rPr>
              <a:t>APHL’s Vision:</a:t>
            </a:r>
            <a:r>
              <a:rPr lang="en-US" dirty="0" smtClean="0">
                <a:solidFill>
                  <a:srgbClr val="FFF533"/>
                </a:solidFill>
              </a:rPr>
              <a:t/>
            </a:r>
            <a:br>
              <a:rPr lang="en-US" dirty="0" smtClean="0">
                <a:solidFill>
                  <a:srgbClr val="FFF533"/>
                </a:solidFill>
              </a:rPr>
            </a:br>
            <a:r>
              <a:rPr lang="en-US" dirty="0" smtClean="0">
                <a:solidFill>
                  <a:schemeClr val="tx1"/>
                </a:solidFill>
              </a:rPr>
              <a:t>A healthier world through</a:t>
            </a:r>
            <a:br>
              <a:rPr lang="en-US" dirty="0" smtClean="0">
                <a:solidFill>
                  <a:schemeClr val="tx1"/>
                </a:solidFill>
              </a:rPr>
            </a:br>
            <a:r>
              <a:rPr lang="en-US" dirty="0" smtClean="0">
                <a:solidFill>
                  <a:schemeClr val="tx1"/>
                </a:solidFill>
              </a:rPr>
              <a:t>quality laboratory practice.</a:t>
            </a:r>
          </a:p>
        </p:txBody>
      </p:sp>
      <p:sp>
        <p:nvSpPr>
          <p:cNvPr id="5123" name="Rectangle 3"/>
          <p:cNvSpPr>
            <a:spLocks noGrp="1" noChangeArrowheads="1"/>
          </p:cNvSpPr>
          <p:nvPr>
            <p:ph type="subTitle" idx="1"/>
          </p:nvPr>
        </p:nvSpPr>
        <p:spPr/>
        <p:txBody>
          <a:bodyPr/>
          <a:lstStyle/>
          <a:p>
            <a:pPr eaLnBrk="1" hangingPunct="1">
              <a:lnSpc>
                <a:spcPct val="90000"/>
              </a:lnSpc>
              <a:buFont typeface="Times"/>
              <a:buNone/>
            </a:pPr>
            <a:r>
              <a:rPr lang="en-US" dirty="0" smtClean="0">
                <a:solidFill>
                  <a:srgbClr val="F0FF78"/>
                </a:solidFill>
              </a:rPr>
              <a:t>	</a:t>
            </a:r>
          </a:p>
          <a:p>
            <a:pPr eaLnBrk="1" hangingPunct="1">
              <a:lnSpc>
                <a:spcPct val="90000"/>
              </a:lnSpc>
              <a:buFont typeface="Times"/>
              <a:buNone/>
            </a:pPr>
            <a:endParaRPr lang="en-US" dirty="0" smtClean="0">
              <a:solidFill>
                <a:srgbClr val="F0FF78"/>
              </a:solidFill>
            </a:endParaRPr>
          </a:p>
          <a:p>
            <a:pPr eaLnBrk="1" hangingPunct="1">
              <a:lnSpc>
                <a:spcPct val="90000"/>
              </a:lnSpc>
              <a:buFont typeface="Times"/>
              <a:buNone/>
            </a:pPr>
            <a:endParaRPr lang="en-US" b="1" dirty="0" smtClean="0"/>
          </a:p>
          <a:p>
            <a:pPr eaLnBrk="1" hangingPunct="1">
              <a:lnSpc>
                <a:spcPct val="90000"/>
              </a:lnSpc>
              <a:buFont typeface="Times"/>
              <a:buNone/>
            </a:pPr>
            <a:endParaRPr lang="en-US" sz="4000" dirty="0" smtClean="0">
              <a:solidFill>
                <a:srgbClr val="F0FF78"/>
              </a:solidFill>
            </a:endParaRPr>
          </a:p>
        </p:txBody>
      </p:sp>
      <p:pic>
        <p:nvPicPr>
          <p:cNvPr id="169986" name="Picture 2" descr="Mom and Apple Pie.jpg (55379 bytes)"/>
          <p:cNvPicPr>
            <a:picLocks noChangeAspect="1" noChangeArrowheads="1"/>
          </p:cNvPicPr>
          <p:nvPr/>
        </p:nvPicPr>
        <p:blipFill>
          <a:blip r:embed="rId3" cstate="print"/>
          <a:srcRect/>
          <a:stretch>
            <a:fillRect/>
          </a:stretch>
        </p:blipFill>
        <p:spPr bwMode="auto">
          <a:xfrm>
            <a:off x="0" y="0"/>
            <a:ext cx="5454989"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9575" y="139700"/>
            <a:ext cx="8305800" cy="1231900"/>
          </a:xfrm>
          <a:noFill/>
        </p:spPr>
        <p:txBody>
          <a:bodyPr/>
          <a:lstStyle/>
          <a:p>
            <a:pPr eaLnBrk="1" hangingPunct="1"/>
            <a:r>
              <a:rPr lang="en-US" b="1" dirty="0" smtClean="0"/>
              <a:t>Partner Connections</a:t>
            </a:r>
          </a:p>
        </p:txBody>
      </p:sp>
      <p:pic>
        <p:nvPicPr>
          <p:cNvPr id="15363" name="Picture 3" descr="APHL_chart"/>
          <p:cNvPicPr>
            <a:picLocks noChangeAspect="1" noChangeArrowheads="1"/>
          </p:cNvPicPr>
          <p:nvPr/>
        </p:nvPicPr>
        <p:blipFill>
          <a:blip r:embed="rId3" cstate="print"/>
          <a:srcRect/>
          <a:stretch>
            <a:fillRect/>
          </a:stretch>
        </p:blipFill>
        <p:spPr bwMode="auto">
          <a:xfrm>
            <a:off x="685800" y="1371600"/>
            <a:ext cx="6629400" cy="472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3733800" y="2720975"/>
            <a:ext cx="3657600" cy="1470025"/>
          </a:xfrm>
        </p:spPr>
        <p:txBody>
          <a:bodyPr/>
          <a:lstStyle/>
          <a:p>
            <a:r>
              <a:rPr lang="en-US" sz="4800" b="1" dirty="0"/>
              <a:t>APHL &amp; </a:t>
            </a:r>
            <a:r>
              <a:rPr lang="en-US" sz="4800" b="1" dirty="0" smtClean="0"/>
              <a:t>CDC</a:t>
            </a:r>
            <a:endParaRPr lang="en-US" sz="4800" b="1" dirty="0"/>
          </a:p>
        </p:txBody>
      </p:sp>
      <p:pic>
        <p:nvPicPr>
          <p:cNvPr id="2050" name="Picture 2" descr="Read the Zombie novella, for an accessible PDF version, click the link below this image.">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5159" y="2549704"/>
            <a:ext cx="3253841" cy="413128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PHIL Image 1250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9200" y="4114800"/>
            <a:ext cx="1764632"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Photo of CDC"/>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41702" y="228600"/>
            <a:ext cx="4557712"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LRN 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 y="381000"/>
            <a:ext cx="3439880" cy="1676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762000" y="2057400"/>
            <a:ext cx="3429000" cy="1371600"/>
          </a:xfrm>
        </p:spPr>
        <p:txBody>
          <a:bodyPr/>
          <a:lstStyle/>
          <a:p>
            <a:r>
              <a:rPr lang="en-US" sz="4800" b="1" dirty="0"/>
              <a:t>APHL &amp; EPA</a:t>
            </a:r>
          </a:p>
        </p:txBody>
      </p:sp>
      <p:pic>
        <p:nvPicPr>
          <p:cNvPr id="4" name="Picture 2" descr="http://ts2.mm.bing.net/images/thumbnail.aspx?q=967078581597&amp;id=a2b1c097e5334896b4560148b67498f7&amp;url=http%3a%2f%2fwww.brooklynbrewery.com%2fblog%2fwp-content%2fuploads%2fHome-Plate.jpg"/>
          <p:cNvPicPr>
            <a:picLocks noChangeAspect="1" noChangeArrowheads="1"/>
          </p:cNvPicPr>
          <p:nvPr/>
        </p:nvPicPr>
        <p:blipFill>
          <a:blip r:embed="rId3" cstate="print"/>
          <a:srcRect l="18667" t="55721" r="20000"/>
          <a:stretch>
            <a:fillRect/>
          </a:stretch>
        </p:blipFill>
        <p:spPr bwMode="auto">
          <a:xfrm>
            <a:off x="5715000" y="3886200"/>
            <a:ext cx="2976081" cy="1439517"/>
          </a:xfrm>
          <a:prstGeom prst="rect">
            <a:avLst/>
          </a:prstGeom>
          <a:noFill/>
        </p:spPr>
      </p:pic>
      <p:pic>
        <p:nvPicPr>
          <p:cNvPr id="5" name="Content Placeholder 7" descr="PerfluorochemicalsStudyTestingMNBigMachine.jpg"/>
          <p:cNvPicPr>
            <a:picLocks noChangeAspect="1"/>
          </p:cNvPicPr>
          <p:nvPr/>
        </p:nvPicPr>
        <p:blipFill>
          <a:blip r:embed="rId4" cstate="print"/>
          <a:srcRect b="13483"/>
          <a:stretch>
            <a:fillRect/>
          </a:stretch>
        </p:blipFill>
        <p:spPr bwMode="auto">
          <a:xfrm>
            <a:off x="4374319" y="381000"/>
            <a:ext cx="4464881" cy="2895600"/>
          </a:xfrm>
          <a:prstGeom prst="rect">
            <a:avLst/>
          </a:prstGeom>
          <a:noFill/>
          <a:ln w="9525">
            <a:noFill/>
            <a:miter lim="800000"/>
            <a:headEnd/>
            <a:tailEnd/>
          </a:ln>
        </p:spPr>
      </p:pic>
      <p:pic>
        <p:nvPicPr>
          <p:cNvPr id="6" name="Picture 4" descr="EPA FV ESS Pursuit HD Response Photos 6-22-2010 8-06-22 AM"/>
          <p:cNvPicPr>
            <a:picLocks noChangeAspect="1" noChangeArrowheads="1"/>
          </p:cNvPicPr>
          <p:nvPr/>
        </p:nvPicPr>
        <p:blipFill>
          <a:blip r:embed="rId5" cstate="print"/>
          <a:srcRect/>
          <a:stretch>
            <a:fillRect/>
          </a:stretch>
        </p:blipFill>
        <p:spPr bwMode="auto">
          <a:xfrm>
            <a:off x="381000" y="3733800"/>
            <a:ext cx="4826000" cy="2714625"/>
          </a:xfrm>
          <a:prstGeom prst="rect">
            <a:avLst/>
          </a:prstGeom>
          <a:noFill/>
          <a:ln w="9525">
            <a:noFill/>
            <a:miter lim="800000"/>
            <a:headEnd/>
            <a:tailEnd/>
          </a:ln>
        </p:spPr>
      </p:pic>
      <p:pic>
        <p:nvPicPr>
          <p:cNvPr id="7" name="Picture 6" descr="images.jpg"/>
          <p:cNvPicPr>
            <a:picLocks noChangeAspect="1"/>
          </p:cNvPicPr>
          <p:nvPr/>
        </p:nvPicPr>
        <p:blipFill>
          <a:blip r:embed="rId6" cstate="print"/>
          <a:stretch>
            <a:fillRect/>
          </a:stretch>
        </p:blipFill>
        <p:spPr>
          <a:xfrm>
            <a:off x="1295400" y="152400"/>
            <a:ext cx="2047875" cy="22288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Contagion</a:t>
            </a:r>
            <a:endParaRPr lang="en-US" dirty="0"/>
          </a:p>
        </p:txBody>
      </p:sp>
      <p:pic>
        <p:nvPicPr>
          <p:cNvPr id="4" name="Contagion_Trailer.wmv">
            <a:hlinkClick r:id="" action="ppaction://media"/>
          </p:cNvPr>
          <p:cNvPicPr>
            <a:picLocks noGrp="1" noChangeAspect="1"/>
          </p:cNvPicPr>
          <p:nvPr>
            <p:ph idx="1"/>
            <a:videoFile r:link="rId1"/>
            <p:extLst>
              <p:ext uri="{DAA4B4D4-6D71-4841-9C94-3DE7FCFB9230}">
                <p14:media xmlns="" xmlns:p14="http://schemas.microsoft.com/office/powerpoint/2010/main" r:embed="rId4"/>
              </p:ext>
            </p:extLst>
          </p:nvPr>
        </p:nvPicPr>
        <p:blipFill>
          <a:blip r:embed="rId5" cstate="print"/>
          <a:stretch>
            <a:fillRect/>
          </a:stretch>
        </p:blipFill>
        <p:spPr>
          <a:xfrm>
            <a:off x="1295400" y="1600200"/>
            <a:ext cx="6400800" cy="3962400"/>
          </a:xfrm>
        </p:spPr>
      </p:pic>
      <p:sp>
        <p:nvSpPr>
          <p:cNvPr id="5" name="TextBox 4"/>
          <p:cNvSpPr txBox="1"/>
          <p:nvPr/>
        </p:nvSpPr>
        <p:spPr>
          <a:xfrm>
            <a:off x="2057400" y="5791200"/>
            <a:ext cx="5334000" cy="369332"/>
          </a:xfrm>
          <a:prstGeom prst="rect">
            <a:avLst/>
          </a:prstGeom>
          <a:noFill/>
        </p:spPr>
        <p:txBody>
          <a:bodyPr wrap="square" rtlCol="0">
            <a:spAutoFit/>
          </a:bodyPr>
          <a:lstStyle/>
          <a:p>
            <a:r>
              <a:rPr lang="en-US" u="sng" dirty="0" smtClean="0">
                <a:hlinkClick r:id="rId6"/>
              </a:rPr>
              <a:t>http://www.youtube.com/watch?v=4sYSyuuLk5g</a:t>
            </a:r>
            <a:endParaRPr lang="en-US" dirty="0"/>
          </a:p>
        </p:txBody>
      </p:sp>
    </p:spTree>
    <p:extLst>
      <p:ext uri="{BB962C8B-B14F-4D97-AF65-F5344CB8AC3E}">
        <p14:creationId xmlns="" xmlns:p14="http://schemas.microsoft.com/office/powerpoint/2010/main" val="440458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sz="2000" dirty="0" smtClean="0"/>
              <a:t>APHL’s Membership &amp; Recognition Committee</a:t>
            </a:r>
          </a:p>
          <a:p>
            <a:pPr lvl="1"/>
            <a:r>
              <a:rPr lang="en-US" sz="2000" dirty="0" smtClean="0"/>
              <a:t>Jack Bennett, Chair</a:t>
            </a:r>
          </a:p>
          <a:p>
            <a:pPr lvl="1"/>
            <a:r>
              <a:rPr lang="en-US" sz="2000" dirty="0" smtClean="0"/>
              <a:t>Cynthia Mangione</a:t>
            </a:r>
          </a:p>
          <a:p>
            <a:pPr lvl="1"/>
            <a:r>
              <a:rPr lang="en-US" sz="2000" dirty="0" smtClean="0"/>
              <a:t>Pam Mollenhauer</a:t>
            </a:r>
          </a:p>
          <a:p>
            <a:r>
              <a:rPr lang="en-US" sz="2000" dirty="0" smtClean="0"/>
              <a:t>APHL’s Workforce Development Committee</a:t>
            </a:r>
          </a:p>
          <a:p>
            <a:pPr lvl="1"/>
            <a:r>
              <a:rPr lang="en-US" sz="2000" dirty="0" smtClean="0"/>
              <a:t>Shashi Mehta</a:t>
            </a:r>
          </a:p>
          <a:p>
            <a:pPr lvl="1"/>
            <a:r>
              <a:rPr lang="en-US" sz="2000" dirty="0" smtClean="0"/>
              <a:t>Susie Zanto</a:t>
            </a:r>
          </a:p>
          <a:p>
            <a:r>
              <a:rPr lang="en-US" sz="2000" dirty="0" smtClean="0"/>
              <a:t>Megan Latshaw (APHL staff)</a:t>
            </a:r>
          </a:p>
          <a:p>
            <a:endParaRPr lang="en-US" dirty="0" smtClean="0"/>
          </a:p>
          <a:p>
            <a:endParaRPr lang="en-US" sz="2800" dirty="0" smtClean="0"/>
          </a:p>
          <a:p>
            <a:pPr lvl="1"/>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610600" cy="1003300"/>
          </a:xfrm>
        </p:spPr>
        <p:txBody>
          <a:bodyPr/>
          <a:lstStyle/>
          <a:p>
            <a:pPr eaLnBrk="1" hangingPunct="1"/>
            <a:r>
              <a:rPr lang="en-US" b="1" dirty="0" smtClean="0"/>
              <a:t>Public Health Concerns</a:t>
            </a:r>
          </a:p>
        </p:txBody>
      </p:sp>
      <p:sp>
        <p:nvSpPr>
          <p:cNvPr id="7171" name="Rectangle 3"/>
          <p:cNvSpPr>
            <a:spLocks noGrp="1" noChangeArrowheads="1"/>
          </p:cNvSpPr>
          <p:nvPr>
            <p:ph type="body" idx="1"/>
          </p:nvPr>
        </p:nvSpPr>
        <p:spPr>
          <a:xfrm>
            <a:off x="152400" y="1295400"/>
            <a:ext cx="8686800" cy="4876800"/>
          </a:xfrm>
        </p:spPr>
        <p:txBody>
          <a:bodyPr/>
          <a:lstStyle/>
          <a:p>
            <a:pPr eaLnBrk="1" hangingPunct="1">
              <a:buNone/>
            </a:pPr>
            <a:r>
              <a:rPr lang="en-US" sz="2800" dirty="0" smtClean="0"/>
              <a:t>America’s health is increasingly at risk</a:t>
            </a:r>
          </a:p>
          <a:p>
            <a:pPr lvl="1" eaLnBrk="1" hangingPunct="1"/>
            <a:r>
              <a:rPr lang="en-US" sz="2400" dirty="0" smtClean="0"/>
              <a:t>Emerging infectious diseases</a:t>
            </a:r>
          </a:p>
          <a:p>
            <a:pPr lvl="1" eaLnBrk="1" hangingPunct="1"/>
            <a:r>
              <a:rPr lang="en-US" sz="2400" dirty="0" err="1" smtClean="0"/>
              <a:t>Foodborne</a:t>
            </a:r>
            <a:r>
              <a:rPr lang="en-US" sz="2400" dirty="0" smtClean="0"/>
              <a:t> illnesses</a:t>
            </a:r>
          </a:p>
          <a:p>
            <a:pPr lvl="1" eaLnBrk="1" hangingPunct="1"/>
            <a:r>
              <a:rPr lang="en-US" sz="2400" dirty="0" smtClean="0"/>
              <a:t>Environmental exposures</a:t>
            </a:r>
          </a:p>
          <a:p>
            <a:pPr lvl="1" eaLnBrk="1" hangingPunct="1"/>
            <a:r>
              <a:rPr lang="en-US" sz="2400" dirty="0" smtClean="0"/>
              <a:t>Potential for chemical and biological terrorism </a:t>
            </a:r>
          </a:p>
          <a:p>
            <a:pPr eaLnBrk="1" hangingPunct="1">
              <a:buNone/>
            </a:pPr>
            <a:r>
              <a:rPr lang="en-US" sz="2800" dirty="0" smtClean="0"/>
              <a:t>These risks are associated with a variety of factors </a:t>
            </a:r>
          </a:p>
          <a:p>
            <a:pPr lvl="1" eaLnBrk="1" hangingPunct="1"/>
            <a:r>
              <a:rPr lang="en-US" sz="2400" dirty="0" smtClean="0"/>
              <a:t>Increased global travel</a:t>
            </a:r>
          </a:p>
          <a:p>
            <a:pPr lvl="1" eaLnBrk="1" hangingPunct="1"/>
            <a:r>
              <a:rPr lang="en-US" sz="2400" dirty="0" smtClean="0"/>
              <a:t>Widespread access to imported foods</a:t>
            </a:r>
          </a:p>
          <a:p>
            <a:pPr lvl="1" eaLnBrk="1" hangingPunct="1"/>
            <a:r>
              <a:rPr lang="en-US" sz="2400" dirty="0" smtClean="0"/>
              <a:t>Role of environmental factors in chronic disease</a:t>
            </a:r>
          </a:p>
          <a:p>
            <a:pPr lvl="1" eaLnBrk="1" hangingPunct="1"/>
            <a:r>
              <a:rPr lang="en-US" sz="2400" dirty="0" smtClean="0"/>
              <a:t>Rise of domestic and international terrorism</a:t>
            </a:r>
          </a:p>
        </p:txBody>
      </p:sp>
      <p:pic>
        <p:nvPicPr>
          <p:cNvPr id="67586" name="Picture 2" descr="https://lh3.googleusercontent.com/-tYVIgQmlvcQ/TYwnoPjuzXI/AAAAAAAAa5Q/4fQVyCJ-PEY/Importance-Of-Health-Ethics.jpg"/>
          <p:cNvPicPr>
            <a:picLocks noChangeAspect="1" noChangeArrowheads="1"/>
          </p:cNvPicPr>
          <p:nvPr/>
        </p:nvPicPr>
        <p:blipFill>
          <a:blip r:embed="rId4" cstate="print"/>
          <a:srcRect/>
          <a:stretch>
            <a:fillRect/>
          </a:stretch>
        </p:blipFill>
        <p:spPr bwMode="auto">
          <a:xfrm>
            <a:off x="5791200" y="76200"/>
            <a:ext cx="3276600" cy="2174121"/>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371600"/>
            <a:ext cx="8229600" cy="4495799"/>
          </a:xfrm>
        </p:spPr>
        <p:txBody>
          <a:bodyPr/>
          <a:lstStyle/>
          <a:p>
            <a:r>
              <a:rPr lang="en-US" dirty="0" smtClean="0"/>
              <a:t>What is Public Health</a:t>
            </a:r>
          </a:p>
          <a:p>
            <a:r>
              <a:rPr lang="en-US" b="1" dirty="0" smtClean="0"/>
              <a:t>Public Health Laboratories (PHL’s)</a:t>
            </a:r>
          </a:p>
          <a:p>
            <a:r>
              <a:rPr lang="en-US" dirty="0" smtClean="0"/>
              <a:t>What do PHL’s do?</a:t>
            </a:r>
          </a:p>
          <a:p>
            <a:r>
              <a:rPr lang="en-US" dirty="0" smtClean="0"/>
              <a:t>Who works in PHL’s? (and why)</a:t>
            </a:r>
          </a:p>
          <a:p>
            <a:r>
              <a:rPr lang="en-US" dirty="0" smtClean="0"/>
              <a:t>Professional Organizations</a:t>
            </a:r>
          </a:p>
          <a:p>
            <a:r>
              <a:rPr lang="en-US" dirty="0" smtClean="0"/>
              <a:t>About APHL</a:t>
            </a:r>
          </a:p>
          <a:p>
            <a:endParaRPr lang="en-US" dirty="0"/>
          </a:p>
        </p:txBody>
      </p:sp>
    </p:spTree>
    <p:extLst>
      <p:ext uri="{BB962C8B-B14F-4D97-AF65-F5344CB8AC3E}">
        <p14:creationId xmlns="" xmlns:p14="http://schemas.microsoft.com/office/powerpoint/2010/main" val="139524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28600"/>
            <a:ext cx="8686800" cy="995362"/>
          </a:xfrm>
        </p:spPr>
        <p:txBody>
          <a:bodyPr/>
          <a:lstStyle/>
          <a:p>
            <a:pPr eaLnBrk="1" hangingPunct="1"/>
            <a:r>
              <a:rPr lang="en-US" b="1" dirty="0" smtClean="0"/>
              <a:t>Public Health Laboratory Practice</a:t>
            </a:r>
          </a:p>
        </p:txBody>
      </p:sp>
      <p:sp>
        <p:nvSpPr>
          <p:cNvPr id="18435" name="Rectangle 3"/>
          <p:cNvSpPr>
            <a:spLocks noGrp="1" noChangeArrowheads="1"/>
          </p:cNvSpPr>
          <p:nvPr>
            <p:ph type="body" idx="1"/>
          </p:nvPr>
        </p:nvSpPr>
        <p:spPr>
          <a:xfrm>
            <a:off x="76200" y="1295400"/>
            <a:ext cx="8234362" cy="5105400"/>
          </a:xfrm>
        </p:spPr>
        <p:txBody>
          <a:bodyPr/>
          <a:lstStyle/>
          <a:p>
            <a:pPr>
              <a:buNone/>
            </a:pPr>
            <a:r>
              <a:rPr lang="en-US" sz="3600" dirty="0" smtClean="0"/>
              <a:t>	In order to ensure the safety of our food and water, to screen for the presence of certain diseases within communities, and to respond to public health emergencies, such as bioterrorism, public health laboratory practice is essential.</a:t>
            </a:r>
          </a:p>
          <a:p>
            <a:pPr eaLnBrk="1" hangingPunct="1">
              <a:buFontTx/>
              <a:buNone/>
            </a:pPr>
            <a:endParaRPr lang="en-US" sz="2800" dirty="0" smtClean="0"/>
          </a:p>
        </p:txBody>
      </p:sp>
      <p:pic>
        <p:nvPicPr>
          <p:cNvPr id="52226" name="Picture 2" descr="http://www.phgfoundation.org/file_gateway?link_ID=4181&amp;resize=200&amp;resize_axis=x"/>
          <p:cNvPicPr>
            <a:picLocks noChangeAspect="1" noChangeArrowheads="1"/>
          </p:cNvPicPr>
          <p:nvPr/>
        </p:nvPicPr>
        <p:blipFill>
          <a:blip r:embed="rId3" cstate="print"/>
          <a:srcRect/>
          <a:stretch>
            <a:fillRect/>
          </a:stretch>
        </p:blipFill>
        <p:spPr bwMode="auto">
          <a:xfrm>
            <a:off x="4267200" y="4876800"/>
            <a:ext cx="1905000" cy="1266826"/>
          </a:xfrm>
          <a:prstGeom prst="rect">
            <a:avLst/>
          </a:prstGeom>
          <a:noFill/>
        </p:spPr>
      </p:pic>
      <p:pic>
        <p:nvPicPr>
          <p:cNvPr id="52228" name="Picture 4" descr="http://www.aphl.org/mycareer/PublishingImages/Training_lettuce_187x128.jpg"/>
          <p:cNvPicPr>
            <a:picLocks noChangeAspect="1" noChangeArrowheads="1"/>
          </p:cNvPicPr>
          <p:nvPr/>
        </p:nvPicPr>
        <p:blipFill>
          <a:blip r:embed="rId4" cstate="print"/>
          <a:srcRect/>
          <a:stretch>
            <a:fillRect/>
          </a:stretch>
        </p:blipFill>
        <p:spPr bwMode="auto">
          <a:xfrm>
            <a:off x="228600" y="4876800"/>
            <a:ext cx="1892498" cy="1295400"/>
          </a:xfrm>
          <a:prstGeom prst="rect">
            <a:avLst/>
          </a:prstGeom>
          <a:noFill/>
        </p:spPr>
      </p:pic>
      <p:pic>
        <p:nvPicPr>
          <p:cNvPr id="8" name="Picture 7" descr="BT.bmp"/>
          <p:cNvPicPr>
            <a:picLocks noChangeAspect="1"/>
          </p:cNvPicPr>
          <p:nvPr/>
        </p:nvPicPr>
        <p:blipFill>
          <a:blip r:embed="rId5" cstate="print"/>
          <a:stretch>
            <a:fillRect/>
          </a:stretch>
        </p:blipFill>
        <p:spPr>
          <a:xfrm>
            <a:off x="2209800" y="4868243"/>
            <a:ext cx="1905000" cy="1303957"/>
          </a:xfrm>
          <a:prstGeom prst="rect">
            <a:avLst/>
          </a:prstGeom>
        </p:spPr>
      </p:pic>
      <p:pic>
        <p:nvPicPr>
          <p:cNvPr id="10" name="Picture 9" descr="ELAB.bmp"/>
          <p:cNvPicPr>
            <a:picLocks noChangeAspect="1"/>
          </p:cNvPicPr>
          <p:nvPr/>
        </p:nvPicPr>
        <p:blipFill>
          <a:blip r:embed="rId6" cstate="print"/>
          <a:stretch>
            <a:fillRect/>
          </a:stretch>
        </p:blipFill>
        <p:spPr>
          <a:xfrm>
            <a:off x="6248400" y="4876800"/>
            <a:ext cx="1295400" cy="1295400"/>
          </a:xfrm>
          <a:prstGeom prst="rect">
            <a:avLst/>
          </a:prstGeom>
        </p:spPr>
      </p:pic>
    </p:spTree>
    <p:extLst>
      <p:ext uri="{BB962C8B-B14F-4D97-AF65-F5344CB8AC3E}">
        <p14:creationId xmlns="" xmlns:p14="http://schemas.microsoft.com/office/powerpoint/2010/main" val="435680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tah New Lab - 2b.jpg"/>
          <p:cNvPicPr>
            <a:picLocks noChangeAspect="1"/>
          </p:cNvPicPr>
          <p:nvPr/>
        </p:nvPicPr>
        <p:blipFill>
          <a:blip r:embed="rId3" cstate="print"/>
          <a:srcRect/>
          <a:stretch>
            <a:fillRect/>
          </a:stretch>
        </p:blipFill>
        <p:spPr bwMode="auto">
          <a:xfrm>
            <a:off x="1219200" y="1295400"/>
            <a:ext cx="6116638" cy="4718050"/>
          </a:xfrm>
          <a:prstGeom prst="rect">
            <a:avLst/>
          </a:prstGeom>
          <a:noFill/>
          <a:ln w="9525">
            <a:noFill/>
            <a:miter lim="800000"/>
            <a:headEnd/>
            <a:tailEnd/>
          </a:ln>
        </p:spPr>
      </p:pic>
      <p:sp>
        <p:nvSpPr>
          <p:cNvPr id="4098" name="Title 1"/>
          <p:cNvSpPr>
            <a:spLocks noGrp="1"/>
          </p:cNvSpPr>
          <p:nvPr>
            <p:ph type="title"/>
          </p:nvPr>
        </p:nvSpPr>
        <p:spPr/>
        <p:txBody>
          <a:bodyPr/>
          <a:lstStyle/>
          <a:p>
            <a:pPr eaLnBrk="1" hangingPunct="1"/>
            <a:r>
              <a:rPr lang="en-US" b="1" dirty="0" smtClean="0">
                <a:cs typeface="Arial" charset="0"/>
              </a:rPr>
              <a:t>Public Health Laboratories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927100" y="2273300"/>
            <a:ext cx="7531100" cy="1752600"/>
          </a:xfrm>
          <a:prstGeom prst="rtTriangle">
            <a:avLst/>
          </a:prstGeom>
          <a:solidFill>
            <a:srgbClr val="006F7C"/>
          </a:solidFill>
          <a:ln w="25400">
            <a:solidFill>
              <a:srgbClr val="3366CC"/>
            </a:solidFill>
            <a:miter lim="800000"/>
            <a:headEnd/>
            <a:tailEnd/>
          </a:ln>
        </p:spPr>
        <p:txBody>
          <a:bodyPr wrap="none" anchor="ctr"/>
          <a:lstStyle/>
          <a:p>
            <a:pPr algn="ctr"/>
            <a:r>
              <a:rPr lang="en-US" sz="2800" b="1" dirty="0">
                <a:solidFill>
                  <a:sysClr val="windowText" lastClr="000000"/>
                </a:solidFill>
                <a:latin typeface="Arial" charset="0"/>
              </a:rPr>
              <a:t>Primary </a:t>
            </a:r>
          </a:p>
          <a:p>
            <a:pPr algn="ctr"/>
            <a:r>
              <a:rPr lang="en-US" sz="2800" b="1" dirty="0">
                <a:solidFill>
                  <a:sysClr val="windowText" lastClr="000000"/>
                </a:solidFill>
                <a:latin typeface="Arial" charset="0"/>
              </a:rPr>
              <a:t>Diagnostic Tests</a:t>
            </a:r>
          </a:p>
        </p:txBody>
      </p:sp>
      <p:sp>
        <p:nvSpPr>
          <p:cNvPr id="12291" name="Text Box 3"/>
          <p:cNvSpPr txBox="1">
            <a:spLocks noChangeArrowheads="1"/>
          </p:cNvSpPr>
          <p:nvPr/>
        </p:nvSpPr>
        <p:spPr bwMode="auto">
          <a:xfrm>
            <a:off x="838200" y="4113213"/>
            <a:ext cx="863600" cy="457200"/>
          </a:xfrm>
          <a:prstGeom prst="rect">
            <a:avLst/>
          </a:prstGeom>
          <a:noFill/>
          <a:ln w="25400">
            <a:noFill/>
            <a:miter lim="800000"/>
            <a:headEnd/>
            <a:tailEnd/>
          </a:ln>
        </p:spPr>
        <p:txBody>
          <a:bodyPr wrap="none">
            <a:spAutoFit/>
          </a:bodyPr>
          <a:lstStyle/>
          <a:p>
            <a:r>
              <a:rPr lang="en-US" b="1">
                <a:solidFill>
                  <a:srgbClr val="FF0000"/>
                </a:solidFill>
                <a:latin typeface="Arial" charset="0"/>
              </a:rPr>
              <a:t>1900</a:t>
            </a:r>
          </a:p>
        </p:txBody>
      </p:sp>
      <p:sp>
        <p:nvSpPr>
          <p:cNvPr id="12292" name="Text Box 4"/>
          <p:cNvSpPr txBox="1">
            <a:spLocks noChangeArrowheads="1"/>
          </p:cNvSpPr>
          <p:nvPr/>
        </p:nvSpPr>
        <p:spPr bwMode="auto">
          <a:xfrm>
            <a:off x="4251325" y="4113213"/>
            <a:ext cx="863600" cy="457200"/>
          </a:xfrm>
          <a:prstGeom prst="rect">
            <a:avLst/>
          </a:prstGeom>
          <a:noFill/>
          <a:ln w="25400">
            <a:noFill/>
            <a:miter lim="800000"/>
            <a:headEnd/>
            <a:tailEnd/>
          </a:ln>
        </p:spPr>
        <p:txBody>
          <a:bodyPr wrap="none">
            <a:spAutoFit/>
          </a:bodyPr>
          <a:lstStyle/>
          <a:p>
            <a:r>
              <a:rPr lang="en-US" b="1">
                <a:solidFill>
                  <a:srgbClr val="FF0000"/>
                </a:solidFill>
                <a:latin typeface="Arial" charset="0"/>
              </a:rPr>
              <a:t>2000</a:t>
            </a:r>
          </a:p>
        </p:txBody>
      </p:sp>
      <p:sp>
        <p:nvSpPr>
          <p:cNvPr id="12293" name="Text Box 5"/>
          <p:cNvSpPr txBox="1">
            <a:spLocks noChangeArrowheads="1"/>
          </p:cNvSpPr>
          <p:nvPr/>
        </p:nvSpPr>
        <p:spPr bwMode="auto">
          <a:xfrm>
            <a:off x="7664450" y="4113213"/>
            <a:ext cx="863600" cy="457200"/>
          </a:xfrm>
          <a:prstGeom prst="rect">
            <a:avLst/>
          </a:prstGeom>
          <a:noFill/>
          <a:ln w="25400">
            <a:noFill/>
            <a:miter lim="800000"/>
            <a:headEnd/>
            <a:tailEnd/>
          </a:ln>
        </p:spPr>
        <p:txBody>
          <a:bodyPr wrap="none">
            <a:spAutoFit/>
          </a:bodyPr>
          <a:lstStyle/>
          <a:p>
            <a:r>
              <a:rPr lang="en-US" b="1">
                <a:solidFill>
                  <a:srgbClr val="FF0000"/>
                </a:solidFill>
                <a:latin typeface="Arial" charset="0"/>
              </a:rPr>
              <a:t>2100</a:t>
            </a:r>
          </a:p>
        </p:txBody>
      </p:sp>
      <p:sp>
        <p:nvSpPr>
          <p:cNvPr id="12294" name="AutoShape 6"/>
          <p:cNvSpPr>
            <a:spLocks noChangeArrowheads="1"/>
          </p:cNvSpPr>
          <p:nvPr/>
        </p:nvSpPr>
        <p:spPr bwMode="auto">
          <a:xfrm rot="10800000">
            <a:off x="1079500" y="2057400"/>
            <a:ext cx="7531100" cy="1752600"/>
          </a:xfrm>
          <a:prstGeom prst="rtTriangle">
            <a:avLst/>
          </a:prstGeom>
          <a:solidFill>
            <a:schemeClr val="tx1"/>
          </a:solidFill>
          <a:ln w="25400">
            <a:solidFill>
              <a:schemeClr val="tx1"/>
            </a:solidFill>
            <a:miter lim="800000"/>
            <a:headEnd/>
            <a:tailEnd/>
          </a:ln>
        </p:spPr>
        <p:txBody>
          <a:bodyPr rot="10800000" wrap="none" anchor="ctr"/>
          <a:lstStyle/>
          <a:p>
            <a:pPr algn="ctr"/>
            <a:endParaRPr lang="en-US" sz="3200" b="1" dirty="0">
              <a:solidFill>
                <a:schemeClr val="bg2"/>
              </a:solidFill>
            </a:endParaRPr>
          </a:p>
        </p:txBody>
      </p:sp>
      <p:sp>
        <p:nvSpPr>
          <p:cNvPr id="12295" name="Text Box 7"/>
          <p:cNvSpPr txBox="1">
            <a:spLocks noChangeArrowheads="1"/>
          </p:cNvSpPr>
          <p:nvPr/>
        </p:nvSpPr>
        <p:spPr bwMode="auto">
          <a:xfrm>
            <a:off x="3379788" y="2054225"/>
            <a:ext cx="5230812" cy="946150"/>
          </a:xfrm>
          <a:prstGeom prst="rect">
            <a:avLst/>
          </a:prstGeom>
          <a:noFill/>
          <a:ln w="25400">
            <a:noFill/>
            <a:miter lim="800000"/>
            <a:headEnd/>
            <a:tailEnd/>
          </a:ln>
        </p:spPr>
        <p:txBody>
          <a:bodyPr>
            <a:spAutoFit/>
          </a:bodyPr>
          <a:lstStyle/>
          <a:p>
            <a:pPr algn="ctr"/>
            <a:r>
              <a:rPr lang="en-US" sz="2800" b="1" dirty="0">
                <a:solidFill>
                  <a:srgbClr val="006F7C"/>
                </a:solidFill>
                <a:latin typeface="Arial" charset="0"/>
              </a:rPr>
              <a:t>Surveillance and Reference</a:t>
            </a:r>
          </a:p>
          <a:p>
            <a:pPr algn="ctr"/>
            <a:r>
              <a:rPr lang="en-US" sz="2800" b="1" dirty="0">
                <a:solidFill>
                  <a:srgbClr val="006F7C"/>
                </a:solidFill>
                <a:latin typeface="Arial" charset="0"/>
              </a:rPr>
              <a:t>Activities</a:t>
            </a:r>
          </a:p>
        </p:txBody>
      </p:sp>
      <p:sp>
        <p:nvSpPr>
          <p:cNvPr id="12296" name="Rectangle 8"/>
          <p:cNvSpPr>
            <a:spLocks noChangeArrowheads="1"/>
          </p:cNvSpPr>
          <p:nvPr/>
        </p:nvSpPr>
        <p:spPr bwMode="auto">
          <a:xfrm>
            <a:off x="533400" y="304800"/>
            <a:ext cx="8534400" cy="1143000"/>
          </a:xfrm>
          <a:prstGeom prst="rect">
            <a:avLst/>
          </a:prstGeom>
          <a:noFill/>
          <a:ln w="9525">
            <a:noFill/>
            <a:miter lim="800000"/>
            <a:headEnd/>
            <a:tailEnd/>
          </a:ln>
        </p:spPr>
        <p:txBody>
          <a:bodyPr anchor="ctr"/>
          <a:lstStyle/>
          <a:p>
            <a:r>
              <a:rPr lang="en-US" sz="4000" b="1" dirty="0" smtClean="0">
                <a:solidFill>
                  <a:srgbClr val="006F7C"/>
                </a:solidFill>
                <a:latin typeface="Arial" charset="0"/>
              </a:rPr>
              <a:t>Changing Roles </a:t>
            </a:r>
            <a:r>
              <a:rPr lang="en-US" sz="4000" b="1" dirty="0">
                <a:solidFill>
                  <a:srgbClr val="006F7C"/>
                </a:solidFill>
                <a:latin typeface="Arial" charset="0"/>
              </a:rPr>
              <a:t>of </a:t>
            </a:r>
            <a:r>
              <a:rPr lang="en-US" sz="4000" b="1" dirty="0" smtClean="0">
                <a:solidFill>
                  <a:srgbClr val="006F7C"/>
                </a:solidFill>
                <a:latin typeface="Arial" charset="0"/>
              </a:rPr>
              <a:t>PHLs</a:t>
            </a:r>
            <a:endParaRPr lang="en-US" sz="4000" b="1" dirty="0">
              <a:solidFill>
                <a:srgbClr val="006F7C"/>
              </a:solidFill>
              <a:latin typeface="Arial" charset="0"/>
            </a:endParaRPr>
          </a:p>
        </p:txBody>
      </p:sp>
      <p:sp>
        <p:nvSpPr>
          <p:cNvPr id="12297" name="Rectangle 9"/>
          <p:cNvSpPr>
            <a:spLocks noChangeArrowheads="1"/>
          </p:cNvSpPr>
          <p:nvPr/>
        </p:nvSpPr>
        <p:spPr bwMode="auto">
          <a:xfrm>
            <a:off x="5334000" y="4495800"/>
            <a:ext cx="3657600" cy="2133600"/>
          </a:xfrm>
          <a:prstGeom prst="rect">
            <a:avLst/>
          </a:prstGeom>
          <a:noFill/>
          <a:ln w="9525">
            <a:noFill/>
            <a:miter lim="800000"/>
            <a:headEnd/>
            <a:tailEnd/>
          </a:ln>
        </p:spPr>
        <p:txBody>
          <a:bodyPr/>
          <a:lstStyle/>
          <a:p>
            <a:pPr marL="342900" indent="-342900">
              <a:lnSpc>
                <a:spcPct val="90000"/>
              </a:lnSpc>
              <a:spcBef>
                <a:spcPct val="20000"/>
              </a:spcBef>
            </a:pPr>
            <a:r>
              <a:rPr lang="en-US" sz="2000" b="1" dirty="0" smtClean="0">
                <a:latin typeface="Arial" charset="0"/>
              </a:rPr>
              <a:t>Advanced molecular testing</a:t>
            </a:r>
            <a:endParaRPr lang="en-US" sz="1800" b="1" dirty="0">
              <a:latin typeface="Arial" charset="0"/>
            </a:endParaRPr>
          </a:p>
          <a:p>
            <a:pPr marL="342900" indent="-342900">
              <a:lnSpc>
                <a:spcPct val="90000"/>
              </a:lnSpc>
              <a:spcBef>
                <a:spcPct val="20000"/>
              </a:spcBef>
            </a:pPr>
            <a:r>
              <a:rPr lang="en-US" sz="2000" b="1" dirty="0">
                <a:latin typeface="Arial" charset="0"/>
              </a:rPr>
              <a:t>Antimicrobial </a:t>
            </a:r>
            <a:r>
              <a:rPr lang="en-US" sz="2000" b="1" dirty="0" smtClean="0">
                <a:latin typeface="Arial" charset="0"/>
              </a:rPr>
              <a:t>resistance surveillance</a:t>
            </a:r>
          </a:p>
          <a:p>
            <a:pPr marL="342900" indent="-342900">
              <a:lnSpc>
                <a:spcPct val="90000"/>
              </a:lnSpc>
              <a:spcBef>
                <a:spcPct val="20000"/>
              </a:spcBef>
            </a:pPr>
            <a:r>
              <a:rPr lang="en-US" sz="2000" b="1" dirty="0" smtClean="0">
                <a:latin typeface="Arial" charset="0"/>
              </a:rPr>
              <a:t>Pharmaceutical surveillance</a:t>
            </a:r>
          </a:p>
          <a:p>
            <a:pPr marL="342900" indent="-342900">
              <a:lnSpc>
                <a:spcPct val="90000"/>
              </a:lnSpc>
              <a:spcBef>
                <a:spcPct val="20000"/>
              </a:spcBef>
            </a:pPr>
            <a:r>
              <a:rPr lang="en-US" sz="2000" b="1" dirty="0" smtClean="0">
                <a:latin typeface="Arial" charset="0"/>
              </a:rPr>
              <a:t>Regulatory food testing</a:t>
            </a:r>
          </a:p>
          <a:p>
            <a:pPr marL="342900" indent="-342900">
              <a:lnSpc>
                <a:spcPct val="90000"/>
              </a:lnSpc>
              <a:spcBef>
                <a:spcPct val="20000"/>
              </a:spcBef>
            </a:pPr>
            <a:r>
              <a:rPr lang="en-US" sz="2000" b="1" dirty="0" smtClean="0">
                <a:latin typeface="Arial" charset="0"/>
              </a:rPr>
              <a:t>Drinking water monitoring</a:t>
            </a:r>
          </a:p>
          <a:p>
            <a:pPr marL="342900" indent="-342900">
              <a:lnSpc>
                <a:spcPct val="90000"/>
              </a:lnSpc>
              <a:spcBef>
                <a:spcPct val="20000"/>
              </a:spcBef>
            </a:pPr>
            <a:endParaRPr lang="en-US" sz="2000" b="1" dirty="0" smtClean="0">
              <a:latin typeface="Arial" charset="0"/>
            </a:endParaRPr>
          </a:p>
          <a:p>
            <a:pPr marL="342900" indent="-342900">
              <a:lnSpc>
                <a:spcPct val="90000"/>
              </a:lnSpc>
              <a:spcBef>
                <a:spcPct val="20000"/>
              </a:spcBef>
            </a:pPr>
            <a:endParaRPr lang="en-US" sz="2000" b="1" dirty="0">
              <a:latin typeface="Arial" charset="0"/>
            </a:endParaRPr>
          </a:p>
        </p:txBody>
      </p:sp>
      <p:sp>
        <p:nvSpPr>
          <p:cNvPr id="12298" name="Rectangle 10"/>
          <p:cNvSpPr>
            <a:spLocks noChangeArrowheads="1"/>
          </p:cNvSpPr>
          <p:nvPr/>
        </p:nvSpPr>
        <p:spPr bwMode="auto">
          <a:xfrm>
            <a:off x="914400" y="4495800"/>
            <a:ext cx="3657600" cy="1905000"/>
          </a:xfrm>
          <a:prstGeom prst="rect">
            <a:avLst/>
          </a:prstGeom>
          <a:noFill/>
          <a:ln w="9525">
            <a:noFill/>
            <a:miter lim="800000"/>
            <a:headEnd/>
            <a:tailEnd/>
          </a:ln>
        </p:spPr>
        <p:txBody>
          <a:bodyPr/>
          <a:lstStyle/>
          <a:p>
            <a:pPr marL="342900" indent="-342900">
              <a:lnSpc>
                <a:spcPct val="90000"/>
              </a:lnSpc>
              <a:spcBef>
                <a:spcPct val="20000"/>
              </a:spcBef>
            </a:pPr>
            <a:r>
              <a:rPr lang="en-US" sz="2000" b="1" dirty="0" smtClean="0">
                <a:latin typeface="Arial" charset="0"/>
              </a:rPr>
              <a:t>Diphtheria testing</a:t>
            </a:r>
          </a:p>
          <a:p>
            <a:pPr marL="342900" indent="-342900">
              <a:lnSpc>
                <a:spcPct val="90000"/>
              </a:lnSpc>
              <a:spcBef>
                <a:spcPct val="20000"/>
              </a:spcBef>
            </a:pPr>
            <a:r>
              <a:rPr lang="en-US" sz="2000" b="1" dirty="0" smtClean="0">
                <a:latin typeface="Arial" charset="0"/>
              </a:rPr>
              <a:t>Syphilis testing</a:t>
            </a:r>
          </a:p>
          <a:p>
            <a:pPr marL="342900" indent="-342900">
              <a:lnSpc>
                <a:spcPct val="90000"/>
              </a:lnSpc>
              <a:spcBef>
                <a:spcPct val="20000"/>
              </a:spcBef>
            </a:pPr>
            <a:r>
              <a:rPr lang="en-US" sz="2000" b="1" dirty="0" smtClean="0">
                <a:latin typeface="Arial" charset="0"/>
              </a:rPr>
              <a:t>TB testing</a:t>
            </a:r>
          </a:p>
          <a:p>
            <a:pPr marL="342900" indent="-342900">
              <a:lnSpc>
                <a:spcPct val="90000"/>
              </a:lnSpc>
              <a:spcBef>
                <a:spcPct val="20000"/>
              </a:spcBef>
            </a:pPr>
            <a:r>
              <a:rPr lang="en-US" sz="2000" b="1" dirty="0" err="1" smtClean="0">
                <a:latin typeface="Arial" charset="0"/>
              </a:rPr>
              <a:t>Coliform</a:t>
            </a:r>
            <a:r>
              <a:rPr lang="en-US" sz="2000" b="1" dirty="0" smtClean="0">
                <a:latin typeface="Arial" charset="0"/>
              </a:rPr>
              <a:t> testing</a:t>
            </a:r>
          </a:p>
          <a:p>
            <a:pPr marL="342900" indent="-342900">
              <a:lnSpc>
                <a:spcPct val="90000"/>
              </a:lnSpc>
              <a:spcBef>
                <a:spcPct val="20000"/>
              </a:spcBef>
            </a:pPr>
            <a:endParaRPr lang="en-US" sz="2000" b="1" dirty="0" smtClean="0">
              <a:latin typeface="Arial" charset="0"/>
            </a:endParaRPr>
          </a:p>
          <a:p>
            <a:pPr marL="342900" indent="-342900">
              <a:lnSpc>
                <a:spcPct val="90000"/>
              </a:lnSpc>
              <a:spcBef>
                <a:spcPct val="20000"/>
              </a:spcBef>
            </a:pPr>
            <a:endParaRPr lang="en-US" sz="2000" b="1" dirty="0">
              <a:latin typeface="Arial" charset="0"/>
            </a:endParaRPr>
          </a:p>
          <a:p>
            <a:pPr marL="342900" indent="-342900">
              <a:lnSpc>
                <a:spcPct val="90000"/>
              </a:lnSpc>
              <a:spcBef>
                <a:spcPct val="20000"/>
              </a:spcBef>
            </a:pPr>
            <a:endParaRPr lang="en-US" sz="2000" b="1" dirty="0">
              <a:latin typeface="Arial" charset="0"/>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0E0EC527B554AB13806798E16CC3D" ma:contentTypeVersion="50" ma:contentTypeDescription="Create a new document." ma:contentTypeScope="" ma:versionID="9652002b3d3fef1c7d58a128ad095318">
  <xsd:schema xmlns:xsd="http://www.w3.org/2001/XMLSchema" xmlns:xs="http://www.w3.org/2001/XMLSchema" xmlns:p="http://schemas.microsoft.com/office/2006/metadata/properties" xmlns:ns1="http://schemas.microsoft.com/sharepoint/v3" xmlns:ns2="50f2c2bb-0164-486c-a94f-462cfe3e18e4" xmlns:ns3="18bd4c3f-a4f2-4e0b-a3e7-155bda212c1e" targetNamespace="http://schemas.microsoft.com/office/2006/metadata/properties" ma:root="true" ma:fieldsID="c245f9afc2b44e9d1faad81008d9108e" ns1:_="" ns2:_="" ns3:_="">
    <xsd:import namespace="http://schemas.microsoft.com/sharepoint/v3"/>
    <xsd:import namespace="50f2c2bb-0164-486c-a94f-462cfe3e18e4"/>
    <xsd:import namespace="18bd4c3f-a4f2-4e0b-a3e7-155bda212c1e"/>
    <xsd:element name="properties">
      <xsd:complexType>
        <xsd:sequence>
          <xsd:element name="documentManagement">
            <xsd:complexType>
              <xsd:all>
                <xsd:element ref="ns1:PublishingStartDate" minOccurs="0"/>
                <xsd:element ref="ns1:PublishingExpirationDate" minOccurs="0"/>
                <xsd:element ref="ns2:Description0"/>
                <xsd:element ref="ns2:Metadata1" minOccurs="0"/>
                <xsd:element ref="ns2:Metadata2" minOccurs="0"/>
                <xsd:element ref="ns2:Metadata3"/>
                <xsd:element ref="ns1:RatingCount" minOccurs="0"/>
                <xsd:element ref="ns3:_dlc_DocId" minOccurs="0"/>
                <xsd:element ref="ns3:_dlc_DocIdUrl" minOccurs="0"/>
                <xsd:element ref="ns3:_dlc_DocIdPersistId" minOccurs="0"/>
                <xsd:element ref="ns2:Copyright" minOccurs="0"/>
                <xsd:element ref="ns2:Permissions" minOccurs="0"/>
                <xsd:element ref="ns1:RatedBy" minOccurs="0"/>
                <xsd:element ref="ns1:Ratings" minOccurs="0"/>
                <xsd:element ref="ns1:LikesCount" minOccurs="0"/>
                <xsd:element ref="ns1:LikedBy" minOccurs="0"/>
                <xsd:element ref="ns2:Featured" minOccurs="0"/>
                <xsd:element ref="ns2:Published_x0020_Year" minOccurs="0"/>
                <xsd:element ref="ns2:Published_x0020_Month" minOccurs="0"/>
                <xsd:element ref="ns2:En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internalName="PublishingStartDate">
      <xsd:simpleType>
        <xsd:restriction base="dms:Unknown"/>
      </xsd:simpleType>
    </xsd:element>
    <xsd:element name="PublishingExpirationDate" ma:index="3" nillable="true" ma:displayName="Scheduling End Date" ma:internalName="PublishingExpirationDate">
      <xsd:simpleType>
        <xsd:restriction base="dms:Unknown"/>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2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2" nillable="true" ma:displayName="User ratings" ma:description="User ratings for the item" ma:hidden="true" ma:internalName="Ratings">
      <xsd:simpleType>
        <xsd:restriction base="dms:Note"/>
      </xsd:simpleType>
    </xsd:element>
    <xsd:element name="LikesCount" ma:index="23" nillable="true" ma:displayName="Number of Likes" ma:internalName="LikesCount">
      <xsd:simpleType>
        <xsd:restriction base="dms:Unknown"/>
      </xsd:simpleType>
    </xsd:element>
    <xsd:element name="LikedBy" ma:index="2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f2c2bb-0164-486c-a94f-462cfe3e18e4" elementFormDefault="qualified">
    <xsd:import namespace="http://schemas.microsoft.com/office/2006/documentManagement/types"/>
    <xsd:import namespace="http://schemas.microsoft.com/office/infopath/2007/PartnerControls"/>
    <xsd:element name="Description0" ma:index="4" ma:displayName="Description" ma:description="Please enter a full description of your resource." ma:internalName="Description0">
      <xsd:simpleType>
        <xsd:restriction base="dms:Note"/>
      </xsd:simpleType>
    </xsd:element>
    <xsd:element name="Metadata1" ma:index="5" nillable="true" ma:displayName="Categories" ma:description="Select at least one category that relates to your resource.&lt;br&gt;&lt;br&gt;Adding a category aids in the search of your resource." ma:list="{0374c4f2-e654-49ac-a18a-336fea91df26}" ma:internalName="Metadata1" ma:showField="Title" ma:web="020f1094-de47-4204-9234-97d7dea42b7a" ma:requiredMultiChoice="true">
      <xsd:complexType>
        <xsd:complexContent>
          <xsd:extension base="dms:MultiChoiceLookup">
            <xsd:sequence>
              <xsd:element name="Value" type="dms:Lookup" maxOccurs="unbounded" minOccurs="0" nillable="true"/>
            </xsd:sequence>
          </xsd:extension>
        </xsd:complexContent>
      </xsd:complexType>
    </xsd:element>
    <xsd:element name="Metadata2" ma:index="6" nillable="true" ma:displayName="Topics" ma:description="Select one or more topics which relate to your resource.&lt;br&gt;&lt;br&gt;Assigning a topic to a resource allows you to &lt;br&gt;further define your resource." ma:list="{73bc9c00-e104-4369-be82-dad136c635d4}" ma:internalName="Metadata2" ma:showField="Title" ma:web="020f1094-de47-4204-9234-97d7dea42b7a">
      <xsd:complexType>
        <xsd:complexContent>
          <xsd:extension base="dms:MultiChoiceLookup">
            <xsd:sequence>
              <xsd:element name="Value" type="dms:Lookup" maxOccurs="unbounded" minOccurs="0" nillable="true"/>
            </xsd:sequence>
          </xsd:extension>
        </xsd:complexContent>
      </xsd:complexType>
    </xsd:element>
    <xsd:element name="Metadata3" ma:index="7" ma:displayName="Geographical Location or Agency" ma:description="Select the agency or state where the resource is from." ma:list="{d9c0a659-4262-4020-8b9d-15b01283bc19}" ma:internalName="Metadata3" ma:showField="Title" ma:web="020f1094-de47-4204-9234-97d7dea42b7a">
      <xsd:simpleType>
        <xsd:restriction base="dms:Lookup"/>
      </xsd:simpleType>
    </xsd:element>
    <xsd:element name="Copyright" ma:index="19" nillable="true" ma:displayName="Copyright" ma:description="Please indicate the copyright status of the resource." ma:format="Dropdown" ma:internalName="Copyright">
      <xsd:simpleType>
        <xsd:restriction base="dms:Choice">
          <xsd:enumeration value="There is no copyright associated with the document."/>
          <xsd:enumeration value="The document has a copyright and I am the owner."/>
          <xsd:enumeration value="The document has a copyright and I am NOT the owner."/>
          <xsd:enumeration value="The document has a copyright and permission to share has been obtained."/>
        </xsd:restriction>
      </xsd:simpleType>
    </xsd:element>
    <xsd:element name="Permissions" ma:index="20" nillable="true" ma:displayName="Permissions" ma:description="Please indicate your preference regarding&lt;br&gt;who has permission to view the resource." ma:format="Dropdown" ma:internalName="Permissions">
      <xsd:simpleType>
        <xsd:restriction base="dms:Choice">
          <xsd:enumeration value="The document can be viewed by anyone."/>
          <xsd:enumeration value="The document can only be viewed by APHL members."/>
        </xsd:restriction>
      </xsd:simpleType>
    </xsd:element>
    <xsd:element name="Featured" ma:index="25" nillable="true" ma:displayName="Featured" ma:default="0" ma:internalName="Featured">
      <xsd:simpleType>
        <xsd:restriction base="dms:Boolean"/>
      </xsd:simpleType>
    </xsd:element>
    <xsd:element name="Published_x0020_Year" ma:index="26" nillable="true" ma:displayName="Published Year" ma:internalName="Published_x0020_Year">
      <xsd:simpleType>
        <xsd:restriction base="dms:Text">
          <xsd:maxLength value="255"/>
        </xsd:restriction>
      </xsd:simpleType>
    </xsd:element>
    <xsd:element name="Published_x0020_Month" ma:index="27" nillable="true" ma:displayName="Published Month" ma:default="Jan" ma:format="Dropdown" ma:internalName="Published_x0020_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End_x0020_Date" ma:index="28" nillable="true" ma:displayName="End Date" ma:format="DateOnly" ma:internalName="En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d4c3f-a4f2-4e0b-a3e7-155bda212c1e"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axOccurs="1" ma:index="8"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0D515997CB0546990B9821911254AF" ma:contentTypeVersion="25" ma:contentTypeDescription="Create a new document." ma:contentTypeScope="" ma:versionID="7eb8ef94f857e49f708fedbde209fca8">
  <xsd:schema xmlns:xsd="http://www.w3.org/2001/XMLSchema" xmlns:xs="http://www.w3.org/2001/XMLSchema" xmlns:p="http://schemas.microsoft.com/office/2006/metadata/properties" xmlns:ns1="http://schemas.microsoft.com/sharepoint/v3" xmlns:ns2="b8d4423e-d233-4bc9-97bc-d7574ce75186" targetNamespace="http://schemas.microsoft.com/office/2006/metadata/properties" ma:root="true" ma:fieldsID="dc9d42076f6c8e0d0ec43dbcf73cb2e6" ns1:_="" ns2:_="">
    <xsd:import namespace="http://schemas.microsoft.com/sharepoint/v3"/>
    <xsd:import namespace="b8d4423e-d233-4bc9-97bc-d7574ce75186"/>
    <xsd:element name="properties">
      <xsd:complexType>
        <xsd:sequence>
          <xsd:element name="documentManagement">
            <xsd:complexType>
              <xsd:all>
                <xsd:element ref="ns1:PublishingStartDate" minOccurs="0"/>
                <xsd:element ref="ns1:PublishingExpirationDate" minOccurs="0"/>
                <xsd:element ref="ns2:Description0"/>
                <xsd:element ref="ns2:Metadata1" minOccurs="0"/>
                <xsd:element ref="ns2:Metadata2" minOccurs="0"/>
                <xsd:element ref="ns2:Metadata3"/>
                <xsd:element ref="ns1:RatingCount" minOccurs="0"/>
                <xsd:element ref="ns2:Copyright" minOccurs="0"/>
                <xsd:element ref="ns2:Permissions" minOccurs="0"/>
                <xsd:element ref="ns1:LikesCount" minOccurs="0"/>
                <xsd:element ref="ns2:Featured" minOccurs="0"/>
                <xsd:element ref="ns2:Published_x0020_Year" minOccurs="0"/>
                <xsd:element ref="ns2:Published_x0020_Month" minOccurs="0"/>
                <xsd:element ref="ns2:En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 ma:internalName="PublishingStartDate">
      <xsd:simpleType>
        <xsd:restriction base="dms:Unknown"/>
      </xsd:simpleType>
    </xsd:element>
    <xsd:element name="PublishingExpirationDate" ma:index="3" nillable="true" ma:displayName="Scheduling End Date" ma:description="" ma:internalName="PublishingExpirationDate">
      <xsd:simpleType>
        <xsd:restriction base="dms:Unknown"/>
      </xsd:simpleType>
    </xsd:element>
    <xsd:element name="RatingCount" ma:index="11" nillable="true" ma:displayName="Number of Ratings" ma:decimals="0" ma:description="Number of ratings submitted" ma:internalName="RatingCount" ma:readOnly="false" ma:percentage="FALSE">
      <xsd:simpleType>
        <xsd:restriction base="dms:Number"/>
      </xsd:simpleType>
    </xsd:element>
    <xsd:element name="LikesCount" ma:index="14" nillable="true" ma:displayName="Number of Likes" ma:internalName="Likes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4423e-d233-4bc9-97bc-d7574ce75186" elementFormDefault="qualified">
    <xsd:import namespace="http://schemas.microsoft.com/office/2006/documentManagement/types"/>
    <xsd:import namespace="http://schemas.microsoft.com/office/infopath/2007/PartnerControls"/>
    <xsd:element name="Description0" ma:index="4" ma:displayName="Description" ma:description="Please enter a full description of your resource." ma:internalName="Description0" ma:readOnly="false">
      <xsd:simpleType>
        <xsd:restriction base="dms:Note"/>
      </xsd:simpleType>
    </xsd:element>
    <xsd:element name="Metadata1" ma:index="6" nillable="true" ma:displayName="Categories" ma:description="Select at least one category that relates to your resource.&lt;br&gt;&lt;br&gt;Adding a category aids in the search of your resource." ma:list="{61941f64-2feb-4028-a951-3b5c001de6c7}" ma:internalName="Metadata1" ma:readOnly="false" ma:showField="Title" ma:web="81f67e4c-6aed-4aaa-86d1-aa3898cd5d42" ma:requiredMultiChoice="true">
      <xsd:complexType>
        <xsd:complexContent>
          <xsd:extension base="dms:MultiChoiceLookup">
            <xsd:sequence>
              <xsd:element name="Value" type="dms:Lookup" maxOccurs="unbounded" minOccurs="0" nillable="true"/>
            </xsd:sequence>
          </xsd:extension>
        </xsd:complexContent>
      </xsd:complexType>
    </xsd:element>
    <xsd:element name="Metadata2" ma:index="7" nillable="true" ma:displayName="Topics" ma:description="Select one or more topics which relate to your resource.&lt;br&gt;&lt;br&gt;Assigning a topic to a resource allows you to &lt;br&gt;further define your resource." ma:list="{e62908a1-1960-4f5e-843f-21c192ab3536}" ma:internalName="Metadata2" ma:readOnly="false" ma:showField="Title" ma:web="81f67e4c-6aed-4aaa-86d1-aa3898cd5d42">
      <xsd:complexType>
        <xsd:complexContent>
          <xsd:extension base="dms:MultiChoiceLookup">
            <xsd:sequence>
              <xsd:element name="Value" type="dms:Lookup" maxOccurs="unbounded" minOccurs="0" nillable="true"/>
            </xsd:sequence>
          </xsd:extension>
        </xsd:complexContent>
      </xsd:complexType>
    </xsd:element>
    <xsd:element name="Metadata3" ma:index="8" ma:displayName="Geographical Location or Agency" ma:description="Select the agency or state where the resource is from." ma:list="{064f33b2-56c3-4a74-b5fe-4ad23400e58d}" ma:internalName="Metadata3" ma:readOnly="false" ma:showField="Title" ma:web="81f67e4c-6aed-4aaa-86d1-aa3898cd5d42">
      <xsd:simpleType>
        <xsd:restriction base="dms:Lookup"/>
      </xsd:simpleType>
    </xsd:element>
    <xsd:element name="Copyright" ma:index="12" nillable="true" ma:displayName="Copyright" ma:description="Please indicate the copyright status of the resource." ma:format="Dropdown" ma:internalName="Copyright" ma:readOnly="false">
      <xsd:simpleType>
        <xsd:restriction base="dms:Choice">
          <xsd:enumeration value="There is no copyright associated with the document."/>
          <xsd:enumeration value="The document has a copyright and I am the owner."/>
          <xsd:enumeration value="The document has a copyright and I am NOT the owner."/>
          <xsd:enumeration value="The document has a copyright and permission to share has been obtained."/>
        </xsd:restriction>
      </xsd:simpleType>
    </xsd:element>
    <xsd:element name="Permissions" ma:index="13" nillable="true" ma:displayName="Permissions" ma:description="Please indicate your preference regarding&lt;br&gt;who has permission to view the resource." ma:format="Dropdown" ma:internalName="Permissions" ma:readOnly="false">
      <xsd:simpleType>
        <xsd:restriction base="dms:Choice">
          <xsd:enumeration value="The document can be viewed by anyone."/>
          <xsd:enumeration value="The document can only be viewed by APHL members."/>
        </xsd:restriction>
      </xsd:simpleType>
    </xsd:element>
    <xsd:element name="Featured" ma:index="15" nillable="true" ma:displayName="Featured" ma:default="0" ma:internalName="Featured" ma:readOnly="false">
      <xsd:simpleType>
        <xsd:restriction base="dms:Boolean"/>
      </xsd:simpleType>
    </xsd:element>
    <xsd:element name="Published_x0020_Year" ma:index="16" nillable="true" ma:displayName="Published Year" ma:internalName="Published_x0020_Year" ma:readOnly="false">
      <xsd:simpleType>
        <xsd:restriction base="dms:Text">
          <xsd:maxLength value="255"/>
        </xsd:restriction>
      </xsd:simpleType>
    </xsd:element>
    <xsd:element name="Published_x0020_Month" ma:index="17" nillable="true" ma:displayName="Published Month" ma:default="Jan" ma:format="Dropdown" ma:internalName="Published_x0020_Month" ma:readOnly="false">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End_x0020_Date" ma:index="18" nillable="true" ma:displayName="End Date" ma:format="DateOnly" ma:internalName="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axOccurs="1" ma:index="5"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atingCount xmlns="http://schemas.microsoft.com/sharepoint/v3">1</RatingCount>
    <LikesCount xmlns="http://schemas.microsoft.com/sharepoint/v3" xsi:nil="true"/>
    <Metadata2 xmlns="b8d4423e-d233-4bc9-97bc-d7574ce75186">
      <Value>16</Value>
      <Value>2</Value>
      <Value>15</Value>
      <Value>18</Value>
      <Value>19</Value>
    </Metadata2>
    <Metadata3 xmlns="b8d4423e-d233-4bc9-97bc-d7574ce75186">10</Metadata3>
    <Metadata1 xmlns="b8d4423e-d233-4bc9-97bc-d7574ce75186">
      <Value>8</Value>
      <Value>6</Value>
      <Value>5</Value>
    </Metadata1>
    <Description0 xmlns="b8d4423e-d233-4bc9-97bc-d7574ce75186">The Membership &amp; Recognition Committee and the Workforce Development Committee teamed up via taskforce to create a Power Point presentation for APHL Members that targets young public health professionals. This presentation was developed as a support tool for laboratory professionals that want to provide general information to college students and recent graduates interested in a career in public health. In it you will find general information about APHL, public health, the public health laboratory system, laboratory staff requirements, careers in the field and networking opportunities. The base presentation is intended to serve as the foundation for your use, and includes speaker’s notes to help guide the message.  The taskforce would like to encourage users to incorporate additional information and stories to personalize the presentation.</Description0>
    <Copyright xmlns="b8d4423e-d233-4bc9-97bc-d7574ce75186">There is no copyright associated with the document.</Copyright>
    <Permissions xmlns="b8d4423e-d233-4bc9-97bc-d7574ce75186">The document can only be viewed by APHL members.</Permissions>
    <Featured xmlns="b8d4423e-d233-4bc9-97bc-d7574ce75186">false</Featured>
    <Published_x0020_Year xmlns="b8d4423e-d233-4bc9-97bc-d7574ce75186" xsi:nil="true"/>
    <End_x0020_Date xmlns="b8d4423e-d233-4bc9-97bc-d7574ce75186" xsi:nil="true"/>
    <Published_x0020_Month xmlns="b8d4423e-d233-4bc9-97bc-d7574ce75186">Jan</Published_x0020_Month>
  </documentManagement>
</p:properties>
</file>

<file path=customXml/itemProps1.xml><?xml version="1.0" encoding="utf-8"?>
<ds:datastoreItem xmlns:ds="http://schemas.openxmlformats.org/officeDocument/2006/customXml" ds:itemID="{CFFF2172-45F1-4DFC-8B59-E919F15FBE86}"/>
</file>

<file path=customXml/itemProps2.xml><?xml version="1.0" encoding="utf-8"?>
<ds:datastoreItem xmlns:ds="http://schemas.openxmlformats.org/officeDocument/2006/customXml" ds:itemID="{193A873B-DC52-42AE-B657-8663DBCBF3F6}"/>
</file>

<file path=customXml/itemProps3.xml><?xml version="1.0" encoding="utf-8"?>
<ds:datastoreItem xmlns:ds="http://schemas.openxmlformats.org/officeDocument/2006/customXml" ds:itemID="{A6D72F11-B540-4780-B384-42CE39CF5D86}"/>
</file>

<file path=customXml/itemProps4.xml><?xml version="1.0" encoding="utf-8"?>
<ds:datastoreItem xmlns:ds="http://schemas.openxmlformats.org/officeDocument/2006/customXml" ds:itemID="{EB12AFFA-7B90-4F1F-8FB6-52B4B49CAEF2}"/>
</file>

<file path=docProps/app.xml><?xml version="1.0" encoding="utf-8"?>
<Properties xmlns="http://schemas.openxmlformats.org/officeDocument/2006/extended-properties" xmlns:vt="http://schemas.openxmlformats.org/officeDocument/2006/docPropsVTypes">
  <TotalTime>831</TotalTime>
  <Words>3287</Words>
  <Application>Microsoft Office PowerPoint</Application>
  <PresentationFormat>On-screen Show (4:3)</PresentationFormat>
  <Paragraphs>468</Paragraphs>
  <Slides>46</Slides>
  <Notes>42</Notes>
  <HiddenSlides>0</HiddenSlides>
  <MMClips>1</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Custom Design</vt:lpstr>
      <vt:lpstr>1_Custom Design</vt:lpstr>
      <vt:lpstr>Everything You Wanted to Know About Public Health (But Were Afraid to Ask) </vt:lpstr>
      <vt:lpstr>Agenda</vt:lpstr>
      <vt:lpstr>What is Public Health?</vt:lpstr>
      <vt:lpstr>Public Health Practice</vt:lpstr>
      <vt:lpstr>Public Health Concerns</vt:lpstr>
      <vt:lpstr>Agenda</vt:lpstr>
      <vt:lpstr>Public Health Laboratory Practice</vt:lpstr>
      <vt:lpstr>Public Health Laboratories</vt:lpstr>
      <vt:lpstr>Slide 9</vt:lpstr>
      <vt:lpstr>Current Role of PHLs</vt:lpstr>
      <vt:lpstr>Current Role of PHLs</vt:lpstr>
      <vt:lpstr>National Laboratory System</vt:lpstr>
      <vt:lpstr>Slide 13</vt:lpstr>
      <vt:lpstr>Agenda</vt:lpstr>
      <vt:lpstr>Slide 15</vt:lpstr>
      <vt:lpstr>Responding to pandemic Influenza</vt:lpstr>
      <vt:lpstr>SARS ASSOCIATED VIRUS: Investigating the global spread of a new infection</vt:lpstr>
      <vt:lpstr>SARS ASSOCIATED VIRUS:   Investigating the global spread of a new infection</vt:lpstr>
      <vt:lpstr>Slide 19</vt:lpstr>
      <vt:lpstr>Bioterrorism Experience</vt:lpstr>
      <vt:lpstr>Environmental Laboratories</vt:lpstr>
      <vt:lpstr>Detect, identify  &amp; monitor…</vt:lpstr>
      <vt:lpstr>…contaminants…</vt:lpstr>
      <vt:lpstr>…in the environment</vt:lpstr>
      <vt:lpstr>…and in people…</vt:lpstr>
      <vt:lpstr>Slide 26</vt:lpstr>
      <vt:lpstr>Slide 27</vt:lpstr>
      <vt:lpstr>Food Safety</vt:lpstr>
      <vt:lpstr>Slide 29</vt:lpstr>
      <vt:lpstr>Agricultural Laboratories</vt:lpstr>
      <vt:lpstr>Food Safety and Modernization Act</vt:lpstr>
      <vt:lpstr>Agenda</vt:lpstr>
      <vt:lpstr>Who Works in Public Health Laboratories?</vt:lpstr>
      <vt:lpstr>What’s In It For You?</vt:lpstr>
      <vt:lpstr>Agenda</vt:lpstr>
      <vt:lpstr>Enhance Your Personal &amp; Professional Goals</vt:lpstr>
      <vt:lpstr>Slide 37</vt:lpstr>
      <vt:lpstr>Advantages to Professional Involvement</vt:lpstr>
      <vt:lpstr>Agenda</vt:lpstr>
      <vt:lpstr>APHL’s Vision: A healthier world through quality laboratory practice.</vt:lpstr>
      <vt:lpstr>Partner Connections</vt:lpstr>
      <vt:lpstr>APHL &amp; CDC</vt:lpstr>
      <vt:lpstr>APHL &amp; EPA</vt:lpstr>
      <vt:lpstr>Contagion</vt:lpstr>
      <vt:lpstr>Questions?</vt:lpstr>
      <vt:lpstr>Acknowledgements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Wanted to Know About Public Health (But Were Afraid to Ask)</dc:title>
  <dc:creator>Jack</dc:creator>
  <cp:keywords>Young Professionals; College Students; Public Health Career; Public Health Recruitment; APHL; careers</cp:keywords>
  <cp:lastModifiedBy>drew.gaskins</cp:lastModifiedBy>
  <cp:revision>101</cp:revision>
  <cp:lastPrinted>2012-07-02T13:53:32Z</cp:lastPrinted>
  <dcterms:created xsi:type="dcterms:W3CDTF">2012-02-07T22:54:51Z</dcterms:created>
  <dcterms:modified xsi:type="dcterms:W3CDTF">2012-09-26T13:47:29Z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0x0101000B0D515997CB0546990B9821911254AF</vt:lpwstr>
  </property>
  <property fmtid="{D5CDD505-2E9C-101B-9397-08002B2CF9AE}" pid="3" name="_dlc_DocIdItemGuid">
    <vt:lpwstr>d79cf3ce-a671-46d4-8087-637e78b72b3a</vt:lpwstr>
  </property>
  <property fmtid="{D5CDD505-2E9C-101B-9397-08002B2CF9AE}" pid="4" name="vti_description">
    <vt:lpwstr>Jack's First Draft</vt:lpwstr>
  </property>
  <property fmtid="{D5CDD505-2E9C-101B-9397-08002B2CF9AE}" pid="5" name="AverageRating">
    <vt:r8>5</vt:r8>
  </property>
  <property fmtid="{D5CDD505-2E9C-101B-9397-08002B2CF9AE}" pid="6" name="Page Title">
    <vt:lpwstr/>
  </property>
</Properties>
</file>