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customXml/itemProps4.xml" ContentType="application/vnd.openxmlformats-officedocument.customXmlPropertie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5"/>
  </p:sldMasterIdLst>
  <p:notesMasterIdLst>
    <p:notesMasterId r:id="rId99"/>
  </p:notesMasterIdLst>
  <p:handoutMasterIdLst>
    <p:handoutMasterId r:id="rId100"/>
  </p:handoutMasterIdLst>
  <p:sldIdLst>
    <p:sldId id="365" r:id="rId6"/>
    <p:sldId id="385" r:id="rId7"/>
    <p:sldId id="715" r:id="rId8"/>
    <p:sldId id="629" r:id="rId9"/>
    <p:sldId id="630" r:id="rId10"/>
    <p:sldId id="632" r:id="rId11"/>
    <p:sldId id="633" r:id="rId12"/>
    <p:sldId id="634" r:id="rId13"/>
    <p:sldId id="635" r:id="rId14"/>
    <p:sldId id="636" r:id="rId15"/>
    <p:sldId id="637" r:id="rId16"/>
    <p:sldId id="638" r:id="rId17"/>
    <p:sldId id="639" r:id="rId18"/>
    <p:sldId id="640" r:id="rId19"/>
    <p:sldId id="641" r:id="rId20"/>
    <p:sldId id="642" r:id="rId21"/>
    <p:sldId id="643" r:id="rId22"/>
    <p:sldId id="644" r:id="rId23"/>
    <p:sldId id="645" r:id="rId24"/>
    <p:sldId id="646" r:id="rId25"/>
    <p:sldId id="647" r:id="rId26"/>
    <p:sldId id="648" r:id="rId27"/>
    <p:sldId id="649" r:id="rId28"/>
    <p:sldId id="652" r:id="rId29"/>
    <p:sldId id="717" r:id="rId30"/>
    <p:sldId id="656" r:id="rId31"/>
    <p:sldId id="657" r:id="rId32"/>
    <p:sldId id="658" r:id="rId33"/>
    <p:sldId id="659" r:id="rId34"/>
    <p:sldId id="660" r:id="rId35"/>
    <p:sldId id="661" r:id="rId36"/>
    <p:sldId id="662" r:id="rId37"/>
    <p:sldId id="663" r:id="rId38"/>
    <p:sldId id="664" r:id="rId39"/>
    <p:sldId id="665" r:id="rId40"/>
    <p:sldId id="675" r:id="rId41"/>
    <p:sldId id="667" r:id="rId42"/>
    <p:sldId id="668" r:id="rId43"/>
    <p:sldId id="624" r:id="rId44"/>
    <p:sldId id="669" r:id="rId45"/>
    <p:sldId id="671" r:id="rId46"/>
    <p:sldId id="672" r:id="rId47"/>
    <p:sldId id="673" r:id="rId48"/>
    <p:sldId id="674" r:id="rId49"/>
    <p:sldId id="716" r:id="rId50"/>
    <p:sldId id="725" r:id="rId51"/>
    <p:sldId id="680" r:id="rId52"/>
    <p:sldId id="681" r:id="rId53"/>
    <p:sldId id="683" r:id="rId54"/>
    <p:sldId id="685" r:id="rId55"/>
    <p:sldId id="689" r:id="rId56"/>
    <p:sldId id="690" r:id="rId57"/>
    <p:sldId id="691" r:id="rId58"/>
    <p:sldId id="692" r:id="rId59"/>
    <p:sldId id="682" r:id="rId60"/>
    <p:sldId id="686" r:id="rId61"/>
    <p:sldId id="687" r:id="rId62"/>
    <p:sldId id="688" r:id="rId63"/>
    <p:sldId id="726" r:id="rId64"/>
    <p:sldId id="727" r:id="rId65"/>
    <p:sldId id="694" r:id="rId66"/>
    <p:sldId id="693" r:id="rId67"/>
    <p:sldId id="696" r:id="rId68"/>
    <p:sldId id="697" r:id="rId69"/>
    <p:sldId id="698" r:id="rId70"/>
    <p:sldId id="699" r:id="rId71"/>
    <p:sldId id="723" r:id="rId72"/>
    <p:sldId id="724" r:id="rId73"/>
    <p:sldId id="701" r:id="rId74"/>
    <p:sldId id="702" r:id="rId75"/>
    <p:sldId id="703" r:id="rId76"/>
    <p:sldId id="704" r:id="rId77"/>
    <p:sldId id="705" r:id="rId78"/>
    <p:sldId id="706" r:id="rId79"/>
    <p:sldId id="707" r:id="rId80"/>
    <p:sldId id="708" r:id="rId81"/>
    <p:sldId id="709" r:id="rId82"/>
    <p:sldId id="710" r:id="rId83"/>
    <p:sldId id="711" r:id="rId84"/>
    <p:sldId id="712" r:id="rId85"/>
    <p:sldId id="714" r:id="rId86"/>
    <p:sldId id="613" r:id="rId87"/>
    <p:sldId id="719" r:id="rId88"/>
    <p:sldId id="720" r:id="rId89"/>
    <p:sldId id="721" r:id="rId90"/>
    <p:sldId id="722" r:id="rId91"/>
    <p:sldId id="607" r:id="rId92"/>
    <p:sldId id="608" r:id="rId93"/>
    <p:sldId id="610" r:id="rId94"/>
    <p:sldId id="678" r:id="rId95"/>
    <p:sldId id="611" r:id="rId96"/>
    <p:sldId id="655" r:id="rId97"/>
    <p:sldId id="533" r:id="rId98"/>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cott.becker" initials="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F7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1" autoAdjust="0"/>
    <p:restoredTop sz="63380" autoAdjust="0"/>
  </p:normalViewPr>
  <p:slideViewPr>
    <p:cSldViewPr>
      <p:cViewPr varScale="1">
        <p:scale>
          <a:sx n="35" d="100"/>
          <a:sy n="35" d="100"/>
        </p:scale>
        <p:origin x="-160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9658"/>
    </p:cViewPr>
  </p:sorterViewPr>
  <p:notesViewPr>
    <p:cSldViewPr>
      <p:cViewPr varScale="1">
        <p:scale>
          <a:sx n="70" d="100"/>
          <a:sy n="70" d="100"/>
        </p:scale>
        <p:origin x="-2766" y="-108"/>
      </p:cViewPr>
      <p:guideLst>
        <p:guide orient="horz" pos="2928"/>
        <p:guide pos="2168"/>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presProps" Target="presProps.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2500" b="1" i="0" u="none" strike="noStrike" kern="1200" baseline="0">
                <a:solidFill>
                  <a:sysClr val="windowText" lastClr="000000"/>
                </a:solidFill>
                <a:latin typeface="+mn-lt"/>
                <a:ea typeface="+mn-ea"/>
                <a:cs typeface="+mn-cs"/>
              </a:defRPr>
            </a:pPr>
            <a:r>
              <a:rPr lang="en-US" sz="2500" b="1" i="0" dirty="0" smtClean="0"/>
              <a:t>Leading </a:t>
            </a:r>
            <a:r>
              <a:rPr lang="en-US" sz="2500" b="1" i="0" dirty="0"/>
              <a:t>causes of </a:t>
            </a:r>
            <a:r>
              <a:rPr lang="en-US" sz="2500" b="1" i="0" dirty="0" smtClean="0"/>
              <a:t>death</a:t>
            </a:r>
            <a:endParaRPr lang="en-US" sz="2500" b="1" i="0" dirty="0"/>
          </a:p>
          <a:p>
            <a:pPr marL="0" marR="0" indent="0" algn="ctr" defTabSz="914400" rtl="0" eaLnBrk="1" fontAlgn="auto" latinLnBrk="0" hangingPunct="1">
              <a:lnSpc>
                <a:spcPct val="100000"/>
              </a:lnSpc>
              <a:spcBef>
                <a:spcPts val="0"/>
              </a:spcBef>
              <a:spcAft>
                <a:spcPts val="0"/>
              </a:spcAft>
              <a:buClrTx/>
              <a:buSzTx/>
              <a:buFontTx/>
              <a:buNone/>
              <a:tabLst/>
              <a:defRPr sz="2500" b="1" i="0" u="none" strike="noStrike" kern="1200" baseline="0">
                <a:solidFill>
                  <a:sysClr val="windowText" lastClr="000000"/>
                </a:solidFill>
                <a:latin typeface="+mn-lt"/>
                <a:ea typeface="+mn-ea"/>
                <a:cs typeface="+mn-cs"/>
              </a:defRPr>
            </a:pPr>
            <a:r>
              <a:rPr lang="en-US" sz="2500" dirty="0" smtClean="0"/>
              <a:t>2007*:</a:t>
            </a:r>
            <a:endParaRPr lang="en-US" sz="2500" dirty="0"/>
          </a:p>
        </c:rich>
      </c:tx>
      <c:layout>
        <c:manualLayout>
          <c:xMode val="edge"/>
          <c:yMode val="edge"/>
          <c:x val="0.31707294400699931"/>
          <c:y val="2.3504277458826016E-2"/>
        </c:manualLayout>
      </c:layout>
    </c:title>
    <c:plotArea>
      <c:layout/>
      <c:barChart>
        <c:barDir val="bar"/>
        <c:grouping val="clustered"/>
        <c:ser>
          <c:idx val="0"/>
          <c:order val="0"/>
          <c:dPt>
            <c:idx val="0"/>
            <c:spPr>
              <a:solidFill>
                <a:srgbClr val="666699"/>
              </a:solidFill>
            </c:spPr>
          </c:dPt>
          <c:dPt>
            <c:idx val="1"/>
            <c:spPr>
              <a:solidFill>
                <a:srgbClr val="996633"/>
              </a:solidFill>
            </c:spPr>
          </c:dPt>
          <c:dPt>
            <c:idx val="2"/>
            <c:spPr>
              <a:solidFill>
                <a:schemeClr val="tx1"/>
              </a:solidFill>
            </c:spPr>
          </c:dPt>
          <c:dPt>
            <c:idx val="3"/>
            <c:spPr>
              <a:solidFill>
                <a:srgbClr val="FFFF00"/>
              </a:solidFill>
            </c:spPr>
          </c:dPt>
          <c:dPt>
            <c:idx val="4"/>
            <c:spPr>
              <a:solidFill>
                <a:schemeClr val="accent5">
                  <a:lumMod val="75000"/>
                </a:schemeClr>
              </a:solidFill>
            </c:spPr>
          </c:dPt>
          <c:dPt>
            <c:idx val="5"/>
            <c:spPr>
              <a:solidFill>
                <a:schemeClr val="accent4"/>
              </a:solidFill>
            </c:spPr>
          </c:dPt>
          <c:dPt>
            <c:idx val="6"/>
            <c:spPr>
              <a:solidFill>
                <a:schemeClr val="accent6">
                  <a:lumMod val="75000"/>
                </a:schemeClr>
              </a:solidFill>
            </c:spPr>
          </c:dPt>
          <c:dPt>
            <c:idx val="7"/>
            <c:spPr>
              <a:solidFill>
                <a:schemeClr val="accent3">
                  <a:lumMod val="75000"/>
                </a:schemeClr>
              </a:solidFill>
            </c:spPr>
          </c:dPt>
          <c:dPt>
            <c:idx val="8"/>
            <c:spPr>
              <a:solidFill>
                <a:schemeClr val="accent2"/>
              </a:solidFill>
            </c:spPr>
          </c:dPt>
          <c:dLbls>
            <c:dLbl>
              <c:idx val="9"/>
              <c:layout>
                <c:manualLayout>
                  <c:x val="0"/>
                  <c:y val="0"/>
                </c:manualLayout>
              </c:layout>
              <c:showVal val="1"/>
            </c:dLbl>
            <c:txPr>
              <a:bodyPr/>
              <a:lstStyle/>
              <a:p>
                <a:pPr>
                  <a:defRPr sz="1600"/>
                </a:pPr>
                <a:endParaRPr lang="en-US"/>
              </a:p>
            </c:txPr>
            <c:showVal val="1"/>
          </c:dLbls>
          <c:cat>
            <c:strRef>
              <c:f>Sheet1!$E$2:$E$11</c:f>
              <c:strCache>
                <c:ptCount val="10"/>
                <c:pt idx="0">
                  <c:v>Septicemia</c:v>
                </c:pt>
                <c:pt idx="1">
                  <c:v>Nephritis, nephrotic syndrome, and nephrosis</c:v>
                </c:pt>
                <c:pt idx="2">
                  <c:v>Influenza and Pneumonia</c:v>
                </c:pt>
                <c:pt idx="3">
                  <c:v>Diabetes</c:v>
                </c:pt>
                <c:pt idx="4">
                  <c:v>Alzheimer's disease</c:v>
                </c:pt>
                <c:pt idx="5">
                  <c:v>Accidents (unintentional injuries)</c:v>
                </c:pt>
                <c:pt idx="6">
                  <c:v>Chronic lower respiratory diseases</c:v>
                </c:pt>
                <c:pt idx="7">
                  <c:v>Stroke (cerebrovascular diseases)</c:v>
                </c:pt>
                <c:pt idx="8">
                  <c:v>Cancer</c:v>
                </c:pt>
                <c:pt idx="9">
                  <c:v>Heart disease</c:v>
                </c:pt>
              </c:strCache>
            </c:strRef>
          </c:cat>
          <c:val>
            <c:numRef>
              <c:f>Sheet1!$F$2:$F$11</c:f>
              <c:numCache>
                <c:formatCode>#,##0</c:formatCode>
                <c:ptCount val="10"/>
                <c:pt idx="0">
                  <c:v>34828</c:v>
                </c:pt>
                <c:pt idx="1">
                  <c:v>46448</c:v>
                </c:pt>
                <c:pt idx="2">
                  <c:v>52717</c:v>
                </c:pt>
                <c:pt idx="3">
                  <c:v>71382</c:v>
                </c:pt>
                <c:pt idx="4">
                  <c:v>74632</c:v>
                </c:pt>
                <c:pt idx="5">
                  <c:v>123706</c:v>
                </c:pt>
                <c:pt idx="6">
                  <c:v>127924</c:v>
                </c:pt>
                <c:pt idx="7">
                  <c:v>135952</c:v>
                </c:pt>
                <c:pt idx="8">
                  <c:v>562875</c:v>
                </c:pt>
                <c:pt idx="9">
                  <c:v>616067</c:v>
                </c:pt>
              </c:numCache>
            </c:numRef>
          </c:val>
        </c:ser>
        <c:dLbls>
          <c:showVal val="1"/>
        </c:dLbls>
        <c:overlap val="-25"/>
        <c:axId val="49725824"/>
        <c:axId val="49727360"/>
      </c:barChart>
      <c:catAx>
        <c:axId val="49725824"/>
        <c:scaling>
          <c:orientation val="minMax"/>
        </c:scaling>
        <c:axPos val="l"/>
        <c:majorTickMark val="none"/>
        <c:tickLblPos val="nextTo"/>
        <c:txPr>
          <a:bodyPr/>
          <a:lstStyle/>
          <a:p>
            <a:pPr>
              <a:defRPr sz="1600"/>
            </a:pPr>
            <a:endParaRPr lang="en-US"/>
          </a:p>
        </c:txPr>
        <c:crossAx val="49727360"/>
        <c:crosses val="autoZero"/>
        <c:auto val="1"/>
        <c:lblAlgn val="ctr"/>
        <c:lblOffset val="100"/>
      </c:catAx>
      <c:valAx>
        <c:axId val="49727360"/>
        <c:scaling>
          <c:orientation val="minMax"/>
        </c:scaling>
        <c:delete val="1"/>
        <c:axPos val="b"/>
        <c:numFmt formatCode="#,##0" sourceLinked="1"/>
        <c:tickLblPos val="none"/>
        <c:crossAx val="49725824"/>
        <c:crosses val="autoZero"/>
        <c:crossBetween val="between"/>
      </c:valAx>
    </c:plotArea>
    <c:plotVisOnly val="1"/>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image" Target="../media/image7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7FE1E9C0-4D07-42D5-81BD-FA47B2D65506}" type="datetimeFigureOut">
              <a:rPr lang="en-US" smtClean="0"/>
              <a:pPr/>
              <a:t>3/14/2012</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4801E10E-31FC-41F7-A3C7-1ADEF8A30BA4}" type="slidenum">
              <a:rPr lang="en-US" smtClean="0"/>
              <a:pPr/>
              <a:t>‹#›</a:t>
            </a:fld>
            <a:endParaRPr lang="en-US"/>
          </a:p>
        </p:txBody>
      </p:sp>
    </p:spTree>
    <p:extLst>
      <p:ext uri="{BB962C8B-B14F-4D97-AF65-F5344CB8AC3E}">
        <p14:creationId xmlns:p14="http://schemas.microsoft.com/office/powerpoint/2010/main" xmlns="" val="24355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fontAlgn="auto">
              <a:spcBef>
                <a:spcPts val="0"/>
              </a:spcBef>
              <a:spcAft>
                <a:spcPts val="0"/>
              </a:spcAft>
              <a:defRPr sz="1200" smtClean="0">
                <a:latin typeface="+mn-lt"/>
              </a:defRPr>
            </a:lvl1pPr>
          </a:lstStyle>
          <a:p>
            <a:pPr>
              <a:defRPr/>
            </a:pPr>
            <a:fld id="{DB7A704A-51CE-45CF-9280-F2EAE6D70518}" type="datetimeFigureOut">
              <a:rPr lang="en-US"/>
              <a:pPr>
                <a:defRPr/>
              </a:pPr>
              <a:t>3/14/2012</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pPr lvl="0"/>
            <a:endParaRPr lang="en-US" noProof="0"/>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fontAlgn="auto">
              <a:spcBef>
                <a:spcPts val="0"/>
              </a:spcBef>
              <a:spcAft>
                <a:spcPts val="0"/>
              </a:spcAft>
              <a:defRPr sz="1200" smtClean="0">
                <a:latin typeface="+mn-lt"/>
              </a:defRPr>
            </a:lvl1pPr>
          </a:lstStyle>
          <a:p>
            <a:pPr>
              <a:defRPr/>
            </a:pPr>
            <a:fld id="{7F9FA48E-C469-4898-87D6-CD92F01D6C6B}" type="slidenum">
              <a:rPr lang="en-US"/>
              <a:pPr>
                <a:defRPr/>
              </a:pPr>
              <a:t>‹#›</a:t>
            </a:fld>
            <a:endParaRPr lang="en-US"/>
          </a:p>
        </p:txBody>
      </p:sp>
    </p:spTree>
    <p:extLst>
      <p:ext uri="{BB962C8B-B14F-4D97-AF65-F5344CB8AC3E}">
        <p14:creationId xmlns:p14="http://schemas.microsoft.com/office/powerpoint/2010/main" xmlns="" val="419853868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759C3642-8291-41B4-9669-95503FDC45C9}" type="slidenum">
              <a:rPr lang="en-US" smtClean="0"/>
              <a:pPr/>
              <a:t>1</a:t>
            </a:fld>
            <a:endParaRPr lang="en-US" dirty="0"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buFont typeface="Arial" pitchFamily="34" charset="0"/>
              <a:buNone/>
            </a:pPr>
            <a:r>
              <a:rPr lang="en-US" baseline="0" dirty="0" smtClean="0"/>
              <a:t>[Use your laboratory logo or template for this and all the other slides]</a:t>
            </a:r>
          </a:p>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defTabSz="930275" eaLnBrk="1" hangingPunct="1">
              <a:spcBef>
                <a:spcPct val="0"/>
              </a:spcBef>
            </a:pPr>
            <a:r>
              <a:rPr lang="en-US" dirty="0" smtClean="0"/>
              <a:t>Collectively, PHLs perform (or oversee) the screening of 97% of the babies born in the US each year, </a:t>
            </a:r>
          </a:p>
          <a:p>
            <a:pPr defTabSz="930275" eaLnBrk="1" hangingPunct="1">
              <a:spcBef>
                <a:spcPct val="0"/>
              </a:spcBef>
            </a:pPr>
            <a:r>
              <a:rPr lang="en-US" dirty="0" smtClean="0"/>
              <a:t>testing for more than two dozen conditions that can result in death or disability if not treated soon after birth; </a:t>
            </a:r>
          </a:p>
          <a:p>
            <a:pPr defTabSz="930275" eaLnBrk="1" hangingPunct="1">
              <a:spcBef>
                <a:spcPct val="0"/>
              </a:spcBef>
            </a:pPr>
            <a:r>
              <a:rPr lang="en-US" dirty="0" smtClean="0"/>
              <a:t>conditions like cystic fibrosis, hypothyroidism, sickle cell disorders and PKU. </a:t>
            </a:r>
          </a:p>
          <a:p>
            <a:pPr defTabSz="930275" eaLnBrk="1" hangingPunct="1">
              <a:spcBef>
                <a:spcPct val="0"/>
              </a:spcBef>
            </a:pPr>
            <a:endParaRPr lang="en-US" dirty="0" smtClean="0"/>
          </a:p>
          <a:p>
            <a:pPr defTabSz="930275" eaLnBrk="1" hangingPunct="1">
              <a:spcBef>
                <a:spcPct val="0"/>
              </a:spcBef>
            </a:pPr>
            <a:r>
              <a:rPr lang="en-US" dirty="0" smtClean="0"/>
              <a:t>Of the 4.5M</a:t>
            </a:r>
            <a:r>
              <a:rPr lang="en-US" baseline="0" dirty="0" smtClean="0"/>
              <a:t> </a:t>
            </a:r>
            <a:r>
              <a:rPr lang="en-US" dirty="0" smtClean="0"/>
              <a:t>US babies screened annually, over 5,000 screen positive for a genetic or inherited disorder.  </a:t>
            </a:r>
          </a:p>
          <a:p>
            <a:pPr defTabSz="930275" eaLnBrk="1" hangingPunct="1">
              <a:spcBef>
                <a:spcPct val="0"/>
              </a:spcBef>
            </a:pPr>
            <a:r>
              <a:rPr lang="en-US" dirty="0" smtClean="0"/>
              <a:t>PHL screening data enables these babies to receive immediate follow-up testing and early diagnosis and treatment.  </a:t>
            </a:r>
          </a:p>
          <a:p>
            <a:pPr defTabSz="930275" eaLnBrk="1" hangingPunct="1">
              <a:spcBef>
                <a:spcPct val="0"/>
              </a:spcBef>
            </a:pPr>
            <a:endParaRPr lang="en-US" dirty="0" smtClean="0"/>
          </a:p>
          <a:p>
            <a:pPr defTabSz="930275" eaLnBrk="1" hangingPunct="1">
              <a:spcBef>
                <a:spcPct val="0"/>
              </a:spcBef>
            </a:pPr>
            <a:r>
              <a:rPr lang="en-US" dirty="0" smtClean="0"/>
              <a:t>PHLs also help to develop new tests and help authorities determine which new tests should be added to the screening panel.</a:t>
            </a:r>
          </a:p>
          <a:p>
            <a:pPr defTabSz="930275" eaLnBrk="1" hangingPunct="1">
              <a:spcBef>
                <a:spcPct val="0"/>
              </a:spcBef>
            </a:pPr>
            <a:endParaRPr lang="en-US" dirty="0" smtClean="0"/>
          </a:p>
          <a:p>
            <a:pPr marL="0" marR="0" indent="0" algn="l" defTabSz="930275" rtl="0" eaLnBrk="1" fontAlgn="base" latinLnBrk="0" hangingPunct="1">
              <a:lnSpc>
                <a:spcPct val="100000"/>
              </a:lnSpc>
              <a:spcBef>
                <a:spcPct val="0"/>
              </a:spcBef>
              <a:spcAft>
                <a:spcPct val="0"/>
              </a:spcAft>
              <a:buClrTx/>
              <a:buSzTx/>
              <a:buFontTx/>
              <a:buNone/>
              <a:tabLst/>
              <a:defRPr/>
            </a:pPr>
            <a:r>
              <a:rPr lang="en-US" dirty="0" smtClean="0"/>
              <a:t>I want to point out the top right photo, pictured</a:t>
            </a:r>
            <a:r>
              <a:rPr lang="en-US" baseline="0" dirty="0" smtClean="0"/>
              <a:t> is David Vetter in isolation, due to a condition commonly called Bubble Boy Disease.</a:t>
            </a:r>
            <a:endParaRPr lang="en-US" dirty="0"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211DBD-675A-4652-9E65-4028F9C6B264}" type="slidenum">
              <a:rPr lang="en-US" smtClean="0"/>
              <a:pPr fontAlgn="base">
                <a:spcBef>
                  <a:spcPct val="0"/>
                </a:spcBef>
                <a:spcAft>
                  <a:spcPct val="0"/>
                </a:spcAft>
                <a:defRPr/>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30275"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latin typeface="+mn-lt"/>
                <a:ea typeface="+mn-ea"/>
                <a:cs typeface="+mn-cs"/>
              </a:rPr>
              <a:t>Pictured here are Gavin Garcia, who is 5, and his little brother Cameron, who is forever 9 months old, as his mother describes him. </a:t>
            </a:r>
          </a:p>
          <a:p>
            <a:pPr marL="0" marR="0" indent="0" algn="l" defTabSz="930275" rtl="0" eaLnBrk="1" fontAlgn="base" latinLnBrk="0" hangingPunct="1">
              <a:lnSpc>
                <a:spcPct val="100000"/>
              </a:lnSpc>
              <a:spcBef>
                <a:spcPct val="0"/>
              </a:spcBef>
              <a:spcAft>
                <a:spcPct val="0"/>
              </a:spcAft>
              <a:buClrTx/>
              <a:buSzTx/>
              <a:buFontTx/>
              <a:buNone/>
              <a:tabLst/>
              <a:defRPr/>
            </a:pPr>
            <a:endParaRPr lang="en-US" sz="1200" kern="1200" dirty="0" smtClean="0">
              <a:solidFill>
                <a:schemeClr val="tx1"/>
              </a:solidFill>
              <a:latin typeface="+mn-lt"/>
              <a:ea typeface="+mn-ea"/>
              <a:cs typeface="+mn-cs"/>
            </a:endParaRPr>
          </a:p>
          <a:p>
            <a:pPr marL="0" marR="0" indent="0" algn="l" defTabSz="930275"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latin typeface="+mn-lt"/>
                <a:ea typeface="+mn-ea"/>
                <a:cs typeface="+mn-cs"/>
              </a:rPr>
              <a:t>Cameron passed away from complications of what is sometimes</a:t>
            </a:r>
            <a:r>
              <a:rPr lang="en-US" sz="1200" kern="1200" baseline="0" dirty="0" smtClean="0">
                <a:solidFill>
                  <a:schemeClr val="tx1"/>
                </a:solidFill>
                <a:latin typeface="+mn-lt"/>
                <a:ea typeface="+mn-ea"/>
                <a:cs typeface="+mn-cs"/>
              </a:rPr>
              <a:t> called Bubble Boy Disease, but scientifically known as </a:t>
            </a:r>
            <a:r>
              <a:rPr lang="en-US" sz="1200" kern="1200" dirty="0" smtClean="0">
                <a:solidFill>
                  <a:schemeClr val="tx1"/>
                </a:solidFill>
                <a:latin typeface="+mn-lt"/>
                <a:ea typeface="+mn-ea"/>
                <a:cs typeface="+mn-cs"/>
              </a:rPr>
              <a:t>Severe Combined Immunodeficiency or </a:t>
            </a:r>
            <a:r>
              <a:rPr lang="en-US" sz="1200" b="0" u="none" strike="noStrike" kern="1200" dirty="0" smtClean="0">
                <a:solidFill>
                  <a:schemeClr val="tx1"/>
                </a:solidFill>
                <a:latin typeface="+mn-lt"/>
                <a:ea typeface="+mn-ea"/>
                <a:cs typeface="+mn-cs"/>
              </a:rPr>
              <a:t>SCID.</a:t>
            </a:r>
          </a:p>
          <a:p>
            <a:pPr marL="0" marR="0" indent="0" algn="l" defTabSz="930275" rtl="0" eaLnBrk="1" fontAlgn="base" latinLnBrk="0" hangingPunct="1">
              <a:lnSpc>
                <a:spcPct val="100000"/>
              </a:lnSpc>
              <a:spcBef>
                <a:spcPct val="0"/>
              </a:spcBef>
              <a:spcAft>
                <a:spcPct val="0"/>
              </a:spcAft>
              <a:buClrTx/>
              <a:buSzTx/>
              <a:buFontTx/>
              <a:buNone/>
              <a:tabLst/>
              <a:defRPr/>
            </a:pPr>
            <a:endParaRPr lang="en-US" sz="1200" b="0" u="none" strike="noStrike" kern="1200" dirty="0" smtClean="0">
              <a:solidFill>
                <a:schemeClr val="tx1"/>
              </a:solidFill>
              <a:latin typeface="+mn-lt"/>
              <a:ea typeface="+mn-ea"/>
              <a:cs typeface="+mn-cs"/>
            </a:endParaRPr>
          </a:p>
          <a:p>
            <a:pPr eaLnBrk="1" hangingPunct="1">
              <a:spcBef>
                <a:spcPct val="0"/>
              </a:spcBef>
            </a:pPr>
            <a:r>
              <a:rPr lang="en-US" dirty="0" smtClean="0"/>
              <a:t>Before 2008, no laboratory in the world routinely screened newborns for SCID. </a:t>
            </a:r>
          </a:p>
          <a:p>
            <a:pPr eaLnBrk="1" hangingPunct="1">
              <a:spcBef>
                <a:spcPct val="0"/>
              </a:spcBef>
            </a:pPr>
            <a:r>
              <a:rPr lang="en-US" dirty="0" smtClean="0"/>
              <a:t>But that year, the Wisconsin state PHL</a:t>
            </a:r>
            <a:r>
              <a:rPr lang="en-US" baseline="0" dirty="0" smtClean="0"/>
              <a:t> </a:t>
            </a:r>
            <a:r>
              <a:rPr lang="en-US" dirty="0" smtClean="0"/>
              <a:t>developed screening assay and began a pilot program.</a:t>
            </a:r>
          </a:p>
          <a:p>
            <a:pPr eaLnBrk="1" hangingPunct="1">
              <a:spcBef>
                <a:spcPct val="0"/>
              </a:spcBef>
            </a:pPr>
            <a:endParaRPr lang="en-US" dirty="0" smtClean="0"/>
          </a:p>
          <a:p>
            <a:pPr eaLnBrk="1" hangingPunct="1">
              <a:spcBef>
                <a:spcPct val="0"/>
              </a:spcBef>
            </a:pPr>
            <a:r>
              <a:rPr lang="en-US" dirty="0" smtClean="0"/>
              <a:t>Since then they have screened more than 200,000 infants and </a:t>
            </a:r>
          </a:p>
          <a:p>
            <a:pPr eaLnBrk="1" hangingPunct="1">
              <a:spcBef>
                <a:spcPct val="0"/>
              </a:spcBef>
            </a:pPr>
            <a:r>
              <a:rPr lang="en-US" dirty="0" smtClean="0"/>
              <a:t>helped identify at least 5 babies who required a bone marrow transplant, plus </a:t>
            </a:r>
          </a:p>
          <a:p>
            <a:pPr eaLnBrk="1" hangingPunct="1">
              <a:spcBef>
                <a:spcPct val="0"/>
              </a:spcBef>
            </a:pPr>
            <a:r>
              <a:rPr lang="en-US" dirty="0" smtClean="0"/>
              <a:t>several others with severe </a:t>
            </a:r>
            <a:r>
              <a:rPr lang="en-US" dirty="0" err="1" smtClean="0"/>
              <a:t>immunodeficiencies</a:t>
            </a:r>
            <a:r>
              <a:rPr lang="en-US" dirty="0" smtClean="0"/>
              <a:t> requiring medical attention. </a:t>
            </a:r>
          </a:p>
          <a:p>
            <a:pPr eaLnBrk="1" hangingPunct="1">
              <a:spcBef>
                <a:spcPct val="0"/>
              </a:spcBef>
            </a:pPr>
            <a:endParaRPr lang="en-US" dirty="0" smtClean="0"/>
          </a:p>
          <a:p>
            <a:pPr eaLnBrk="1" hangingPunct="1">
              <a:spcBef>
                <a:spcPct val="0"/>
              </a:spcBef>
            </a:pPr>
            <a:r>
              <a:rPr lang="en-US" dirty="0" smtClean="0"/>
              <a:t>In 2010 the US Secretary of Health and Human Service's added SCID to the panel of disorders recommended by the federal government for newborn screening; </a:t>
            </a:r>
          </a:p>
          <a:p>
            <a:pPr eaLnBrk="1" hangingPunct="1">
              <a:spcBef>
                <a:spcPct val="0"/>
              </a:spcBef>
            </a:pPr>
            <a:r>
              <a:rPr lang="en-US" dirty="0" smtClean="0"/>
              <a:t>now 3 additional states are conducting pilots for SCID testing. </a:t>
            </a:r>
            <a:endParaRPr lang="en-US" sz="1200" kern="1200" dirty="0" smtClean="0">
              <a:solidFill>
                <a:schemeClr val="tx1"/>
              </a:solidFill>
              <a:latin typeface="+mn-lt"/>
              <a:ea typeface="+mn-ea"/>
              <a:cs typeface="+mn-cs"/>
            </a:endParaRPr>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BA7E4F-B84F-4DAE-B65C-A17739C8C76D}" type="slidenum">
              <a:rPr lang="en-US" smtClean="0"/>
              <a:pPr fontAlgn="base">
                <a:spcBef>
                  <a:spcPct val="0"/>
                </a:spcBef>
                <a:spcAft>
                  <a:spcPct val="0"/>
                </a:spcAft>
                <a:defRPr/>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defTabSz="930275" eaLnBrk="1" hangingPunct="1">
              <a:spcBef>
                <a:spcPct val="0"/>
              </a:spcBef>
            </a:pPr>
            <a:r>
              <a:rPr lang="en-US" dirty="0" smtClean="0"/>
              <a:t>PHLs are the nation’s first line of defense against infectious diseases.  </a:t>
            </a:r>
          </a:p>
          <a:p>
            <a:pPr defTabSz="930275" eaLnBrk="1" hangingPunct="1">
              <a:spcBef>
                <a:spcPct val="0"/>
              </a:spcBef>
              <a:buFontTx/>
              <a:buNone/>
            </a:pPr>
            <a:endParaRPr lang="en-US" dirty="0" smtClean="0"/>
          </a:p>
          <a:p>
            <a:pPr defTabSz="930275" eaLnBrk="1" hangingPunct="1">
              <a:spcBef>
                <a:spcPct val="0"/>
              </a:spcBef>
            </a:pPr>
            <a:r>
              <a:rPr lang="en-US" dirty="0" smtClean="0"/>
              <a:t>When novel strains of influenza arise—like 2009’s H1N1—PHLs are the first to implement new tests to definitively confirm the infection in patients. </a:t>
            </a:r>
          </a:p>
          <a:p>
            <a:pPr defTabSz="930275" eaLnBrk="1" hangingPunct="1">
              <a:spcBef>
                <a:spcPct val="0"/>
              </a:spcBef>
            </a:pPr>
            <a:endParaRPr lang="en-US" dirty="0" smtClean="0"/>
          </a:p>
          <a:p>
            <a:pPr defTabSz="930275" eaLnBrk="1" hangingPunct="1">
              <a:spcBef>
                <a:spcPct val="0"/>
              </a:spcBef>
            </a:pPr>
            <a:r>
              <a:rPr lang="en-US" dirty="0" smtClean="0"/>
              <a:t>For many weeks after H1N1 was first identified in the US, the CDC influenza laboratory and PHLs were the only labs capable of confirming infection. </a:t>
            </a:r>
          </a:p>
          <a:p>
            <a:pPr defTabSz="930275" eaLnBrk="1" hangingPunct="1">
              <a:spcBef>
                <a:spcPct val="0"/>
              </a:spcBef>
            </a:pPr>
            <a:endParaRPr lang="en-US" dirty="0" smtClean="0"/>
          </a:p>
          <a:p>
            <a:pPr eaLnBrk="1" hangingPunct="1">
              <a:spcBef>
                <a:spcPct val="0"/>
              </a:spcBef>
            </a:pPr>
            <a:r>
              <a:rPr lang="en-US" dirty="0" smtClean="0"/>
              <a:t>At the height of the crisis, officials had to make decisions about school closures, vaccinations, the best use of limited supplies of antiviral agents and general advice to the worried well.</a:t>
            </a:r>
          </a:p>
          <a:p>
            <a:pPr eaLnBrk="1" hangingPunct="1">
              <a:spcBef>
                <a:spcPct val="0"/>
              </a:spcBef>
            </a:pPr>
            <a:endParaRPr lang="en-US" dirty="0" smtClean="0"/>
          </a:p>
          <a:p>
            <a:pPr eaLnBrk="1" hangingPunct="1">
              <a:spcBef>
                <a:spcPct val="0"/>
              </a:spcBef>
            </a:pPr>
            <a:r>
              <a:rPr lang="en-US" dirty="0" smtClean="0"/>
              <a:t>Those decisions needed to be based on sound scientific data, including the prevalence of laboratory-confirmed infection. </a:t>
            </a:r>
          </a:p>
          <a:p>
            <a:pPr eaLnBrk="1" hangingPunct="1">
              <a:spcBef>
                <a:spcPct val="0"/>
              </a:spcBef>
            </a:pPr>
            <a:endParaRPr lang="en-US" dirty="0" smtClean="0"/>
          </a:p>
          <a:p>
            <a:pPr eaLnBrk="1" hangingPunct="1">
              <a:spcBef>
                <a:spcPct val="0"/>
              </a:spcBef>
            </a:pPr>
            <a:r>
              <a:rPr lang="en-US" dirty="0" smtClean="0"/>
              <a:t>Knowing which schools, hospitals and communities had the greatest burden of infection helped authorities respond effectively.</a:t>
            </a:r>
            <a:endParaRPr lang="en-US" i="1" dirty="0" smtClean="0"/>
          </a:p>
          <a:p>
            <a:pPr defTabSz="930275" eaLnBrk="1" hangingPunct="1">
              <a:spcBef>
                <a:spcPct val="0"/>
              </a:spcBef>
            </a:pPr>
            <a:endParaRPr lang="en-US" i="1" dirty="0" smtClean="0"/>
          </a:p>
          <a:p>
            <a:pPr defTabSz="930275" eaLnBrk="1" hangingPunct="1">
              <a:spcBef>
                <a:spcPct val="0"/>
              </a:spcBef>
            </a:pPr>
            <a:r>
              <a:rPr lang="en-US" i="1" dirty="0" smtClean="0"/>
              <a:t>Photo: glass sculpture of 2009 H1N1 virus by Luke </a:t>
            </a:r>
            <a:r>
              <a:rPr lang="en-US" i="1" dirty="0" err="1" smtClean="0"/>
              <a:t>Jerram</a:t>
            </a:r>
            <a:r>
              <a:rPr lang="en-US" i="1" dirty="0" smtClean="0"/>
              <a:t>. See http://www.lukejerram.com/.</a:t>
            </a:r>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09835A-7F87-4189-98EA-47ECD325FF3B}" type="slidenum">
              <a:rPr lang="en-US" smtClean="0"/>
              <a:pPr fontAlgn="base">
                <a:spcBef>
                  <a:spcPct val="0"/>
                </a:spcBef>
                <a:spcAft>
                  <a:spcPct val="0"/>
                </a:spcAft>
                <a:defRPr/>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industrialization &amp; globalization of the food supply have made large-scale food-borne disease outbreaks more common. </a:t>
            </a:r>
          </a:p>
          <a:p>
            <a:pPr eaLnBrk="1" hangingPunct="1">
              <a:spcBef>
                <a:spcPct val="0"/>
              </a:spcBef>
            </a:pPr>
            <a:endParaRPr lang="en-US" dirty="0" smtClean="0"/>
          </a:p>
          <a:p>
            <a:pPr eaLnBrk="1" hangingPunct="1">
              <a:spcBef>
                <a:spcPct val="0"/>
              </a:spcBef>
            </a:pPr>
            <a:r>
              <a:rPr lang="en-US" dirty="0" smtClean="0"/>
              <a:t>In the past few years alone, we’ve seen outbreaks associated with </a:t>
            </a:r>
          </a:p>
          <a:p>
            <a:pPr eaLnBrk="1" hangingPunct="1">
              <a:spcBef>
                <a:spcPct val="0"/>
              </a:spcBef>
              <a:buFont typeface="Arial" pitchFamily="34" charset="0"/>
              <a:buChar char="•"/>
            </a:pPr>
            <a:r>
              <a:rPr lang="en-US" i="1" dirty="0" smtClean="0"/>
              <a:t> E coli  </a:t>
            </a:r>
            <a:r>
              <a:rPr lang="en-US" dirty="0" smtClean="0"/>
              <a:t>in spinach (2006), </a:t>
            </a:r>
          </a:p>
          <a:p>
            <a:pPr eaLnBrk="1" hangingPunct="1">
              <a:spcBef>
                <a:spcPct val="0"/>
              </a:spcBef>
              <a:buFont typeface="Arial" pitchFamily="34" charset="0"/>
              <a:buChar char="•"/>
            </a:pPr>
            <a:r>
              <a:rPr lang="en-US" i="1" dirty="0" smtClean="0"/>
              <a:t> E. coli </a:t>
            </a:r>
            <a:r>
              <a:rPr lang="en-US" dirty="0" smtClean="0"/>
              <a:t>O157:H7 in beef (2009-2010),</a:t>
            </a:r>
          </a:p>
          <a:p>
            <a:pPr eaLnBrk="1" hangingPunct="1">
              <a:spcBef>
                <a:spcPct val="0"/>
              </a:spcBef>
              <a:buFont typeface="Arial" pitchFamily="34" charset="0"/>
              <a:buChar char="•"/>
            </a:pPr>
            <a:r>
              <a:rPr lang="en-US" i="1" dirty="0" smtClean="0"/>
              <a:t> Salmonella</a:t>
            </a:r>
            <a:r>
              <a:rPr lang="en-US" dirty="0" smtClean="0"/>
              <a:t> </a:t>
            </a:r>
            <a:r>
              <a:rPr lang="en-US" dirty="0" err="1" smtClean="0"/>
              <a:t>Enteritidis</a:t>
            </a:r>
            <a:r>
              <a:rPr lang="en-US" dirty="0" smtClean="0"/>
              <a:t> in eggs,</a:t>
            </a:r>
          </a:p>
          <a:p>
            <a:pPr eaLnBrk="1" hangingPunct="1">
              <a:spcBef>
                <a:spcPct val="0"/>
              </a:spcBef>
              <a:buFont typeface="Arial" pitchFamily="34" charset="0"/>
              <a:buChar char="•"/>
            </a:pPr>
            <a:r>
              <a:rPr lang="en-US" dirty="0" smtClean="0"/>
              <a:t> salmonella</a:t>
            </a:r>
            <a:r>
              <a:rPr lang="en-US" baseline="0" dirty="0" smtClean="0"/>
              <a:t> in peanut butter in 2009</a:t>
            </a:r>
            <a:r>
              <a:rPr lang="en-US" dirty="0" smtClean="0"/>
              <a:t>, and </a:t>
            </a:r>
          </a:p>
          <a:p>
            <a:pPr eaLnBrk="1" hangingPunct="1">
              <a:spcBef>
                <a:spcPct val="0"/>
              </a:spcBef>
              <a:buFont typeface="Arial" pitchFamily="34" charset="0"/>
              <a:buChar char="•"/>
            </a:pPr>
            <a:r>
              <a:rPr lang="en-US" dirty="0" smtClean="0"/>
              <a:t> just this year </a:t>
            </a:r>
            <a:r>
              <a:rPr lang="en-US" dirty="0" err="1" smtClean="0"/>
              <a:t>listeria</a:t>
            </a:r>
            <a:r>
              <a:rPr lang="en-US" baseline="0" dirty="0" smtClean="0"/>
              <a:t> in cantaloupes.</a:t>
            </a:r>
          </a:p>
          <a:p>
            <a:pPr eaLnBrk="1" hangingPunct="1">
              <a:spcBef>
                <a:spcPct val="0"/>
              </a:spcBef>
            </a:pPr>
            <a:endParaRPr lang="en-US" dirty="0" smtClean="0"/>
          </a:p>
          <a:p>
            <a:pPr eaLnBrk="1" hangingPunct="1">
              <a:spcBef>
                <a:spcPct val="0"/>
              </a:spcBef>
            </a:pPr>
            <a:r>
              <a:rPr lang="en-US" dirty="0" smtClean="0"/>
              <a:t>PHLs work to help identify </a:t>
            </a:r>
            <a:r>
              <a:rPr lang="en-US" dirty="0" err="1" smtClean="0"/>
              <a:t>foodborne</a:t>
            </a:r>
            <a:r>
              <a:rPr lang="en-US" dirty="0" smtClean="0"/>
              <a:t> outbreaks—and their source—as quickly as possible so contaminated foods can be recalled &amp; fewer people become sick.</a:t>
            </a:r>
          </a:p>
          <a:p>
            <a:pPr eaLnBrk="1" hangingPunct="1">
              <a:spcBef>
                <a:spcPct val="0"/>
              </a:spcBef>
            </a:pPr>
            <a:endParaRPr lang="en-US" dirty="0" smtClean="0"/>
          </a:p>
          <a:p>
            <a:pPr eaLnBrk="1" hangingPunct="1">
              <a:spcBef>
                <a:spcPct val="0"/>
              </a:spcBef>
            </a:pPr>
            <a:r>
              <a:rPr lang="en-US" dirty="0" smtClean="0"/>
              <a:t>Because random cases of food poisoning occur routinely, there is a lot of background noise that can complicate disease investigations. </a:t>
            </a:r>
          </a:p>
          <a:p>
            <a:pPr eaLnBrk="1" hangingPunct="1">
              <a:spcBef>
                <a:spcPct val="0"/>
              </a:spcBef>
            </a:pPr>
            <a:endParaRPr lang="en-US" dirty="0" smtClean="0"/>
          </a:p>
          <a:p>
            <a:pPr eaLnBrk="1" hangingPunct="1">
              <a:spcBef>
                <a:spcPct val="0"/>
              </a:spcBef>
            </a:pPr>
            <a:r>
              <a:rPr lang="en-US" dirty="0" smtClean="0"/>
              <a:t>PHLs determine which cases of food poisoning are related—and therefore part of an outbreak—and which are not. </a:t>
            </a:r>
          </a:p>
          <a:p>
            <a:pPr eaLnBrk="1" hangingPunct="1">
              <a:spcBef>
                <a:spcPct val="0"/>
              </a:spcBef>
            </a:pPr>
            <a:endParaRPr lang="en-US" dirty="0" smtClean="0"/>
          </a:p>
          <a:p>
            <a:pPr eaLnBrk="1" hangingPunct="1">
              <a:spcBef>
                <a:spcPct val="0"/>
              </a:spcBef>
            </a:pPr>
            <a:r>
              <a:rPr lang="en-US" dirty="0" smtClean="0"/>
              <a:t>PHLs are part of an international network that generate DNA “fingerprints” of food-borne bacteria cultured from people who got ill. </a:t>
            </a:r>
          </a:p>
          <a:p>
            <a:pPr eaLnBrk="1" hangingPunct="1">
              <a:spcBef>
                <a:spcPct val="0"/>
              </a:spcBef>
            </a:pPr>
            <a:r>
              <a:rPr lang="en-US" dirty="0" smtClean="0"/>
              <a:t>A central database enables related cases to be linked, even if the infected patients are in different parts of the country (or world).</a:t>
            </a:r>
          </a:p>
        </p:txBody>
      </p:sp>
      <p:sp>
        <p:nvSpPr>
          <p:cNvPr id="56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6FF2AA-13B0-404A-BDDA-A889FEA301BB}" type="slidenum">
              <a:rPr lang="en-US" smtClean="0"/>
              <a:pPr fontAlgn="base">
                <a:spcBef>
                  <a:spcPct val="0"/>
                </a:spcBef>
                <a:spcAft>
                  <a:spcPct val="0"/>
                </a:spcAft>
                <a:defRPr/>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[Feel free to insert your own stories</a:t>
            </a:r>
            <a:r>
              <a:rPr lang="en-US" baseline="0" dirty="0" smtClean="0"/>
              <a:t> throughout the presentation. Students really love hearing about day-to-day activities and challenges. Please also share your slide with APHL, so we can showcase your great work too!]</a:t>
            </a:r>
          </a:p>
          <a:p>
            <a:pPr eaLnBrk="1" hangingPunct="1">
              <a:spcBef>
                <a:spcPct val="0"/>
              </a:spcBef>
            </a:pPr>
            <a:endParaRPr lang="en-US" baseline="0" dirty="0" smtClean="0"/>
          </a:p>
          <a:p>
            <a:pPr eaLnBrk="1" hangingPunct="1">
              <a:spcBef>
                <a:spcPct val="0"/>
              </a:spcBef>
            </a:pPr>
            <a:r>
              <a:rPr lang="en-US" dirty="0" smtClean="0"/>
              <a:t>On December 21, 2008, state health workers in MN spotted a cluster of cases of food-borne illness: three nursing home residents ill with </a:t>
            </a:r>
            <a:r>
              <a:rPr lang="en-US" i="1" dirty="0" smtClean="0"/>
              <a:t>Salmonella</a:t>
            </a:r>
            <a:r>
              <a:rPr lang="en-US" dirty="0" smtClean="0"/>
              <a:t>.</a:t>
            </a:r>
          </a:p>
          <a:p>
            <a:pPr eaLnBrk="1" hangingPunct="1">
              <a:spcBef>
                <a:spcPct val="0"/>
              </a:spcBef>
              <a:buFontTx/>
              <a:buChar char="•"/>
            </a:pPr>
            <a:endParaRPr lang="en-US" dirty="0" smtClean="0"/>
          </a:p>
          <a:p>
            <a:pPr eaLnBrk="1" hangingPunct="1">
              <a:spcBef>
                <a:spcPct val="0"/>
              </a:spcBef>
            </a:pPr>
            <a:r>
              <a:rPr lang="en-US" dirty="0" smtClean="0"/>
              <a:t>The cluster coincided with other similar reports – both in and around the state.</a:t>
            </a:r>
          </a:p>
          <a:p>
            <a:pPr eaLnBrk="1" hangingPunct="1">
              <a:spcBef>
                <a:spcPct val="0"/>
              </a:spcBef>
            </a:pPr>
            <a:endParaRPr lang="en-US" dirty="0" smtClean="0"/>
          </a:p>
          <a:p>
            <a:pPr eaLnBrk="1" hangingPunct="1">
              <a:spcBef>
                <a:spcPct val="0"/>
              </a:spcBef>
            </a:pPr>
            <a:r>
              <a:rPr lang="en-US" dirty="0" smtClean="0"/>
              <a:t>Luckily</a:t>
            </a:r>
            <a:r>
              <a:rPr lang="en-US" baseline="0" dirty="0" smtClean="0"/>
              <a:t>, MN </a:t>
            </a:r>
            <a:r>
              <a:rPr lang="en-US" dirty="0" smtClean="0"/>
              <a:t>is one of 30 states that require all other labs to send specimens containing high-priority infectious pathogens to the state PHL.  </a:t>
            </a:r>
          </a:p>
          <a:p>
            <a:pPr eaLnBrk="1" hangingPunct="1">
              <a:spcBef>
                <a:spcPct val="0"/>
              </a:spcBef>
            </a:pPr>
            <a:endParaRPr lang="en-US" dirty="0" smtClean="0"/>
          </a:p>
          <a:p>
            <a:pPr eaLnBrk="1" hangingPunct="1">
              <a:spcBef>
                <a:spcPct val="0"/>
              </a:spcBef>
            </a:pPr>
            <a:r>
              <a:rPr lang="en-US" dirty="0" smtClean="0"/>
              <a:t>Once they received the specimens, MN’s PHL</a:t>
            </a:r>
            <a:r>
              <a:rPr lang="en-US" baseline="0" dirty="0" smtClean="0"/>
              <a:t> </a:t>
            </a:r>
            <a:r>
              <a:rPr lang="en-US" dirty="0" smtClean="0"/>
              <a:t>‘fingerprinted’ the bacteria</a:t>
            </a:r>
            <a:r>
              <a:rPr lang="en-US" baseline="0" dirty="0" smtClean="0"/>
              <a:t> </a:t>
            </a:r>
            <a:r>
              <a:rPr lang="en-US" dirty="0" smtClean="0"/>
              <a:t>within 2 days.  </a:t>
            </a:r>
          </a:p>
          <a:p>
            <a:pPr eaLnBrk="1" hangingPunct="1">
              <a:spcBef>
                <a:spcPct val="0"/>
              </a:spcBef>
            </a:pPr>
            <a:endParaRPr lang="en-US" dirty="0" smtClean="0"/>
          </a:p>
          <a:p>
            <a:pPr eaLnBrk="1" hangingPunct="1">
              <a:spcBef>
                <a:spcPct val="0"/>
              </a:spcBef>
            </a:pPr>
            <a:r>
              <a:rPr lang="en-US" dirty="0" smtClean="0"/>
              <a:t>They found that all the patients were infected with the same strain of </a:t>
            </a:r>
            <a:r>
              <a:rPr lang="en-US" i="1" dirty="0" smtClean="0"/>
              <a:t>Salmonella</a:t>
            </a:r>
            <a:r>
              <a:rPr lang="en-US" dirty="0" smtClean="0"/>
              <a:t>—clear evidence that there was a common food source.</a:t>
            </a:r>
          </a:p>
          <a:p>
            <a:pPr eaLnBrk="1" hangingPunct="1">
              <a:spcBef>
                <a:spcPct val="0"/>
              </a:spcBef>
            </a:pPr>
            <a:endParaRPr lang="en-US" dirty="0" smtClean="0"/>
          </a:p>
          <a:p>
            <a:pPr eaLnBrk="1" hangingPunct="1">
              <a:spcBef>
                <a:spcPct val="0"/>
              </a:spcBef>
            </a:pPr>
            <a:r>
              <a:rPr lang="en-US" i="1" dirty="0" smtClean="0"/>
              <a:t>Photo: Minnesota Public Health Laboratory</a:t>
            </a:r>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2188B8-E848-4834-A081-95F9E0C3F809}"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eaLnBrk="1" hangingPunct="1">
              <a:spcBef>
                <a:spcPct val="0"/>
              </a:spcBef>
            </a:pPr>
            <a:r>
              <a:rPr lang="en-US" dirty="0" smtClean="0"/>
              <a:t>MN’s ‘Team Diarrhea,’ interviewed each patient about what foods they had eaten, raising suspicions about either peanut butter or a chicken product. </a:t>
            </a:r>
          </a:p>
          <a:p>
            <a:pPr eaLnBrk="1" hangingPunct="1">
              <a:spcBef>
                <a:spcPct val="0"/>
              </a:spcBef>
            </a:pPr>
            <a:endParaRPr lang="en-US" dirty="0" smtClean="0"/>
          </a:p>
          <a:p>
            <a:pPr eaLnBrk="1" hangingPunct="1">
              <a:spcBef>
                <a:spcPct val="0"/>
              </a:spcBef>
            </a:pPr>
            <a:r>
              <a:rPr lang="en-US" dirty="0" smtClean="0"/>
              <a:t>Within 7 days, the DOH determined that many patients ate meals in one of three institutions: two long–term care facilities and an elementary school.  </a:t>
            </a:r>
          </a:p>
          <a:p>
            <a:pPr eaLnBrk="1" hangingPunct="1">
              <a:spcBef>
                <a:spcPct val="0"/>
              </a:spcBef>
            </a:pPr>
            <a:endParaRPr lang="en-US" dirty="0" smtClean="0"/>
          </a:p>
          <a:p>
            <a:pPr eaLnBrk="1" hangingPunct="1">
              <a:spcBef>
                <a:spcPct val="0"/>
              </a:spcBef>
            </a:pPr>
            <a:r>
              <a:rPr lang="en-US" dirty="0" smtClean="0"/>
              <a:t>Looking at their menus &amp; grocery receipts</a:t>
            </a:r>
            <a:r>
              <a:rPr lang="en-US" baseline="0" dirty="0" smtClean="0"/>
              <a:t> </a:t>
            </a:r>
            <a:r>
              <a:rPr lang="en-US" dirty="0" smtClean="0"/>
              <a:t>revealed a common food distributor, based in North Dakota.</a:t>
            </a:r>
          </a:p>
          <a:p>
            <a:pPr eaLnBrk="1" hangingPunct="1">
              <a:spcBef>
                <a:spcPct val="0"/>
              </a:spcBef>
            </a:pPr>
            <a:r>
              <a:rPr lang="en-US" dirty="0" smtClean="0"/>
              <a:t> </a:t>
            </a:r>
          </a:p>
          <a:p>
            <a:pPr eaLnBrk="1" hangingPunct="1">
              <a:spcBef>
                <a:spcPct val="0"/>
              </a:spcBef>
            </a:pPr>
            <a:r>
              <a:rPr lang="en-US" dirty="0" smtClean="0"/>
              <a:t>Just one food item was ordered by all three institutions:  King Nut creamy peanut butter.</a:t>
            </a:r>
          </a:p>
          <a:p>
            <a:pPr lvl="1" eaLnBrk="1" hangingPunct="1">
              <a:spcBef>
                <a:spcPct val="0"/>
              </a:spcBef>
            </a:pPr>
            <a:endParaRPr lang="en-US" dirty="0" smtClean="0"/>
          </a:p>
          <a:p>
            <a:pPr eaLnBrk="1" hangingPunct="1">
              <a:spcBef>
                <a:spcPct val="0"/>
              </a:spcBef>
            </a:pPr>
            <a:r>
              <a:rPr lang="en-US" dirty="0" smtClean="0"/>
              <a:t>Within three weeks of spotting the cluster, the Minnesota agricultural laboratory isolated </a:t>
            </a:r>
            <a:r>
              <a:rPr lang="en-US" i="1" dirty="0" smtClean="0"/>
              <a:t>Salmonella</a:t>
            </a:r>
            <a:r>
              <a:rPr lang="en-US" dirty="0" smtClean="0"/>
              <a:t> from a container of King Nut peanut butter. </a:t>
            </a:r>
          </a:p>
          <a:p>
            <a:pPr eaLnBrk="1" hangingPunct="1">
              <a:spcBef>
                <a:spcPct val="0"/>
              </a:spcBef>
            </a:pPr>
            <a:endParaRPr lang="en-US" dirty="0" smtClean="0"/>
          </a:p>
          <a:p>
            <a:pPr eaLnBrk="1" hangingPunct="1">
              <a:spcBef>
                <a:spcPct val="0"/>
              </a:spcBef>
            </a:pPr>
            <a:r>
              <a:rPr lang="en-US" dirty="0" smtClean="0"/>
              <a:t>Health officials immediately issued a product warning,</a:t>
            </a:r>
            <a:r>
              <a:rPr lang="en-US" baseline="0" dirty="0" smtClean="0"/>
              <a:t> and </a:t>
            </a:r>
            <a:r>
              <a:rPr lang="en-US" dirty="0" smtClean="0"/>
              <a:t>Peanut Corporation of America’s Blakely, GA plant was promptly shut down. </a:t>
            </a:r>
          </a:p>
          <a:p>
            <a:pPr eaLnBrk="1" hangingPunct="1">
              <a:spcBef>
                <a:spcPct val="0"/>
              </a:spcBef>
            </a:pPr>
            <a:endParaRPr lang="en-US" dirty="0" smtClean="0"/>
          </a:p>
          <a:p>
            <a:pPr eaLnBrk="1" hangingPunct="1">
              <a:spcBef>
                <a:spcPct val="0"/>
              </a:spcBef>
            </a:pPr>
            <a:r>
              <a:rPr lang="en-US" dirty="0" smtClean="0"/>
              <a:t>Overall, the outbreak sickened over 700 people nationwide, 100 people were hospitalized and 8 died.</a:t>
            </a:r>
          </a:p>
          <a:p>
            <a:pPr eaLnBrk="1" hangingPunct="1">
              <a:spcBef>
                <a:spcPct val="0"/>
              </a:spcBef>
              <a:buFontTx/>
              <a:buChar char="•"/>
            </a:pPr>
            <a:endParaRPr lang="en-US" dirty="0" smtClean="0"/>
          </a:p>
          <a:p>
            <a:pPr eaLnBrk="1" hangingPunct="1">
              <a:spcBef>
                <a:spcPct val="0"/>
              </a:spcBef>
            </a:pPr>
            <a:r>
              <a:rPr lang="en-US" dirty="0" smtClean="0"/>
              <a:t>It also prompted one of the most extensive food recalls in US history—affecting more than 3,000 products.</a:t>
            </a:r>
          </a:p>
          <a:p>
            <a:pPr eaLnBrk="1" hangingPunct="1">
              <a:spcBef>
                <a:spcPct val="0"/>
              </a:spcBef>
            </a:pPr>
            <a:endParaRPr lang="en-US" dirty="0" smtClean="0"/>
          </a:p>
          <a:p>
            <a:pPr eaLnBrk="1" hangingPunct="1">
              <a:spcBef>
                <a:spcPct val="0"/>
              </a:spcBef>
            </a:pPr>
            <a:r>
              <a:rPr lang="en-US" dirty="0" smtClean="0"/>
              <a:t>The swift work of the MN PHL hastened the end of the outbreak and undoubtedly saved many more people.  </a:t>
            </a:r>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5A70DE1B-F153-4CF2-ACE7-2D13DA49D84E}" type="slidenum">
              <a:rPr lang="en-US" smtClean="0"/>
              <a:pPr/>
              <a:t>16</a:t>
            </a:fld>
            <a:endParaRPr lang="en-US"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xfrm>
            <a:off x="917575" y="4415790"/>
            <a:ext cx="5046663" cy="4183380"/>
          </a:xfrm>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Public health laboratories respond to virtually any health threat, whether it’s an infectious disease outbreak, industrial accidents, toxic chemical spill, natural disaster or a suspected terrorist event.</a:t>
            </a:r>
          </a:p>
          <a:p>
            <a:pPr eaLnBrk="1" hangingPunct="1">
              <a:buFont typeface="Arial" pitchFamily="34" charset="0"/>
              <a:buNone/>
            </a:pPr>
            <a:endParaRPr lang="en-US" dirty="0" smtClean="0"/>
          </a:p>
          <a:p>
            <a:pPr eaLnBrk="1" hangingPunct="1">
              <a:buFont typeface="Arial" pitchFamily="34" charset="0"/>
              <a:buNone/>
            </a:pPr>
            <a:r>
              <a:rPr lang="en-US" dirty="0" smtClean="0"/>
              <a:t>Pictured</a:t>
            </a:r>
            <a:r>
              <a:rPr lang="en-US" baseline="0" dirty="0" smtClean="0"/>
              <a:t> are a copy of a newspaper from the 2001 anthrax attacks, a train derailment leaking hazardous chemicals, and a ship spraying oil dispersants.</a:t>
            </a:r>
          </a:p>
          <a:p>
            <a:pPr eaLnBrk="1" hangingPunct="1">
              <a:buFont typeface="Arial" pitchFamily="34" charset="0"/>
              <a:buNone/>
            </a:pPr>
            <a:endParaRPr lang="en-US" baseline="0" dirty="0" smtClean="0"/>
          </a:p>
          <a:p>
            <a:pPr eaLnBrk="1" hangingPunct="1">
              <a:buFont typeface="Arial" pitchFamily="34" charset="0"/>
              <a:buNone/>
            </a:pPr>
            <a:r>
              <a:rPr lang="en-US" baseline="0" dirty="0" smtClean="0"/>
              <a:t>Nikki Lurie from the US Department of Health &amp; Human Services recently said “If you can’t detect it, you can’t respond to it”.</a:t>
            </a: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defTabSz="930275" eaLnBrk="1" hangingPunct="1">
              <a:spcBef>
                <a:spcPct val="0"/>
              </a:spcBef>
            </a:pPr>
            <a:r>
              <a:rPr lang="en-US" i="0" dirty="0" smtClean="0"/>
              <a:t>This photo shows a Utah PHL scientist analyzing a sample of unknown toxic chemicals that leaked from a tanker car sitting in a train yard in South Salt Lake City in 2005. </a:t>
            </a:r>
          </a:p>
          <a:p>
            <a:pPr defTabSz="930275" eaLnBrk="1" hangingPunct="1">
              <a:spcBef>
                <a:spcPct val="0"/>
              </a:spcBef>
            </a:pPr>
            <a:endParaRPr lang="en-US" i="0" dirty="0" smtClean="0"/>
          </a:p>
          <a:p>
            <a:pPr defTabSz="930275" eaLnBrk="1" hangingPunct="1">
              <a:spcBef>
                <a:spcPct val="0"/>
              </a:spcBef>
            </a:pPr>
            <a:r>
              <a:rPr lang="en-US" i="0" dirty="0" smtClean="0"/>
              <a:t>The ‘toxic soup’ was determined to contain seven agents, including hydrofluoric acid, which is so caustic it is classified as a potential agent of chemical terrorism. </a:t>
            </a:r>
          </a:p>
          <a:p>
            <a:pPr defTabSz="930275" eaLnBrk="1" hangingPunct="1">
              <a:spcBef>
                <a:spcPct val="0"/>
              </a:spcBef>
            </a:pPr>
            <a:endParaRPr lang="en-US" i="0" dirty="0" smtClean="0"/>
          </a:p>
          <a:p>
            <a:pPr defTabSz="930275" eaLnBrk="1" hangingPunct="1">
              <a:spcBef>
                <a:spcPct val="0"/>
              </a:spcBef>
            </a:pPr>
            <a:r>
              <a:rPr lang="en-US" i="0" dirty="0" smtClean="0"/>
              <a:t>PHL testing was critical to determine human health risks, necessary abatement measures (including excavation of contaminated dirt) and when residents and business owners could safely return to the area. </a:t>
            </a:r>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A51003-D837-42CB-8D24-76DB8A1F8D7C}" type="slidenum">
              <a:rPr lang="en-US" smtClean="0"/>
              <a:pPr fontAlgn="base">
                <a:spcBef>
                  <a:spcPct val="0"/>
                </a:spcBef>
                <a:spcAft>
                  <a:spcPct val="0"/>
                </a:spcAft>
                <a:defRPr/>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EF7AF604-8744-4E0E-9803-DF7E690F604C}" type="slidenum">
              <a:rPr lang="en-US" smtClean="0"/>
              <a:pPr/>
              <a:t>18</a:t>
            </a:fld>
            <a:endParaRPr lang="en-US"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xfrm>
            <a:off x="917575" y="4415790"/>
            <a:ext cx="5046663" cy="4183380"/>
          </a:xfrm>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So</a:t>
            </a:r>
            <a:r>
              <a:rPr lang="en-US" baseline="0" dirty="0" smtClean="0"/>
              <a:t> the bottom line is that </a:t>
            </a:r>
            <a:r>
              <a:rPr lang="en-US" dirty="0" smtClean="0"/>
              <a:t>PHLs protect us by distinguishing between apparent and real health threats.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We are able to definitively</a:t>
            </a:r>
            <a:r>
              <a:rPr lang="en-US" sz="1200" baseline="0" dirty="0" smtClean="0"/>
              <a:t> </a:t>
            </a:r>
            <a:r>
              <a:rPr lang="en-US" sz="1200" dirty="0" smtClean="0"/>
              <a:t>confirm the presence of a threat, or to sound the “all clear” if it’s not present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We: </a:t>
            </a:r>
          </a:p>
          <a:p>
            <a:pPr lvl="0" eaLnBrk="1" hangingPunct="1"/>
            <a:r>
              <a:rPr lang="en-US" b="0" dirty="0" smtClean="0"/>
              <a:t>-quickly </a:t>
            </a:r>
            <a:r>
              <a:rPr lang="en-US" b="1" dirty="0" smtClean="0"/>
              <a:t>analyze</a:t>
            </a:r>
            <a:r>
              <a:rPr lang="en-US" b="0" dirty="0" smtClean="0"/>
              <a:t> threats to our health</a:t>
            </a:r>
          </a:p>
          <a:p>
            <a:pPr lvl="0" eaLnBrk="1" hangingPunct="1"/>
            <a:r>
              <a:rPr lang="en-US" b="0" dirty="0" smtClean="0"/>
              <a:t>-seek to </a:t>
            </a:r>
            <a:r>
              <a:rPr lang="en-US" b="1" dirty="0" smtClean="0"/>
              <a:t>answer</a:t>
            </a:r>
            <a:r>
              <a:rPr lang="en-US" b="0" dirty="0" smtClean="0"/>
              <a:t> question of “what is it?”</a:t>
            </a:r>
          </a:p>
          <a:p>
            <a:pPr lvl="0" eaLnBrk="1" hangingPunct="1"/>
            <a:r>
              <a:rPr lang="en-US" b="0" dirty="0" smtClean="0"/>
              <a:t>-</a:t>
            </a:r>
            <a:r>
              <a:rPr lang="en-US" b="1" dirty="0" smtClean="0"/>
              <a:t>act</a:t>
            </a:r>
            <a:r>
              <a:rPr lang="en-US" b="0" dirty="0" smtClean="0"/>
              <a:t> by alerting health officials or law enforcement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Let me come full circle to emphasize a key message: PHLs provide scientific data to inform public policy, including:</a:t>
            </a:r>
          </a:p>
          <a:p>
            <a:pPr eaLnBrk="1" hangingPunct="1">
              <a:spcBef>
                <a:spcPct val="0"/>
              </a:spcBef>
            </a:pPr>
            <a:endParaRPr lang="en-US" dirty="0" smtClean="0"/>
          </a:p>
          <a:p>
            <a:pPr eaLnBrk="1" hangingPunct="1">
              <a:spcBef>
                <a:spcPct val="0"/>
              </a:spcBef>
            </a:pPr>
            <a:r>
              <a:rPr lang="en-US" dirty="0" smtClean="0"/>
              <a:t>** Infectious disease response activities, such as school closures and appropriate distribution of vaccines or medication</a:t>
            </a:r>
          </a:p>
          <a:p>
            <a:pPr eaLnBrk="1" hangingPunct="1">
              <a:spcBef>
                <a:spcPct val="0"/>
              </a:spcBef>
            </a:pPr>
            <a:r>
              <a:rPr lang="en-US" dirty="0" smtClean="0"/>
              <a:t>** Food recalls</a:t>
            </a:r>
          </a:p>
          <a:p>
            <a:pPr eaLnBrk="1" hangingPunct="1">
              <a:spcBef>
                <a:spcPct val="0"/>
              </a:spcBef>
            </a:pPr>
            <a:r>
              <a:rPr lang="en-US" dirty="0" smtClean="0"/>
              <a:t>** Imposition and lifting of boil water orders when water safety is questioned</a:t>
            </a:r>
          </a:p>
          <a:p>
            <a:pPr eaLnBrk="1" hangingPunct="1">
              <a:spcBef>
                <a:spcPct val="0"/>
              </a:spcBef>
            </a:pPr>
            <a:r>
              <a:rPr lang="en-US" dirty="0" smtClean="0"/>
              <a:t>** Fish consumption advisories</a:t>
            </a:r>
          </a:p>
          <a:p>
            <a:pPr eaLnBrk="1" hangingPunct="1">
              <a:spcBef>
                <a:spcPct val="0"/>
              </a:spcBef>
            </a:pPr>
            <a:endParaRPr lang="en-US" dirty="0" smtClean="0"/>
          </a:p>
          <a:p>
            <a:pPr eaLnBrk="1" hangingPunct="1">
              <a:spcBef>
                <a:spcPct val="0"/>
              </a:spcBef>
            </a:pPr>
            <a:r>
              <a:rPr lang="en-US" dirty="0" smtClean="0"/>
              <a:t>And many, many others.</a:t>
            </a:r>
          </a:p>
          <a:p>
            <a:pPr eaLnBrk="1" hangingPunct="1">
              <a:spcBef>
                <a:spcPct val="0"/>
              </a:spcBef>
            </a:pPr>
            <a:endParaRPr lang="en-US" dirty="0" smtClean="0"/>
          </a:p>
          <a:p>
            <a:pPr eaLnBrk="1" hangingPunct="1">
              <a:spcBef>
                <a:spcPct val="0"/>
              </a:spcBef>
            </a:pPr>
            <a:r>
              <a:rPr lang="en-US" i="1" dirty="0" smtClean="0"/>
              <a:t>Photo: Laboratory scientists </a:t>
            </a:r>
            <a:r>
              <a:rPr lang="en-US" i="1" dirty="0" err="1" smtClean="0"/>
              <a:t>pipetting</a:t>
            </a:r>
            <a:r>
              <a:rPr lang="en-US" i="1" dirty="0" smtClean="0"/>
              <a:t>.</a:t>
            </a:r>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3B115F9-D317-4A11-A3A7-AD89C7727E56}" type="slidenum">
              <a:rPr lang="en-US" smtClean="0"/>
              <a:pPr fontAlgn="base">
                <a:spcBef>
                  <a:spcPct val="0"/>
                </a:spcBef>
                <a:spcAft>
                  <a:spcPct val="0"/>
                </a:spcAft>
                <a:defRPr/>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C0102B74-C511-4EF7-8C91-E0553413B19A}" type="slidenum">
              <a:rPr lang="en-US" smtClean="0"/>
              <a:pPr/>
              <a:t>2</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r>
              <a:rPr lang="en-US" dirty="0" smtClean="0"/>
              <a:t>When I was in your place, I had a poor understanding of the difference between the science I was learning through academia and what actually happens in a health department.</a:t>
            </a:r>
          </a:p>
          <a:p>
            <a:pPr eaLnBrk="1" hangingPunct="1"/>
            <a:endParaRPr lang="en-US" dirty="0" smtClean="0"/>
          </a:p>
          <a:p>
            <a:pPr eaLnBrk="1" hangingPunct="1"/>
            <a:r>
              <a:rPr lang="en-US" dirty="0" smtClean="0"/>
              <a:t>So</a:t>
            </a:r>
            <a:r>
              <a:rPr lang="en-US" baseline="0" dirty="0" smtClean="0"/>
              <a:t> I thought I’d start with a definition of public health practice. . . </a:t>
            </a:r>
          </a:p>
          <a:p>
            <a:pPr eaLnBrk="1" hangingPunct="1"/>
            <a:endParaRPr lang="en-US" baseline="0" dirty="0" smtClean="0"/>
          </a:p>
          <a:p>
            <a:pPr eaLnBrk="1" hangingPunct="1"/>
            <a:r>
              <a:rPr lang="en-US" baseline="0" dirty="0" smtClean="0"/>
              <a:t>[read]</a:t>
            </a:r>
          </a:p>
          <a:p>
            <a:pPr eaLnBrk="1" hangingPunct="1"/>
            <a:endParaRPr lang="en-US" baseline="0" dirty="0" smtClean="0"/>
          </a:p>
          <a:p>
            <a:pPr eaLnBrk="1" hangingPunct="1"/>
            <a:r>
              <a:rPr lang="en-US" baseline="0" dirty="0" smtClean="0"/>
              <a:t>This is what public health labs do every day.</a:t>
            </a:r>
          </a:p>
          <a:p>
            <a:pPr eaLnBrk="1" hangingPunct="1"/>
            <a:endParaRPr lang="en-US" baseline="0" dirty="0" smtClean="0"/>
          </a:p>
          <a:p>
            <a:pPr eaLnBrk="1" hangingPunct="1"/>
            <a:r>
              <a:rPr lang="en-US" baseline="0" dirty="0" smtClean="0"/>
              <a:t>The key difference between academic labs and PH labs is the connection to the community.</a:t>
            </a: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FD52614B-73D4-4B15-A902-E496287135B5}" type="slidenum">
              <a:rPr lang="en-US" smtClean="0"/>
              <a:pPr/>
              <a:t>20</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en-US" dirty="0" smtClean="0"/>
              <a:t>The system in which</a:t>
            </a:r>
            <a:r>
              <a:rPr lang="en-US" baseline="0" dirty="0" smtClean="0"/>
              <a:t> these labs work is huge and complex.</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35DE7114-885C-436C-BDF4-14CBA3348E1A}" type="slidenum">
              <a:rPr lang="en-US" smtClean="0"/>
              <a:pPr/>
              <a:t>21</a:t>
            </a:fld>
            <a:endParaRPr lang="en-US"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xfrm>
            <a:off x="917575" y="4415790"/>
            <a:ext cx="5046663" cy="4183380"/>
          </a:xfrm>
          <a:noFill/>
          <a:ln/>
        </p:spPr>
        <p:txBody>
          <a:bodyPr/>
          <a:lstStyle/>
          <a:p>
            <a:pPr>
              <a:lnSpc>
                <a:spcPct val="80000"/>
              </a:lnSpc>
            </a:pPr>
            <a:r>
              <a:rPr lang="en-US" sz="1200" dirty="0" smtClean="0"/>
              <a:t>That well-networked system</a:t>
            </a:r>
            <a:r>
              <a:rPr lang="en-US" sz="1200" baseline="0" dirty="0" smtClean="0"/>
              <a:t> led to recognition from President Bush following Katrina.</a:t>
            </a:r>
            <a:endParaRPr lang="en-US" sz="1200" dirty="0" smtClean="0"/>
          </a:p>
          <a:p>
            <a:pPr>
              <a:lnSpc>
                <a:spcPct val="80000"/>
              </a:lnSpc>
            </a:pPr>
            <a:endParaRPr lang="en-US" sz="1200" dirty="0" smtClean="0"/>
          </a:p>
          <a:p>
            <a:pPr>
              <a:lnSpc>
                <a:spcPct val="80000"/>
              </a:lnSpc>
            </a:pPr>
            <a:r>
              <a:rPr lang="en-US" sz="1200" dirty="0" smtClean="0"/>
              <a:t>In the section of the White House Lessons</a:t>
            </a:r>
            <a:r>
              <a:rPr lang="en-US" sz="1200" baseline="0" dirty="0" smtClean="0"/>
              <a:t> Learned document that was </a:t>
            </a:r>
            <a:r>
              <a:rPr lang="en-US" sz="1200" dirty="0" smtClean="0"/>
              <a:t>titled:  “WHAT WENT RIGHT!”, the report talks about</a:t>
            </a:r>
          </a:p>
          <a:p>
            <a:pPr>
              <a:lnSpc>
                <a:spcPct val="80000"/>
              </a:lnSpc>
            </a:pPr>
            <a:endParaRPr lang="en-US" sz="1200" b="1" dirty="0" smtClean="0"/>
          </a:p>
          <a:p>
            <a:pPr>
              <a:lnSpc>
                <a:spcPct val="80000"/>
              </a:lnSpc>
              <a:buFont typeface="Arial" pitchFamily="34" charset="0"/>
              <a:buChar char="•"/>
            </a:pPr>
            <a:r>
              <a:rPr lang="en-US" sz="1200" dirty="0" smtClean="0"/>
              <a:t>The fact that multiple PHLs volunteered to assist the devastated LA &amp; MS state PHLs. </a:t>
            </a:r>
          </a:p>
          <a:p>
            <a:pPr>
              <a:lnSpc>
                <a:spcPct val="80000"/>
              </a:lnSpc>
              <a:buFont typeface="Arial" pitchFamily="34" charset="0"/>
              <a:buChar char="•"/>
            </a:pPr>
            <a:r>
              <a:rPr lang="en-US" sz="1200" dirty="0" smtClean="0"/>
              <a:t>That FL</a:t>
            </a:r>
            <a:r>
              <a:rPr lang="en-US" sz="1200" baseline="0" dirty="0" smtClean="0"/>
              <a:t> </a:t>
            </a:r>
            <a:r>
              <a:rPr lang="en-US" sz="1200" dirty="0" smtClean="0"/>
              <a:t>sent a mobile drinking water lab &amp; personnel to MS, helping to prevent people from getting sick from contaminated water. </a:t>
            </a:r>
          </a:p>
          <a:p>
            <a:pPr>
              <a:lnSpc>
                <a:spcPct val="80000"/>
              </a:lnSpc>
              <a:buFont typeface="Arial" pitchFamily="34" charset="0"/>
              <a:buChar char="•"/>
            </a:pPr>
            <a:r>
              <a:rPr lang="en-US" sz="1200" dirty="0" smtClean="0"/>
              <a:t> IA performed 12,000 newborn screening tests</a:t>
            </a:r>
          </a:p>
          <a:p>
            <a:pPr>
              <a:lnSpc>
                <a:spcPct val="80000"/>
              </a:lnSpc>
              <a:buFont typeface="Arial" pitchFamily="34" charset="0"/>
              <a:buChar char="•"/>
            </a:pPr>
            <a:endParaRPr lang="en-US" sz="1200" dirty="0" smtClean="0"/>
          </a:p>
          <a:p>
            <a:pPr marL="0" marR="0" indent="0" algn="l" defTabSz="914400" rtl="0" eaLnBrk="1" fontAlgn="base" latinLnBrk="0" hangingPunct="1">
              <a:lnSpc>
                <a:spcPct val="80000"/>
              </a:lnSpc>
              <a:spcBef>
                <a:spcPct val="30000"/>
              </a:spcBef>
              <a:spcAft>
                <a:spcPct val="0"/>
              </a:spcAft>
              <a:buClrTx/>
              <a:buSzTx/>
              <a:buFont typeface="Arial" pitchFamily="34" charset="0"/>
              <a:buNone/>
              <a:tabLst/>
              <a:defRPr/>
            </a:pPr>
            <a:r>
              <a:rPr lang="en-US" sz="1200" dirty="0" smtClean="0"/>
              <a:t>It doesn’t mention that </a:t>
            </a:r>
            <a:r>
              <a:rPr lang="en-US" sz="1200" kern="1200" dirty="0" smtClean="0">
                <a:solidFill>
                  <a:schemeClr val="tx1"/>
                </a:solidFill>
                <a:latin typeface="+mn-lt"/>
                <a:ea typeface="+mn-ea"/>
                <a:cs typeface="+mn-cs"/>
              </a:rPr>
              <a:t>TX &amp;</a:t>
            </a:r>
            <a:r>
              <a:rPr lang="en-US" sz="1200" dirty="0" smtClean="0"/>
              <a:t> </a:t>
            </a:r>
            <a:r>
              <a:rPr lang="en-US" sz="1200" kern="1200" dirty="0" smtClean="0">
                <a:solidFill>
                  <a:schemeClr val="tx1"/>
                </a:solidFill>
                <a:latin typeface="+mn-lt"/>
                <a:ea typeface="+mn-ea"/>
                <a:cs typeface="+mn-cs"/>
              </a:rPr>
              <a:t>AR provided drinking</a:t>
            </a:r>
            <a:r>
              <a:rPr lang="en-US" sz="1200" kern="1200" baseline="0" dirty="0" smtClean="0">
                <a:solidFill>
                  <a:schemeClr val="tx1"/>
                </a:solidFill>
                <a:latin typeface="+mn-lt"/>
                <a:ea typeface="+mn-ea"/>
                <a:cs typeface="+mn-cs"/>
              </a:rPr>
              <a:t> water </a:t>
            </a:r>
            <a:r>
              <a:rPr lang="en-US" sz="1200" kern="1200" dirty="0" smtClean="0">
                <a:solidFill>
                  <a:schemeClr val="tx1"/>
                </a:solidFill>
                <a:latin typeface="+mn-lt"/>
                <a:ea typeface="+mn-ea"/>
                <a:cs typeface="+mn-cs"/>
              </a:rPr>
              <a:t>testing for LA.</a:t>
            </a:r>
            <a:endParaRPr lang="en-US" sz="1200"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76CDC621-16A2-4918-820C-2EA33037ADE1}" type="slidenum">
              <a:rPr lang="en-US" smtClean="0"/>
              <a:pPr/>
              <a:t>22</a:t>
            </a:fld>
            <a:endParaRPr lang="en-US"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dirty="0" smtClean="0"/>
              <a:t>[Again feel free to create your own slide here]</a:t>
            </a:r>
          </a:p>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dirty="0" smtClean="0"/>
              <a:t>Let’s take the Maryland State Public Health Lab as an example of how PHLs have changed over time.</a:t>
            </a:r>
          </a:p>
          <a:p>
            <a:pPr eaLnBrk="1" hangingPunct="1">
              <a:buFont typeface="Arial" pitchFamily="34" charset="0"/>
              <a:buChar char="•"/>
            </a:pPr>
            <a:endParaRPr lang="en-US" dirty="0" smtClean="0"/>
          </a:p>
          <a:p>
            <a:pPr eaLnBrk="1" hangingPunct="1">
              <a:buFont typeface="Arial" pitchFamily="34" charset="0"/>
              <a:buNone/>
            </a:pPr>
            <a:r>
              <a:rPr lang="en-US" dirty="0" smtClean="0"/>
              <a:t>It</a:t>
            </a:r>
            <a:r>
              <a:rPr lang="en-US" baseline="0" dirty="0" smtClean="0"/>
              <a:t> was e</a:t>
            </a:r>
            <a:r>
              <a:rPr lang="en-US" dirty="0" smtClean="0"/>
              <a:t>stablished in 1898 to respond to t</a:t>
            </a:r>
            <a:r>
              <a:rPr lang="en-US" sz="1200" dirty="0" smtClean="0"/>
              <a:t>yphoid fever, malaria, diphtheria, food-borne illness, tuberculosis, and drug</a:t>
            </a:r>
            <a:r>
              <a:rPr lang="en-US" sz="1200" baseline="0" dirty="0" smtClean="0"/>
              <a:t> testing, among others.</a:t>
            </a:r>
          </a:p>
          <a:p>
            <a:pPr eaLnBrk="1" hangingPunct="1">
              <a:buFont typeface="Arial" pitchFamily="34" charset="0"/>
              <a:buNone/>
            </a:pPr>
            <a:endParaRPr lang="en-US" dirty="0" smtClean="0"/>
          </a:p>
          <a:p>
            <a:pPr eaLnBrk="1" hangingPunct="1">
              <a:buFont typeface="Arial" pitchFamily="34" charset="0"/>
              <a:buNone/>
            </a:pPr>
            <a:r>
              <a:rPr lang="en-US" dirty="0" smtClean="0"/>
              <a:t>Over</a:t>
            </a:r>
            <a:r>
              <a:rPr lang="en-US" baseline="0" dirty="0" smtClean="0"/>
              <a:t> 100 year later it performs. </a:t>
            </a:r>
            <a:r>
              <a:rPr lang="en-US" dirty="0" smtClean="0"/>
              <a:t>11M tests each year.</a:t>
            </a:r>
          </a:p>
          <a:p>
            <a:pPr eaLnBrk="1" hangingPunct="1">
              <a:buFont typeface="Arial" pitchFamily="34" charset="0"/>
              <a:buNone/>
            </a:pPr>
            <a:endParaRPr lang="en-US" dirty="0" smtClean="0"/>
          </a:p>
          <a:p>
            <a:pPr eaLnBrk="1" hangingPunct="1">
              <a:buFont typeface="Arial" pitchFamily="34" charset="0"/>
              <a:buNone/>
            </a:pPr>
            <a:r>
              <a:rPr lang="en-US" dirty="0" smtClean="0"/>
              <a:t>Today it focuses on v</a:t>
            </a:r>
            <a:r>
              <a:rPr lang="en-US" sz="1200" dirty="0" smtClean="0"/>
              <a:t>irus isolation and identification, emergency preparedness</a:t>
            </a:r>
            <a:r>
              <a:rPr lang="en-US" sz="1200" baseline="0" dirty="0" smtClean="0"/>
              <a:t> &amp; response</a:t>
            </a:r>
            <a:r>
              <a:rPr lang="en-US" sz="1200" dirty="0" smtClean="0"/>
              <a:t>, white powder</a:t>
            </a:r>
            <a:r>
              <a:rPr lang="en-US" sz="1200" baseline="0" dirty="0" smtClean="0"/>
              <a:t> testing</a:t>
            </a:r>
            <a:r>
              <a:rPr lang="en-US" sz="1200" dirty="0" smtClean="0"/>
              <a:t>, WNV, measuring chemicals in people such as lead, HIV drug resistance, newborn screening, and </a:t>
            </a:r>
            <a:r>
              <a:rPr lang="en-US" sz="1200" u="sng" dirty="0" smtClean="0"/>
              <a:t>still</a:t>
            </a:r>
            <a:r>
              <a:rPr lang="en-US" sz="1200" dirty="0" smtClean="0"/>
              <a:t> food-borne illnesses</a:t>
            </a:r>
            <a:r>
              <a:rPr lang="en-US" sz="1200" baseline="0" dirty="0" smtClean="0"/>
              <a:t>.</a:t>
            </a: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point is nothing stays the same. Certainly not disease threats. And certainly not technology.</a:t>
            </a:r>
          </a:p>
          <a:p>
            <a:pPr eaLnBrk="1" hangingPunct="1">
              <a:spcBef>
                <a:spcPct val="0"/>
              </a:spcBef>
            </a:pPr>
            <a:endParaRPr lang="en-US" dirty="0" smtClean="0"/>
          </a:p>
          <a:p>
            <a:pPr eaLnBrk="1" hangingPunct="1">
              <a:spcBef>
                <a:spcPct val="0"/>
              </a:spcBef>
            </a:pPr>
            <a:r>
              <a:rPr lang="en-US" dirty="0" smtClean="0"/>
              <a:t>Here are just a few of the changes we’re planning for:</a:t>
            </a:r>
          </a:p>
          <a:p>
            <a:pPr eaLnBrk="1" hangingPunct="1">
              <a:spcBef>
                <a:spcPct val="0"/>
              </a:spcBef>
            </a:pPr>
            <a:endParaRPr lang="en-US" dirty="0" smtClean="0"/>
          </a:p>
          <a:p>
            <a:pPr eaLnBrk="1" hangingPunct="1">
              <a:spcBef>
                <a:spcPct val="0"/>
              </a:spcBef>
            </a:pPr>
            <a:r>
              <a:rPr lang="en-US" dirty="0" smtClean="0"/>
              <a:t>New or changing</a:t>
            </a:r>
            <a:r>
              <a:rPr lang="en-US" baseline="0" dirty="0" smtClean="0"/>
              <a:t> infectious </a:t>
            </a:r>
            <a:r>
              <a:rPr lang="en-US" baseline="0" dirty="0" err="1" smtClean="0"/>
              <a:t>disesases</a:t>
            </a:r>
            <a:endParaRPr lang="en-US" baseline="0" dirty="0" smtClean="0"/>
          </a:p>
          <a:p>
            <a:pPr eaLnBrk="1" hangingPunct="1">
              <a:spcBef>
                <a:spcPct val="0"/>
              </a:spcBef>
              <a:buFontTx/>
              <a:buChar char="-"/>
            </a:pPr>
            <a:r>
              <a:rPr lang="en-US" dirty="0" smtClean="0"/>
              <a:t> Due to changing climates, evolving land use patterns and global movement of both people &amp;</a:t>
            </a:r>
            <a:r>
              <a:rPr lang="en-US" baseline="0" dirty="0" smtClean="0"/>
              <a:t> </a:t>
            </a:r>
            <a:r>
              <a:rPr lang="en-US" dirty="0" smtClean="0"/>
              <a:t>goods, new diseases find their way to the US faster than ever. </a:t>
            </a:r>
          </a:p>
          <a:p>
            <a:pPr eaLnBrk="1" hangingPunct="1">
              <a:spcBef>
                <a:spcPct val="0"/>
              </a:spcBef>
              <a:buFontTx/>
              <a:buChar char="-"/>
            </a:pPr>
            <a:r>
              <a:rPr lang="en-US" dirty="0" smtClean="0"/>
              <a:t> Dengue fever, a mosquito-borne virus typically found in the jungle, and which can cause severe illness or death, </a:t>
            </a:r>
            <a:r>
              <a:rPr lang="en-US" baseline="0" dirty="0" smtClean="0"/>
              <a:t>has already been reported in FL</a:t>
            </a:r>
            <a:r>
              <a:rPr lang="en-US" dirty="0" smtClean="0"/>
              <a:t>.</a:t>
            </a:r>
          </a:p>
          <a:p>
            <a:pPr eaLnBrk="1" hangingPunct="1">
              <a:spcBef>
                <a:spcPct val="0"/>
              </a:spcBef>
              <a:buFontTx/>
              <a:buChar char="-"/>
            </a:pPr>
            <a:r>
              <a:rPr lang="en-US" baseline="0" dirty="0" smtClean="0"/>
              <a:t> </a:t>
            </a:r>
            <a:r>
              <a:rPr lang="en-US" dirty="0" smtClean="0"/>
              <a:t>XDR-TB and </a:t>
            </a:r>
            <a:r>
              <a:rPr lang="en-US" i="1" dirty="0" smtClean="0"/>
              <a:t>Clostridium </a:t>
            </a:r>
            <a:r>
              <a:rPr lang="en-US" i="1" dirty="0" err="1" smtClean="0"/>
              <a:t>difficille</a:t>
            </a:r>
            <a:r>
              <a:rPr lang="en-US" i="1" dirty="0" smtClean="0"/>
              <a:t> </a:t>
            </a:r>
            <a:r>
              <a:rPr lang="en-US" dirty="0" smtClean="0"/>
              <a:t>(which now rivals MRSA as a hospital-acquired infection) all recently acquired resistance to even</a:t>
            </a:r>
            <a:r>
              <a:rPr lang="en-US" baseline="0" dirty="0" smtClean="0"/>
              <a:t> our best</a:t>
            </a:r>
            <a:r>
              <a:rPr lang="en-US" dirty="0" smtClean="0"/>
              <a:t> antibiotics . </a:t>
            </a:r>
          </a:p>
          <a:p>
            <a:pPr eaLnBrk="1" hangingPunct="1">
              <a:spcBef>
                <a:spcPct val="0"/>
              </a:spcBef>
            </a:pPr>
            <a:r>
              <a:rPr lang="en-US" dirty="0" smtClean="0"/>
              <a:t>- A form of avian influenza that is easily transmitted from person-to-person was recently</a:t>
            </a:r>
            <a:r>
              <a:rPr lang="en-US" baseline="0" dirty="0" smtClean="0"/>
              <a:t> created in a lab:</a:t>
            </a:r>
            <a:r>
              <a:rPr lang="en-US" dirty="0" smtClean="0"/>
              <a:t> a huge concern given that the mortality rate would be about 50-60%. </a:t>
            </a:r>
          </a:p>
          <a:p>
            <a:pPr eaLnBrk="1" hangingPunct="1">
              <a:spcBef>
                <a:spcPct val="0"/>
              </a:spcBef>
            </a:pPr>
            <a:endParaRPr lang="en-US" dirty="0" smtClean="0"/>
          </a:p>
          <a:p>
            <a:pPr eaLnBrk="1" hangingPunct="1">
              <a:spcBef>
                <a:spcPct val="0"/>
              </a:spcBef>
            </a:pPr>
            <a:r>
              <a:rPr lang="en-US" dirty="0" smtClean="0"/>
              <a:t>New technology: </a:t>
            </a:r>
          </a:p>
          <a:p>
            <a:pPr eaLnBrk="1" hangingPunct="1">
              <a:spcBef>
                <a:spcPct val="0"/>
              </a:spcBef>
              <a:buFontTx/>
              <a:buChar char="-"/>
            </a:pPr>
            <a:r>
              <a:rPr lang="en-US" dirty="0" smtClean="0"/>
              <a:t> </a:t>
            </a:r>
            <a:r>
              <a:rPr lang="en-US" dirty="0" err="1" smtClean="0"/>
              <a:t>Nano</a:t>
            </a:r>
            <a:r>
              <a:rPr lang="en-US" dirty="0" smtClean="0"/>
              <a:t>-scale means that we can make better and better use of small samples. </a:t>
            </a:r>
          </a:p>
          <a:p>
            <a:pPr eaLnBrk="1" hangingPunct="1">
              <a:spcBef>
                <a:spcPct val="0"/>
              </a:spcBef>
              <a:buFontTx/>
              <a:buChar char="-"/>
            </a:pPr>
            <a:r>
              <a:rPr lang="en-US" dirty="0" smtClean="0"/>
              <a:t> Multiplexing—testing for multiple disease organisms in one assay—is already possible and will get even better. </a:t>
            </a:r>
          </a:p>
          <a:p>
            <a:pPr eaLnBrk="1" hangingPunct="1">
              <a:spcBef>
                <a:spcPct val="0"/>
              </a:spcBef>
              <a:buFontTx/>
              <a:buChar char="-"/>
            </a:pPr>
            <a:r>
              <a:rPr lang="en-US" dirty="0" smtClean="0"/>
              <a:t>So will molecular testing to look for genetic changes.  </a:t>
            </a:r>
          </a:p>
          <a:p>
            <a:pPr eaLnBrk="1" hangingPunct="1">
              <a:spcBef>
                <a:spcPct val="0"/>
              </a:spcBef>
              <a:buFontTx/>
              <a:buNone/>
            </a:pPr>
            <a:endParaRPr lang="en-US" dirty="0" smtClean="0"/>
          </a:p>
          <a:p>
            <a:pPr eaLnBrk="1" hangingPunct="1">
              <a:spcBef>
                <a:spcPct val="0"/>
              </a:spcBef>
              <a:buFontTx/>
              <a:buNone/>
            </a:pPr>
            <a:r>
              <a:rPr lang="en-US" dirty="0" smtClean="0"/>
              <a:t>New(</a:t>
            </a:r>
            <a:r>
              <a:rPr lang="en-US" dirty="0" err="1" smtClean="0"/>
              <a:t>ly</a:t>
            </a:r>
            <a:r>
              <a:rPr lang="en-US" dirty="0" smtClean="0"/>
              <a:t>)</a:t>
            </a:r>
            <a:r>
              <a:rPr lang="en-US" baseline="0" dirty="0" smtClean="0"/>
              <a:t> recognized</a:t>
            </a:r>
            <a:r>
              <a:rPr lang="en-US" dirty="0" smtClean="0"/>
              <a:t> pollutants:</a:t>
            </a:r>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 pharmaceutical agents, which enter groundwater or even drinking water supplies from discarded medications (often flushed down toilets), our own urine &amp; feces, and through the manure of farm animals. </a:t>
            </a:r>
          </a:p>
        </p:txBody>
      </p:sp>
      <p:sp>
        <p:nvSpPr>
          <p:cNvPr id="768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845F840-06A7-4562-804F-17805E85ABCA}" type="slidenum">
              <a:rPr lang="en-US" smtClean="0"/>
              <a:pPr fontAlgn="base">
                <a:spcBef>
                  <a:spcPct val="0"/>
                </a:spcBef>
                <a:spcAft>
                  <a:spcPct val="0"/>
                </a:spcAft>
                <a:defRPr/>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It always comes back to money,</a:t>
            </a:r>
            <a:r>
              <a:rPr lang="en-US" baseline="0" dirty="0" smtClean="0"/>
              <a:t> doesn’t it?</a:t>
            </a:r>
            <a:r>
              <a:rPr lang="en-US" dirty="0" smtClean="0"/>
              <a:t> </a:t>
            </a:r>
          </a:p>
          <a:p>
            <a:pPr eaLnBrk="1" hangingPunct="1">
              <a:spcBef>
                <a:spcPct val="0"/>
              </a:spcBef>
            </a:pPr>
            <a:endParaRPr lang="en-US" dirty="0" smtClean="0"/>
          </a:p>
          <a:p>
            <a:pPr eaLnBrk="1" hangingPunct="1">
              <a:spcBef>
                <a:spcPct val="0"/>
              </a:spcBef>
            </a:pPr>
            <a:r>
              <a:rPr lang="en-US" dirty="0" smtClean="0"/>
              <a:t>State PHLs receive much of their funding from the federal &amp; state government. </a:t>
            </a:r>
          </a:p>
          <a:p>
            <a:pPr eaLnBrk="1" hangingPunct="1">
              <a:spcBef>
                <a:spcPct val="0"/>
              </a:spcBef>
            </a:pPr>
            <a:endParaRPr lang="en-US" dirty="0" smtClean="0"/>
          </a:p>
          <a:p>
            <a:pPr eaLnBrk="1" hangingPunct="1">
              <a:spcBef>
                <a:spcPct val="0"/>
              </a:spcBef>
            </a:pPr>
            <a:r>
              <a:rPr lang="en-US" dirty="0" smtClean="0"/>
              <a:t>Because it is very time-consuming and labor-intensive to get testing programs up and running (and then to maintain and upgrade expensive testing equipment), it is extremely important that PHLs be able to rely on consistent, long-term funding. </a:t>
            </a:r>
          </a:p>
          <a:p>
            <a:pPr eaLnBrk="1" hangingPunct="1">
              <a:spcBef>
                <a:spcPct val="0"/>
              </a:spcBef>
            </a:pPr>
            <a:endParaRPr lang="en-US" dirty="0" smtClean="0"/>
          </a:p>
          <a:p>
            <a:pPr eaLnBrk="1" hangingPunct="1">
              <a:spcBef>
                <a:spcPct val="0"/>
              </a:spcBef>
            </a:pPr>
            <a:r>
              <a:rPr lang="en-US" dirty="0" smtClean="0"/>
              <a:t>Historically, PHLs have been under-funded.</a:t>
            </a:r>
          </a:p>
        </p:txBody>
      </p:sp>
      <p:sp>
        <p:nvSpPr>
          <p:cNvPr id="80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E3A46F-63F1-4E1D-A9C6-6DEB458ED6FE}" type="slidenum">
              <a:rPr lang="en-US" smtClean="0"/>
              <a:pPr fontAlgn="base">
                <a:spcBef>
                  <a:spcPct val="0"/>
                </a:spcBef>
                <a:spcAft>
                  <a:spcPct val="0"/>
                </a:spcAft>
                <a:defRPr/>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ADC8202E-2563-4B35-B1A4-D82015D534BD}" type="slidenum">
              <a:rPr lang="en-US" smtClean="0"/>
              <a:pPr/>
              <a:t>25</a:t>
            </a:fld>
            <a:endParaRPr lang="en-US" dirty="0"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eaLnBrk="1" hangingPunct="1"/>
            <a:r>
              <a:rPr lang="en-US" dirty="0" smtClean="0"/>
              <a:t>Before I move on</a:t>
            </a:r>
            <a:r>
              <a:rPr lang="en-US" baseline="0" dirty="0" smtClean="0"/>
              <a:t>, any questions?</a:t>
            </a:r>
            <a:endParaRPr lang="en-US" dirty="0" smtClean="0"/>
          </a:p>
          <a:p>
            <a:pPr eaLnBrk="1" hangingPunct="1"/>
            <a:endParaRPr lang="en-US" dirty="0" smtClean="0"/>
          </a:p>
          <a:p>
            <a:pPr eaLnBrk="1" hangingPunct="1"/>
            <a:r>
              <a:rPr lang="en-US" dirty="0" smtClean="0"/>
              <a:t>In</a:t>
            </a:r>
            <a:r>
              <a:rPr lang="en-US" baseline="0" dirty="0" smtClean="0"/>
              <a:t> some States the PHL houses the environmental laboratory, in others they are located in a different agency than the PHL. . .</a:t>
            </a:r>
          </a:p>
          <a:p>
            <a:pPr eaLnBrk="1" hangingPunct="1"/>
            <a:endParaRPr lang="en-US" baseline="0" dirty="0" smtClean="0"/>
          </a:p>
          <a:p>
            <a:pPr eaLnBrk="1" hangingPunct="1"/>
            <a:r>
              <a:rPr lang="en-US" baseline="0" dirty="0" smtClean="0"/>
              <a:t>Before we get into the specifics of what environmental health work happens in governmental labs. . .</a:t>
            </a: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439">
              <a:defRPr/>
            </a:pPr>
            <a:r>
              <a:rPr lang="en-US" dirty="0" smtClean="0"/>
              <a:t>Let’s talk about field of environmental health in general.</a:t>
            </a:r>
          </a:p>
          <a:p>
            <a:pPr defTabSz="924439">
              <a:defRPr/>
            </a:pPr>
            <a:endParaRPr lang="en-US" baseline="0" dirty="0" smtClean="0"/>
          </a:p>
          <a:p>
            <a:pPr defTabSz="924439">
              <a:defRPr/>
            </a:pPr>
            <a:r>
              <a:rPr lang="en-US" baseline="0" dirty="0" smtClean="0"/>
              <a:t>Is anyone brave enough to try to define it?</a:t>
            </a:r>
          </a:p>
          <a:p>
            <a:pPr defTabSz="924439">
              <a:defRPr/>
            </a:pPr>
            <a:endParaRPr lang="en-US" baseline="0" dirty="0" smtClean="0"/>
          </a:p>
          <a:p>
            <a:pPr defTabSz="924439">
              <a:defRPr/>
            </a:pPr>
            <a:r>
              <a:rPr lang="en-US" baseline="0" dirty="0" smtClean="0"/>
              <a:t>APHL operates under the assumption that:</a:t>
            </a:r>
            <a:endParaRPr lang="en-US" dirty="0" smtClean="0"/>
          </a:p>
          <a:p>
            <a:pPr defTabSz="924439">
              <a:defRPr/>
            </a:pPr>
            <a:endParaRPr lang="en-US" dirty="0" smtClean="0"/>
          </a:p>
          <a:p>
            <a:pPr defTabSz="924439">
              <a:defRPr/>
            </a:pPr>
            <a:r>
              <a:rPr lang="en-US" dirty="0" smtClean="0"/>
              <a:t>Everything around us affects our health and well-being:</a:t>
            </a:r>
          </a:p>
          <a:p>
            <a:pPr defTabSz="924439">
              <a:defRPr/>
            </a:pPr>
            <a:r>
              <a:rPr lang="en-US" dirty="0" smtClean="0"/>
              <a:t>from the air we breathe,</a:t>
            </a:r>
          </a:p>
          <a:p>
            <a:pPr defTabSz="924439">
              <a:defRPr/>
            </a:pPr>
            <a:r>
              <a:rPr lang="en-US" dirty="0" smtClean="0"/>
              <a:t>the water we use, and the food we eat,</a:t>
            </a:r>
          </a:p>
          <a:p>
            <a:pPr defTabSz="924439">
              <a:defRPr/>
            </a:pPr>
            <a:r>
              <a:rPr lang="en-US" dirty="0" smtClean="0"/>
              <a:t>to the buildings and the neighborhoods in which we live. </a:t>
            </a:r>
          </a:p>
          <a:p>
            <a:pPr defTabSz="924439">
              <a:defRPr/>
            </a:pPr>
            <a:endParaRPr lang="en-US" dirty="0" smtClean="0">
              <a:solidFill>
                <a:srgbClr val="FF0000"/>
              </a:solidFill>
            </a:endParaRPr>
          </a:p>
          <a:p>
            <a:pPr defTabSz="924439">
              <a:defRPr/>
            </a:pPr>
            <a:r>
              <a:rPr lang="en-US" dirty="0" smtClean="0">
                <a:solidFill>
                  <a:srgbClr val="FF0000"/>
                </a:solidFill>
              </a:rPr>
              <a:t>Can anyone name the leading causes of illness and death in the US?</a:t>
            </a:r>
          </a:p>
        </p:txBody>
      </p:sp>
      <p:sp>
        <p:nvSpPr>
          <p:cNvPr id="4" name="Slide Number Placeholder 3"/>
          <p:cNvSpPr>
            <a:spLocks noGrp="1"/>
          </p:cNvSpPr>
          <p:nvPr>
            <p:ph type="sldNum" sz="quarter" idx="10"/>
          </p:nvPr>
        </p:nvSpPr>
        <p:spPr/>
        <p:txBody>
          <a:bodyPr/>
          <a:lstStyle/>
          <a:p>
            <a:fld id="{3C1850A8-22BD-46A8-A02D-04B855441266}" type="slidenum">
              <a:rPr lang="en-US" smtClean="0">
                <a:solidFill>
                  <a:prstClr val="black"/>
                </a:solidFill>
              </a:rPr>
              <a:pPr/>
              <a:t>26</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 from CDC shows leading causes</a:t>
            </a:r>
            <a:r>
              <a:rPr lang="en-US" baseline="0" dirty="0" smtClean="0"/>
              <a:t> of death in 2007... </a:t>
            </a:r>
          </a:p>
          <a:p>
            <a:pPr defTabSz="924458" fontAlgn="auto">
              <a:spcBef>
                <a:spcPts val="0"/>
              </a:spcBef>
              <a:spcAft>
                <a:spcPts val="0"/>
              </a:spcAft>
              <a:defRPr/>
            </a:pPr>
            <a:r>
              <a:rPr lang="en-US" dirty="0" smtClean="0"/>
              <a:t>They’re non-infectious diseases such as heart disease, cancer, diabetes etc.</a:t>
            </a:r>
          </a:p>
          <a:p>
            <a:pPr defTabSz="924458" fontAlgn="auto">
              <a:spcBef>
                <a:spcPts val="0"/>
              </a:spcBef>
              <a:spcAft>
                <a:spcPts val="0"/>
              </a:spcAft>
              <a:defRPr/>
            </a:pPr>
            <a:endParaRPr lang="en-US" dirty="0" smtClean="0"/>
          </a:p>
          <a:p>
            <a:pPr defTabSz="924439">
              <a:defRPr/>
            </a:pPr>
            <a:r>
              <a:rPr lang="en-US" dirty="0" smtClean="0"/>
              <a:t>Genetics has only been able to explain a small percentage of what causes the</a:t>
            </a:r>
            <a:r>
              <a:rPr lang="en-US" baseline="0" dirty="0" smtClean="0"/>
              <a:t> most common chronic diseases, while lifestyle only explains some of it.</a:t>
            </a:r>
          </a:p>
          <a:p>
            <a:pPr defTabSz="924439">
              <a:defRPr/>
            </a:pPr>
            <a:endParaRPr lang="en-US" baseline="0" dirty="0" smtClean="0"/>
          </a:p>
          <a:p>
            <a:pPr defTabSz="924439">
              <a:defRPr/>
            </a:pPr>
            <a:r>
              <a:rPr lang="en-US" dirty="0" smtClean="0"/>
              <a:t>Some scientists estimate environmental factors account for up to 90% of the chronic diseases. </a:t>
            </a:r>
          </a:p>
          <a:p>
            <a:pPr defTabSz="924439">
              <a:defRPr/>
            </a:pPr>
            <a:endParaRPr lang="en-US" dirty="0" smtClean="0"/>
          </a:p>
          <a:p>
            <a:pPr defTabSz="924439">
              <a:defRPr/>
            </a:pPr>
            <a:r>
              <a:rPr lang="en-US" dirty="0" smtClean="0"/>
              <a:t>If scientists are able to analyze and understand environmental exposures and how they play a role in chronic diseases, this will translate into enormous savings in health care expenses and lost wages.</a:t>
            </a:r>
          </a:p>
          <a:p>
            <a:pPr defTabSz="924458" fontAlgn="auto">
              <a:spcBef>
                <a:spcPts val="0"/>
              </a:spcBef>
              <a:spcAft>
                <a:spcPts val="0"/>
              </a:spcAft>
              <a:defRPr/>
            </a:pPr>
            <a:endParaRPr lang="en-US" dirty="0" smtClean="0"/>
          </a:p>
        </p:txBody>
      </p:sp>
      <p:sp>
        <p:nvSpPr>
          <p:cNvPr id="4" name="Slide Number Placeholder 3"/>
          <p:cNvSpPr>
            <a:spLocks noGrp="1"/>
          </p:cNvSpPr>
          <p:nvPr>
            <p:ph type="sldNum" sz="quarter" idx="10"/>
          </p:nvPr>
        </p:nvSpPr>
        <p:spPr/>
        <p:txBody>
          <a:bodyPr/>
          <a:lstStyle/>
          <a:p>
            <a:fld id="{3C1850A8-22BD-46A8-A02D-04B855441266}"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[again feel free to change the photo]</a:t>
            </a:r>
          </a:p>
          <a:p>
            <a:pPr eaLnBrk="1" hangingPunct="1"/>
            <a:endParaRPr lang="en-US" dirty="0" smtClean="0"/>
          </a:p>
          <a:p>
            <a:pPr eaLnBrk="1" hangingPunct="1"/>
            <a:r>
              <a:rPr lang="en-US" dirty="0" smtClean="0"/>
              <a:t>Let’s get back on track</a:t>
            </a:r>
            <a:r>
              <a:rPr lang="en-US" baseline="0" dirty="0" smtClean="0"/>
              <a:t> and talk about environmental labs. . .</a:t>
            </a:r>
          </a:p>
          <a:p>
            <a:endParaRPr lang="en-US" dirty="0" smtClean="0"/>
          </a:p>
          <a:p>
            <a:r>
              <a:rPr lang="en-US" dirty="0" smtClean="0"/>
              <a:t>Generally,</a:t>
            </a:r>
            <a:r>
              <a:rPr lang="en-US" baseline="0" dirty="0" smtClean="0"/>
              <a:t> </a:t>
            </a:r>
            <a:r>
              <a:rPr lang="en-US" dirty="0" smtClean="0"/>
              <a:t>[read slide]</a:t>
            </a:r>
          </a:p>
          <a:p>
            <a:endParaRPr lang="en-US" dirty="0" smtClean="0"/>
          </a:p>
          <a:p>
            <a:r>
              <a:rPr lang="en-US" dirty="0" smtClean="0"/>
              <a:t>the next few slides break this work down visually. .. </a:t>
            </a:r>
            <a:endParaRPr lang="en-US" dirty="0"/>
          </a:p>
        </p:txBody>
      </p:sp>
      <p:sp>
        <p:nvSpPr>
          <p:cNvPr id="4" name="Slide Number Placeholder 3"/>
          <p:cNvSpPr>
            <a:spLocks noGrp="1"/>
          </p:cNvSpPr>
          <p:nvPr>
            <p:ph type="sldNum" sz="quarter" idx="10"/>
          </p:nvPr>
        </p:nvSpPr>
        <p:spPr/>
        <p:txBody>
          <a:bodyPr/>
          <a:lstStyle/>
          <a:p>
            <a:fld id="{3C1850A8-22BD-46A8-A02D-04B855441266}" type="slidenum">
              <a:rPr lang="en-US" smtClean="0">
                <a:solidFill>
                  <a:prstClr val="black"/>
                </a:solidFill>
              </a:rPr>
              <a:pPr/>
              <a:t>28</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ELs</a:t>
            </a:r>
            <a:r>
              <a:rPr lang="en-US" baseline="0" dirty="0" smtClean="0"/>
              <a:t> [read]</a:t>
            </a:r>
          </a:p>
          <a:p>
            <a:endParaRPr lang="en-US" dirty="0" smtClean="0"/>
          </a:p>
          <a:p>
            <a:r>
              <a:rPr lang="en-US" dirty="0" smtClean="0"/>
              <a:t>Pictured are some of the equipment used to “detect,</a:t>
            </a:r>
            <a:r>
              <a:rPr lang="en-US" baseline="0" dirty="0" smtClean="0"/>
              <a:t> identify &amp; monitor” environmental contaminants: </a:t>
            </a:r>
          </a:p>
          <a:p>
            <a:endParaRPr lang="en-US" baseline="0" dirty="0" smtClean="0"/>
          </a:p>
          <a:p>
            <a:r>
              <a:rPr lang="en-US" baseline="0" dirty="0" smtClean="0"/>
              <a:t>Does anyone know what they are?</a:t>
            </a:r>
          </a:p>
          <a:p>
            <a:endParaRPr lang="en-US" baseline="0" dirty="0" smtClean="0"/>
          </a:p>
          <a:p>
            <a:r>
              <a:rPr lang="en-US" dirty="0" smtClean="0"/>
              <a:t>I won’t bore you with technical terms, but I will tell you they</a:t>
            </a:r>
            <a:r>
              <a:rPr lang="en-US" baseline="0" dirty="0" smtClean="0"/>
              <a:t> are complex instruments and that yes they are expensive (both to purchase &amp; maintain).</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t>
            </a:r>
            <a:r>
              <a:rPr lang="en-US" dirty="0" smtClean="0"/>
              <a:t>a</a:t>
            </a:r>
            <a:r>
              <a:rPr lang="en-US" baseline="0" dirty="0" smtClean="0"/>
              <a:t> liquid chromatograph, a gamma spectrometer, and a trusty microscope]</a:t>
            </a:r>
            <a:endParaRPr lang="en-US" dirty="0" smtClean="0"/>
          </a:p>
        </p:txBody>
      </p:sp>
      <p:sp>
        <p:nvSpPr>
          <p:cNvPr id="4" name="Slide Number Placeholder 3"/>
          <p:cNvSpPr>
            <a:spLocks noGrp="1"/>
          </p:cNvSpPr>
          <p:nvPr>
            <p:ph type="sldNum" sz="quarter" idx="10"/>
          </p:nvPr>
        </p:nvSpPr>
        <p:spPr/>
        <p:txBody>
          <a:bodyPr/>
          <a:lstStyle/>
          <a:p>
            <a:fld id="{3C1850A8-22BD-46A8-A02D-04B855441266}"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ADC8202E-2563-4B35-B1A4-D82015D534BD}" type="slidenum">
              <a:rPr lang="en-US" smtClean="0"/>
              <a:pPr/>
              <a:t>3</a:t>
            </a:fld>
            <a:endParaRPr lang="en-US" dirty="0"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eaLnBrk="1" hangingPunct="1"/>
            <a:r>
              <a:rPr lang="en-US" dirty="0" smtClean="0"/>
              <a:t>Here is what I hope to cover today.</a:t>
            </a:r>
          </a:p>
          <a:p>
            <a:pPr eaLnBrk="1" hangingPunct="1"/>
            <a:endParaRPr lang="en-US" dirty="0" smtClean="0"/>
          </a:p>
          <a:p>
            <a:pPr eaLnBrk="1" hangingPunct="1"/>
            <a:r>
              <a:rPr lang="en-US" dirty="0" smtClean="0"/>
              <a:t>Please stop me as often as</a:t>
            </a:r>
            <a:r>
              <a:rPr lang="en-US" baseline="0" dirty="0" smtClean="0"/>
              <a:t> you want.</a:t>
            </a:r>
          </a:p>
          <a:p>
            <a:pPr eaLnBrk="1" hangingPunct="1"/>
            <a:endParaRPr lang="en-US" baseline="0" dirty="0" smtClean="0"/>
          </a:p>
          <a:p>
            <a:pPr eaLnBrk="1" hangingPunct="1"/>
            <a:r>
              <a:rPr lang="en-US" baseline="0" dirty="0" smtClean="0"/>
              <a:t>I’d rather make this a discussion and not a lecture.</a:t>
            </a: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some of the types of environmental contaminants ELs</a:t>
            </a:r>
            <a:r>
              <a:rPr lang="en-US" baseline="0" dirty="0" smtClean="0"/>
              <a:t> look for: E coli, Cesium (which is a commonly-found radioactive element) and pesticides.</a:t>
            </a:r>
            <a:endParaRPr lang="en-US" dirty="0"/>
          </a:p>
        </p:txBody>
      </p:sp>
      <p:sp>
        <p:nvSpPr>
          <p:cNvPr id="4" name="Slide Number Placeholder 3"/>
          <p:cNvSpPr>
            <a:spLocks noGrp="1"/>
          </p:cNvSpPr>
          <p:nvPr>
            <p:ph type="sldNum" sz="quarter" idx="10"/>
          </p:nvPr>
        </p:nvSpPr>
        <p:spPr/>
        <p:txBody>
          <a:bodyPr/>
          <a:lstStyle/>
          <a:p>
            <a:fld id="{3C1850A8-22BD-46A8-A02D-04B855441266}" type="slidenum">
              <a:rPr lang="en-US" smtClean="0">
                <a:solidFill>
                  <a:prstClr val="black"/>
                </a:solidFill>
              </a:rPr>
              <a:pPr/>
              <a:t>30</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439">
              <a:defRPr/>
            </a:pPr>
            <a:r>
              <a:rPr lang="en-US" dirty="0" smtClean="0"/>
              <a:t>Environmental labs look for these contaminants in people (this is what we call biomonitoring)</a:t>
            </a:r>
          </a:p>
          <a:p>
            <a:pPr defTabSz="924439">
              <a:defRPr/>
            </a:pPr>
            <a:endParaRPr lang="en-US" dirty="0" smtClean="0"/>
          </a:p>
        </p:txBody>
      </p:sp>
      <p:sp>
        <p:nvSpPr>
          <p:cNvPr id="4" name="Slide Number Placeholder 3"/>
          <p:cNvSpPr>
            <a:spLocks noGrp="1"/>
          </p:cNvSpPr>
          <p:nvPr>
            <p:ph type="sldNum" sz="quarter" idx="10"/>
          </p:nvPr>
        </p:nvSpPr>
        <p:spPr/>
        <p:txBody>
          <a:bodyPr/>
          <a:lstStyle/>
          <a:p>
            <a:fld id="{3C1850A8-22BD-46A8-A02D-04B855441266}" type="slidenum">
              <a:rPr lang="en-US" smtClean="0">
                <a:solidFill>
                  <a:prstClr val="black"/>
                </a:solidFill>
              </a:rPr>
              <a:pPr/>
              <a:t>31</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None/>
            </a:pPr>
            <a:r>
              <a:rPr lang="en-US" dirty="0" smtClean="0"/>
              <a:t>And the environment. . .</a:t>
            </a:r>
          </a:p>
          <a:p>
            <a:pPr lvl="0">
              <a:buFont typeface="Arial" pitchFamily="34" charset="0"/>
              <a:buChar char="•"/>
            </a:pPr>
            <a:endParaRPr lang="en-US" dirty="0" smtClean="0"/>
          </a:p>
          <a:p>
            <a:pPr lvl="0">
              <a:buFont typeface="Arial" pitchFamily="34" charset="0"/>
              <a:buNone/>
            </a:pPr>
            <a:r>
              <a:rPr lang="en-US" dirty="0" smtClean="0"/>
              <a:t>They:</a:t>
            </a:r>
          </a:p>
          <a:p>
            <a:pPr lvl="0">
              <a:buFont typeface="Arial" pitchFamily="34" charset="0"/>
              <a:buChar char="•"/>
            </a:pPr>
            <a:r>
              <a:rPr lang="en-US" dirty="0" smtClean="0"/>
              <a:t> Analyze air, water, soil, and other environmental samples for potential threats to human health.</a:t>
            </a:r>
          </a:p>
          <a:p>
            <a:pPr lvl="0">
              <a:buFont typeface="Arial" pitchFamily="34" charset="0"/>
              <a:buChar char="•"/>
            </a:pPr>
            <a:r>
              <a:rPr lang="en-US" dirty="0" smtClean="0"/>
              <a:t> Ensure compliance with environmental laws &amp; regulations. </a:t>
            </a:r>
          </a:p>
          <a:p>
            <a:pPr defTabSz="924439">
              <a:buFont typeface="Arial" pitchFamily="34" charset="0"/>
              <a:buChar char="•"/>
              <a:defRPr/>
            </a:pPr>
            <a:endParaRPr lang="en-US" dirty="0" smtClean="0"/>
          </a:p>
          <a:p>
            <a:pPr lvl="0">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3C1850A8-22BD-46A8-A02D-04B855441266}" type="slidenum">
              <a:rPr lang="en-US" smtClean="0">
                <a:solidFill>
                  <a:prstClr val="black"/>
                </a:solidFill>
              </a:rPr>
              <a:pPr/>
              <a:t>32</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7"/>
          <p:cNvSpPr>
            <a:spLocks noGrp="1" noChangeArrowheads="1"/>
          </p:cNvSpPr>
          <p:nvPr>
            <p:ph type="sldNum" sz="quarter" idx="5"/>
          </p:nvPr>
        </p:nvSpPr>
        <p:spPr>
          <a:ln/>
        </p:spPr>
        <p:txBody>
          <a:bodyPr/>
          <a:lstStyle/>
          <a:p>
            <a:fld id="{775AC196-CE25-4D06-A0AF-590BD36B7A4D}" type="slidenum">
              <a:rPr lang="en-US">
                <a:solidFill>
                  <a:prstClr val="black"/>
                </a:solidFill>
              </a:rPr>
              <a:pPr/>
              <a:t>33</a:t>
            </a:fld>
            <a:endParaRPr lang="en-US">
              <a:solidFill>
                <a:prstClr val="black"/>
              </a:solidFill>
            </a:endParaRPr>
          </a:p>
        </p:txBody>
      </p:sp>
      <p:sp>
        <p:nvSpPr>
          <p:cNvPr id="248834" name="Rectangle 2"/>
          <p:cNvSpPr>
            <a:spLocks noChangeArrowheads="1"/>
          </p:cNvSpPr>
          <p:nvPr/>
        </p:nvSpPr>
        <p:spPr bwMode="auto">
          <a:xfrm>
            <a:off x="3899852" y="0"/>
            <a:ext cx="2981962" cy="465242"/>
          </a:xfrm>
          <a:prstGeom prst="rect">
            <a:avLst/>
          </a:prstGeom>
          <a:noFill/>
          <a:ln w="12700">
            <a:noFill/>
            <a:miter lim="800000"/>
            <a:headEnd/>
            <a:tailEnd/>
          </a:ln>
          <a:effectLst/>
        </p:spPr>
        <p:txBody>
          <a:bodyPr wrap="none" lIns="92444" tIns="46222" rIns="92444" bIns="46222" anchor="ctr"/>
          <a:lstStyle/>
          <a:p>
            <a:pPr fontAlgn="base">
              <a:spcBef>
                <a:spcPct val="0"/>
              </a:spcBef>
              <a:spcAft>
                <a:spcPct val="0"/>
              </a:spcAft>
            </a:pPr>
            <a:endParaRPr lang="en-US">
              <a:solidFill>
                <a:prstClr val="black"/>
              </a:solidFill>
              <a:latin typeface="Arial" charset="0"/>
            </a:endParaRPr>
          </a:p>
        </p:txBody>
      </p:sp>
      <p:sp>
        <p:nvSpPr>
          <p:cNvPr id="248835" name="Rectangle 3"/>
          <p:cNvSpPr>
            <a:spLocks noChangeArrowheads="1"/>
          </p:cNvSpPr>
          <p:nvPr/>
        </p:nvSpPr>
        <p:spPr bwMode="auto">
          <a:xfrm>
            <a:off x="3899852" y="8831162"/>
            <a:ext cx="2981962" cy="465240"/>
          </a:xfrm>
          <a:prstGeom prst="rect">
            <a:avLst/>
          </a:prstGeom>
          <a:noFill/>
          <a:ln w="12700">
            <a:noFill/>
            <a:miter lim="800000"/>
            <a:headEnd/>
            <a:tailEnd/>
          </a:ln>
          <a:effectLst/>
        </p:spPr>
        <p:txBody>
          <a:bodyPr lIns="19257" tIns="0" rIns="19257" bIns="0" anchor="b"/>
          <a:lstStyle/>
          <a:p>
            <a:pPr algn="r" fontAlgn="base">
              <a:spcBef>
                <a:spcPct val="0"/>
              </a:spcBef>
              <a:spcAft>
                <a:spcPct val="0"/>
              </a:spcAft>
            </a:pPr>
            <a:r>
              <a:rPr lang="en-US" i="1">
                <a:solidFill>
                  <a:prstClr val="black"/>
                </a:solidFill>
                <a:latin typeface="Times New Roman" charset="0"/>
              </a:rPr>
              <a:t>1</a:t>
            </a:r>
          </a:p>
        </p:txBody>
      </p:sp>
      <p:sp>
        <p:nvSpPr>
          <p:cNvPr id="248836" name="Rectangle 4"/>
          <p:cNvSpPr>
            <a:spLocks noChangeArrowheads="1"/>
          </p:cNvSpPr>
          <p:nvPr/>
        </p:nvSpPr>
        <p:spPr bwMode="auto">
          <a:xfrm>
            <a:off x="0" y="8831162"/>
            <a:ext cx="2981962" cy="465240"/>
          </a:xfrm>
          <a:prstGeom prst="rect">
            <a:avLst/>
          </a:prstGeom>
          <a:noFill/>
          <a:ln w="12700">
            <a:noFill/>
            <a:miter lim="800000"/>
            <a:headEnd/>
            <a:tailEnd/>
          </a:ln>
          <a:effectLst/>
        </p:spPr>
        <p:txBody>
          <a:bodyPr wrap="none" lIns="92444" tIns="46222" rIns="92444" bIns="46222" anchor="ctr"/>
          <a:lstStyle/>
          <a:p>
            <a:pPr fontAlgn="base">
              <a:spcBef>
                <a:spcPct val="0"/>
              </a:spcBef>
              <a:spcAft>
                <a:spcPct val="0"/>
              </a:spcAft>
            </a:pPr>
            <a:endParaRPr lang="en-US">
              <a:solidFill>
                <a:prstClr val="black"/>
              </a:solidFill>
              <a:latin typeface="Arial" charset="0"/>
            </a:endParaRPr>
          </a:p>
        </p:txBody>
      </p:sp>
      <p:sp>
        <p:nvSpPr>
          <p:cNvPr id="248837" name="Rectangle 5"/>
          <p:cNvSpPr>
            <a:spLocks noChangeArrowheads="1"/>
          </p:cNvSpPr>
          <p:nvPr/>
        </p:nvSpPr>
        <p:spPr bwMode="auto">
          <a:xfrm>
            <a:off x="0" y="0"/>
            <a:ext cx="2981962" cy="465242"/>
          </a:xfrm>
          <a:prstGeom prst="rect">
            <a:avLst/>
          </a:prstGeom>
          <a:noFill/>
          <a:ln w="12700">
            <a:noFill/>
            <a:miter lim="800000"/>
            <a:headEnd/>
            <a:tailEnd/>
          </a:ln>
          <a:effectLst/>
        </p:spPr>
        <p:txBody>
          <a:bodyPr wrap="none" lIns="92444" tIns="46222" rIns="92444" bIns="46222" anchor="ctr"/>
          <a:lstStyle/>
          <a:p>
            <a:pPr fontAlgn="base">
              <a:spcBef>
                <a:spcPct val="0"/>
              </a:spcBef>
              <a:spcAft>
                <a:spcPct val="0"/>
              </a:spcAft>
            </a:pPr>
            <a:endParaRPr lang="en-US">
              <a:solidFill>
                <a:prstClr val="black"/>
              </a:solidFill>
              <a:latin typeface="Arial" charset="0"/>
            </a:endParaRPr>
          </a:p>
        </p:txBody>
      </p:sp>
      <p:sp>
        <p:nvSpPr>
          <p:cNvPr id="248838" name="Rectangle 6"/>
          <p:cNvSpPr>
            <a:spLocks noChangeArrowheads="1"/>
          </p:cNvSpPr>
          <p:nvPr/>
        </p:nvSpPr>
        <p:spPr bwMode="auto">
          <a:xfrm>
            <a:off x="3899852" y="0"/>
            <a:ext cx="2981962" cy="465242"/>
          </a:xfrm>
          <a:prstGeom prst="rect">
            <a:avLst/>
          </a:prstGeom>
          <a:noFill/>
          <a:ln w="12700">
            <a:noFill/>
            <a:miter lim="800000"/>
            <a:headEnd/>
            <a:tailEnd/>
          </a:ln>
          <a:effectLst/>
        </p:spPr>
        <p:txBody>
          <a:bodyPr wrap="none" lIns="92444" tIns="46222" rIns="92444" bIns="46222" anchor="ctr"/>
          <a:lstStyle/>
          <a:p>
            <a:pPr fontAlgn="base">
              <a:spcBef>
                <a:spcPct val="0"/>
              </a:spcBef>
              <a:spcAft>
                <a:spcPct val="0"/>
              </a:spcAft>
            </a:pPr>
            <a:endParaRPr lang="en-US">
              <a:solidFill>
                <a:prstClr val="black"/>
              </a:solidFill>
              <a:latin typeface="Arial" charset="0"/>
            </a:endParaRPr>
          </a:p>
        </p:txBody>
      </p:sp>
      <p:sp>
        <p:nvSpPr>
          <p:cNvPr id="248839" name="Rectangle 7"/>
          <p:cNvSpPr>
            <a:spLocks noChangeArrowheads="1"/>
          </p:cNvSpPr>
          <p:nvPr/>
        </p:nvSpPr>
        <p:spPr bwMode="auto">
          <a:xfrm>
            <a:off x="3899852" y="8831162"/>
            <a:ext cx="2981962" cy="465240"/>
          </a:xfrm>
          <a:prstGeom prst="rect">
            <a:avLst/>
          </a:prstGeom>
          <a:noFill/>
          <a:ln w="12700">
            <a:noFill/>
            <a:miter lim="800000"/>
            <a:headEnd/>
            <a:tailEnd/>
          </a:ln>
          <a:effectLst/>
        </p:spPr>
        <p:txBody>
          <a:bodyPr lIns="19257" tIns="0" rIns="19257" bIns="0" anchor="b"/>
          <a:lstStyle/>
          <a:p>
            <a:pPr algn="r" fontAlgn="base">
              <a:spcBef>
                <a:spcPct val="0"/>
              </a:spcBef>
              <a:spcAft>
                <a:spcPct val="0"/>
              </a:spcAft>
            </a:pPr>
            <a:r>
              <a:rPr lang="en-US" i="1">
                <a:solidFill>
                  <a:prstClr val="black"/>
                </a:solidFill>
                <a:latin typeface="Times New Roman" charset="0"/>
              </a:rPr>
              <a:t>1</a:t>
            </a:r>
          </a:p>
        </p:txBody>
      </p:sp>
      <p:sp>
        <p:nvSpPr>
          <p:cNvPr id="248840" name="Rectangle 8"/>
          <p:cNvSpPr>
            <a:spLocks noChangeArrowheads="1"/>
          </p:cNvSpPr>
          <p:nvPr/>
        </p:nvSpPr>
        <p:spPr bwMode="auto">
          <a:xfrm>
            <a:off x="0" y="8831162"/>
            <a:ext cx="2981962" cy="465240"/>
          </a:xfrm>
          <a:prstGeom prst="rect">
            <a:avLst/>
          </a:prstGeom>
          <a:noFill/>
          <a:ln w="12700">
            <a:noFill/>
            <a:miter lim="800000"/>
            <a:headEnd/>
            <a:tailEnd/>
          </a:ln>
          <a:effectLst/>
        </p:spPr>
        <p:txBody>
          <a:bodyPr wrap="none" lIns="92444" tIns="46222" rIns="92444" bIns="46222" anchor="ctr"/>
          <a:lstStyle/>
          <a:p>
            <a:pPr fontAlgn="base">
              <a:spcBef>
                <a:spcPct val="0"/>
              </a:spcBef>
              <a:spcAft>
                <a:spcPct val="0"/>
              </a:spcAft>
            </a:pPr>
            <a:endParaRPr lang="en-US">
              <a:solidFill>
                <a:prstClr val="black"/>
              </a:solidFill>
              <a:latin typeface="Arial" charset="0"/>
            </a:endParaRPr>
          </a:p>
        </p:txBody>
      </p:sp>
      <p:sp>
        <p:nvSpPr>
          <p:cNvPr id="248841" name="Rectangle 9"/>
          <p:cNvSpPr>
            <a:spLocks noChangeArrowheads="1"/>
          </p:cNvSpPr>
          <p:nvPr/>
        </p:nvSpPr>
        <p:spPr bwMode="auto">
          <a:xfrm>
            <a:off x="0" y="0"/>
            <a:ext cx="2981962" cy="465242"/>
          </a:xfrm>
          <a:prstGeom prst="rect">
            <a:avLst/>
          </a:prstGeom>
          <a:noFill/>
          <a:ln w="12700">
            <a:noFill/>
            <a:miter lim="800000"/>
            <a:headEnd/>
            <a:tailEnd/>
          </a:ln>
          <a:effectLst/>
        </p:spPr>
        <p:txBody>
          <a:bodyPr wrap="none" lIns="92444" tIns="46222" rIns="92444" bIns="46222" anchor="ctr"/>
          <a:lstStyle/>
          <a:p>
            <a:pPr fontAlgn="base">
              <a:spcBef>
                <a:spcPct val="0"/>
              </a:spcBef>
              <a:spcAft>
                <a:spcPct val="0"/>
              </a:spcAft>
            </a:pPr>
            <a:endParaRPr lang="en-US">
              <a:solidFill>
                <a:prstClr val="black"/>
              </a:solidFill>
              <a:latin typeface="Arial" charset="0"/>
            </a:endParaRPr>
          </a:p>
        </p:txBody>
      </p:sp>
      <p:sp>
        <p:nvSpPr>
          <p:cNvPr id="248842" name="Rectangle 10"/>
          <p:cNvSpPr>
            <a:spLocks noGrp="1" noRot="1" noChangeAspect="1" noChangeArrowheads="1" noTextEdit="1"/>
          </p:cNvSpPr>
          <p:nvPr>
            <p:ph type="sldImg"/>
          </p:nvPr>
        </p:nvSpPr>
        <p:spPr>
          <a:xfrm>
            <a:off x="1120775" y="698500"/>
            <a:ext cx="4640263" cy="3481388"/>
          </a:xfrm>
          <a:ln w="12700" cap="flat">
            <a:solidFill>
              <a:schemeClr val="tx1"/>
            </a:solidFill>
          </a:ln>
        </p:spPr>
      </p:sp>
      <p:sp>
        <p:nvSpPr>
          <p:cNvPr id="248843" name="Rectangle 11"/>
          <p:cNvSpPr>
            <a:spLocks noGrp="1" noChangeArrowheads="1"/>
          </p:cNvSpPr>
          <p:nvPr>
            <p:ph type="body" idx="1"/>
          </p:nvPr>
        </p:nvSpPr>
        <p:spPr>
          <a:xfrm>
            <a:off x="917891" y="4416633"/>
            <a:ext cx="5046036" cy="4182960"/>
          </a:xfrm>
          <a:ln/>
        </p:spPr>
        <p:txBody>
          <a:bodyPr lIns="77025" tIns="38513" rIns="77025" bIns="38513"/>
          <a:lstStyle/>
          <a:p>
            <a:r>
              <a:rPr lang="en-US" baseline="0" dirty="0" smtClean="0"/>
              <a:t>Traditionally we have estimated exposure mathematically, which involves so many factors:</a:t>
            </a:r>
          </a:p>
          <a:p>
            <a:pPr>
              <a:buFont typeface="Arial" pitchFamily="34" charset="0"/>
              <a:buChar char="•"/>
            </a:pPr>
            <a:r>
              <a:rPr lang="en-US" baseline="0" dirty="0" smtClean="0"/>
              <a:t> air levels</a:t>
            </a:r>
          </a:p>
          <a:p>
            <a:pPr>
              <a:buFont typeface="Arial" pitchFamily="34" charset="0"/>
              <a:buChar char="•"/>
            </a:pPr>
            <a:r>
              <a:rPr lang="en-US" baseline="0" dirty="0" smtClean="0"/>
              <a:t> water levels</a:t>
            </a:r>
          </a:p>
          <a:p>
            <a:pPr>
              <a:buFont typeface="Arial" pitchFamily="34" charset="0"/>
              <a:buChar char="•"/>
            </a:pPr>
            <a:r>
              <a:rPr lang="en-US" baseline="0" dirty="0" smtClean="0"/>
              <a:t> soil and dust levels</a:t>
            </a:r>
          </a:p>
          <a:p>
            <a:pPr>
              <a:buFont typeface="Arial" pitchFamily="34" charset="0"/>
              <a:buChar char="•"/>
            </a:pPr>
            <a:r>
              <a:rPr lang="en-US" baseline="0" dirty="0" smtClean="0"/>
              <a:t> food levels</a:t>
            </a:r>
          </a:p>
          <a:p>
            <a:pPr>
              <a:buFont typeface="Arial" pitchFamily="34" charset="0"/>
              <a:buNone/>
            </a:pPr>
            <a:endParaRPr lang="en-US" baseline="0" dirty="0" smtClean="0"/>
          </a:p>
          <a:p>
            <a:pPr>
              <a:buFont typeface="Arial" pitchFamily="34" charset="0"/>
              <a:buNone/>
            </a:pPr>
            <a:r>
              <a:rPr lang="en-US" baseline="0" dirty="0" smtClean="0"/>
              <a:t>Also on here are personal factors such as nutritional status, personal habits and genetic factors.</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chemeClr val="tx1"/>
                </a:solidFill>
              </a:rPr>
              <a:t>The point is everything is a complex mixture.</a:t>
            </a:r>
            <a:endParaRPr lang="en-US" baseline="0" dirty="0" smtClean="0">
              <a:solidFill>
                <a:schemeClr val="tx1"/>
              </a:solidFill>
            </a:endParaRPr>
          </a:p>
          <a:p>
            <a:endParaRPr lang="en-US" baseline="0" dirty="0" smtClean="0">
              <a:solidFill>
                <a:schemeClr val="tx1"/>
              </a:solidFill>
            </a:endParaRPr>
          </a:p>
          <a:p>
            <a:pPr defTabSz="924458" fontAlgn="auto">
              <a:spcBef>
                <a:spcPts val="0"/>
              </a:spcBef>
              <a:spcAft>
                <a:spcPts val="0"/>
              </a:spcAft>
              <a:defRPr/>
            </a:pPr>
            <a:r>
              <a:rPr lang="en-US" dirty="0" smtClean="0">
                <a:solidFill>
                  <a:schemeClr val="tx1"/>
                </a:solidFill>
              </a:rPr>
              <a:t>Pictured here is the </a:t>
            </a:r>
            <a:r>
              <a:rPr lang="en-US" dirty="0" smtClean="0"/>
              <a:t>coal ash spill that happened in eastern Tennessee in 2008.</a:t>
            </a:r>
            <a:endParaRPr lang="en-US" dirty="0" smtClean="0">
              <a:solidFill>
                <a:schemeClr val="tx1"/>
              </a:solidFill>
            </a:endParaRPr>
          </a:p>
          <a:p>
            <a:endParaRPr lang="en-US" baseline="0" dirty="0" smtClean="0">
              <a:solidFill>
                <a:schemeClr val="tx1"/>
              </a:solidFill>
            </a:endParaRPr>
          </a:p>
          <a:p>
            <a:r>
              <a:rPr lang="en-US" baseline="0" dirty="0" smtClean="0">
                <a:solidFill>
                  <a:schemeClr val="tx1"/>
                </a:solidFill>
              </a:rPr>
              <a:t>Measuring chemicals in air, water, soil, &amp; food doesn’t tell us whether people are actually affected by it or how much.</a:t>
            </a:r>
            <a:endParaRPr lang="en-US" dirty="0" smtClean="0">
              <a:solidFill>
                <a:schemeClr val="tx1"/>
              </a:solidFill>
            </a:endParaRPr>
          </a:p>
          <a:p>
            <a:endParaRPr lang="en-US"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solidFill>
                  <a:prstClr val="black"/>
                </a:solidFill>
              </a:rPr>
              <a:pPr>
                <a:defRPr/>
              </a:pPr>
              <a:t>34</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7"/>
          <p:cNvSpPr>
            <a:spLocks noGrp="1" noChangeArrowheads="1"/>
          </p:cNvSpPr>
          <p:nvPr>
            <p:ph type="sldNum" sz="quarter" idx="5"/>
          </p:nvPr>
        </p:nvSpPr>
        <p:spPr>
          <a:ln/>
        </p:spPr>
        <p:txBody>
          <a:bodyPr/>
          <a:lstStyle/>
          <a:p>
            <a:fld id="{F96D864A-1B11-4BD9-AF7D-66050D8453E2}" type="slidenum">
              <a:rPr lang="en-US">
                <a:solidFill>
                  <a:prstClr val="black"/>
                </a:solidFill>
              </a:rPr>
              <a:pPr/>
              <a:t>35</a:t>
            </a:fld>
            <a:endParaRPr lang="en-US">
              <a:solidFill>
                <a:prstClr val="black"/>
              </a:solidFill>
            </a:endParaRPr>
          </a:p>
        </p:txBody>
      </p:sp>
      <p:sp>
        <p:nvSpPr>
          <p:cNvPr id="252930" name="Rectangle 2"/>
          <p:cNvSpPr>
            <a:spLocks noChangeArrowheads="1"/>
          </p:cNvSpPr>
          <p:nvPr/>
        </p:nvSpPr>
        <p:spPr bwMode="auto">
          <a:xfrm>
            <a:off x="3899852" y="0"/>
            <a:ext cx="2981962" cy="465242"/>
          </a:xfrm>
          <a:prstGeom prst="rect">
            <a:avLst/>
          </a:prstGeom>
          <a:noFill/>
          <a:ln w="12700">
            <a:noFill/>
            <a:miter lim="800000"/>
            <a:headEnd/>
            <a:tailEnd/>
          </a:ln>
          <a:effectLst/>
        </p:spPr>
        <p:txBody>
          <a:bodyPr wrap="none" lIns="92444" tIns="46222" rIns="92444" bIns="46222" anchor="ctr"/>
          <a:lstStyle/>
          <a:p>
            <a:pPr fontAlgn="base">
              <a:spcBef>
                <a:spcPct val="0"/>
              </a:spcBef>
              <a:spcAft>
                <a:spcPct val="0"/>
              </a:spcAft>
            </a:pPr>
            <a:endParaRPr lang="en-US">
              <a:solidFill>
                <a:prstClr val="black"/>
              </a:solidFill>
              <a:latin typeface="Arial" charset="0"/>
            </a:endParaRPr>
          </a:p>
        </p:txBody>
      </p:sp>
      <p:sp>
        <p:nvSpPr>
          <p:cNvPr id="252931" name="Rectangle 3"/>
          <p:cNvSpPr>
            <a:spLocks noChangeArrowheads="1"/>
          </p:cNvSpPr>
          <p:nvPr/>
        </p:nvSpPr>
        <p:spPr bwMode="auto">
          <a:xfrm>
            <a:off x="3899852" y="8831162"/>
            <a:ext cx="2981962" cy="465240"/>
          </a:xfrm>
          <a:prstGeom prst="rect">
            <a:avLst/>
          </a:prstGeom>
          <a:noFill/>
          <a:ln w="12700">
            <a:noFill/>
            <a:miter lim="800000"/>
            <a:headEnd/>
            <a:tailEnd/>
          </a:ln>
          <a:effectLst/>
        </p:spPr>
        <p:txBody>
          <a:bodyPr lIns="19257" tIns="0" rIns="19257" bIns="0" anchor="b"/>
          <a:lstStyle/>
          <a:p>
            <a:pPr algn="r" fontAlgn="base">
              <a:spcBef>
                <a:spcPct val="0"/>
              </a:spcBef>
              <a:spcAft>
                <a:spcPct val="0"/>
              </a:spcAft>
            </a:pPr>
            <a:r>
              <a:rPr lang="en-US" i="1">
                <a:solidFill>
                  <a:prstClr val="black"/>
                </a:solidFill>
                <a:latin typeface="Times New Roman" charset="0"/>
              </a:rPr>
              <a:t>2</a:t>
            </a:r>
          </a:p>
        </p:txBody>
      </p:sp>
      <p:sp>
        <p:nvSpPr>
          <p:cNvPr id="252932" name="Rectangle 4"/>
          <p:cNvSpPr>
            <a:spLocks noChangeArrowheads="1"/>
          </p:cNvSpPr>
          <p:nvPr/>
        </p:nvSpPr>
        <p:spPr bwMode="auto">
          <a:xfrm>
            <a:off x="0" y="8831162"/>
            <a:ext cx="2981962" cy="465240"/>
          </a:xfrm>
          <a:prstGeom prst="rect">
            <a:avLst/>
          </a:prstGeom>
          <a:noFill/>
          <a:ln w="12700">
            <a:noFill/>
            <a:miter lim="800000"/>
            <a:headEnd/>
            <a:tailEnd/>
          </a:ln>
          <a:effectLst/>
        </p:spPr>
        <p:txBody>
          <a:bodyPr wrap="none" lIns="92444" tIns="46222" rIns="92444" bIns="46222" anchor="ctr"/>
          <a:lstStyle/>
          <a:p>
            <a:pPr fontAlgn="base">
              <a:spcBef>
                <a:spcPct val="0"/>
              </a:spcBef>
              <a:spcAft>
                <a:spcPct val="0"/>
              </a:spcAft>
            </a:pPr>
            <a:endParaRPr lang="en-US">
              <a:solidFill>
                <a:prstClr val="black"/>
              </a:solidFill>
              <a:latin typeface="Arial" charset="0"/>
            </a:endParaRPr>
          </a:p>
        </p:txBody>
      </p:sp>
      <p:sp>
        <p:nvSpPr>
          <p:cNvPr id="252933" name="Rectangle 5"/>
          <p:cNvSpPr>
            <a:spLocks noChangeArrowheads="1"/>
          </p:cNvSpPr>
          <p:nvPr/>
        </p:nvSpPr>
        <p:spPr bwMode="auto">
          <a:xfrm>
            <a:off x="0" y="0"/>
            <a:ext cx="2981962" cy="465242"/>
          </a:xfrm>
          <a:prstGeom prst="rect">
            <a:avLst/>
          </a:prstGeom>
          <a:noFill/>
          <a:ln w="12700">
            <a:noFill/>
            <a:miter lim="800000"/>
            <a:headEnd/>
            <a:tailEnd/>
          </a:ln>
          <a:effectLst/>
        </p:spPr>
        <p:txBody>
          <a:bodyPr wrap="none" lIns="92444" tIns="46222" rIns="92444" bIns="46222" anchor="ctr"/>
          <a:lstStyle/>
          <a:p>
            <a:pPr fontAlgn="base">
              <a:spcBef>
                <a:spcPct val="0"/>
              </a:spcBef>
              <a:spcAft>
                <a:spcPct val="0"/>
              </a:spcAft>
            </a:pPr>
            <a:endParaRPr lang="en-US">
              <a:solidFill>
                <a:prstClr val="black"/>
              </a:solidFill>
              <a:latin typeface="Arial" charset="0"/>
            </a:endParaRPr>
          </a:p>
        </p:txBody>
      </p:sp>
      <p:sp>
        <p:nvSpPr>
          <p:cNvPr id="252934" name="Rectangle 6"/>
          <p:cNvSpPr>
            <a:spLocks noChangeArrowheads="1"/>
          </p:cNvSpPr>
          <p:nvPr/>
        </p:nvSpPr>
        <p:spPr bwMode="auto">
          <a:xfrm>
            <a:off x="3899852" y="0"/>
            <a:ext cx="2981962" cy="465242"/>
          </a:xfrm>
          <a:prstGeom prst="rect">
            <a:avLst/>
          </a:prstGeom>
          <a:noFill/>
          <a:ln w="12700">
            <a:noFill/>
            <a:miter lim="800000"/>
            <a:headEnd/>
            <a:tailEnd/>
          </a:ln>
          <a:effectLst/>
        </p:spPr>
        <p:txBody>
          <a:bodyPr wrap="none" lIns="92444" tIns="46222" rIns="92444" bIns="46222" anchor="ctr"/>
          <a:lstStyle/>
          <a:p>
            <a:pPr fontAlgn="base">
              <a:spcBef>
                <a:spcPct val="0"/>
              </a:spcBef>
              <a:spcAft>
                <a:spcPct val="0"/>
              </a:spcAft>
            </a:pPr>
            <a:endParaRPr lang="en-US">
              <a:solidFill>
                <a:prstClr val="black"/>
              </a:solidFill>
              <a:latin typeface="Arial" charset="0"/>
            </a:endParaRPr>
          </a:p>
        </p:txBody>
      </p:sp>
      <p:sp>
        <p:nvSpPr>
          <p:cNvPr id="252935" name="Rectangle 7"/>
          <p:cNvSpPr>
            <a:spLocks noChangeArrowheads="1"/>
          </p:cNvSpPr>
          <p:nvPr/>
        </p:nvSpPr>
        <p:spPr bwMode="auto">
          <a:xfrm>
            <a:off x="3899852" y="8831162"/>
            <a:ext cx="2981962" cy="465240"/>
          </a:xfrm>
          <a:prstGeom prst="rect">
            <a:avLst/>
          </a:prstGeom>
          <a:noFill/>
          <a:ln w="12700">
            <a:noFill/>
            <a:miter lim="800000"/>
            <a:headEnd/>
            <a:tailEnd/>
          </a:ln>
          <a:effectLst/>
        </p:spPr>
        <p:txBody>
          <a:bodyPr lIns="19257" tIns="0" rIns="19257" bIns="0" anchor="b"/>
          <a:lstStyle/>
          <a:p>
            <a:pPr algn="r" fontAlgn="base">
              <a:spcBef>
                <a:spcPct val="0"/>
              </a:spcBef>
              <a:spcAft>
                <a:spcPct val="0"/>
              </a:spcAft>
            </a:pPr>
            <a:r>
              <a:rPr lang="en-US" i="1">
                <a:solidFill>
                  <a:prstClr val="black"/>
                </a:solidFill>
                <a:latin typeface="Times New Roman" charset="0"/>
              </a:rPr>
              <a:t>2</a:t>
            </a:r>
          </a:p>
        </p:txBody>
      </p:sp>
      <p:sp>
        <p:nvSpPr>
          <p:cNvPr id="252936" name="Rectangle 8"/>
          <p:cNvSpPr>
            <a:spLocks noChangeArrowheads="1"/>
          </p:cNvSpPr>
          <p:nvPr/>
        </p:nvSpPr>
        <p:spPr bwMode="auto">
          <a:xfrm>
            <a:off x="0" y="8831162"/>
            <a:ext cx="2981962" cy="465240"/>
          </a:xfrm>
          <a:prstGeom prst="rect">
            <a:avLst/>
          </a:prstGeom>
          <a:noFill/>
          <a:ln w="12700">
            <a:noFill/>
            <a:miter lim="800000"/>
            <a:headEnd/>
            <a:tailEnd/>
          </a:ln>
          <a:effectLst/>
        </p:spPr>
        <p:txBody>
          <a:bodyPr wrap="none" lIns="92444" tIns="46222" rIns="92444" bIns="46222" anchor="ctr"/>
          <a:lstStyle/>
          <a:p>
            <a:pPr fontAlgn="base">
              <a:spcBef>
                <a:spcPct val="0"/>
              </a:spcBef>
              <a:spcAft>
                <a:spcPct val="0"/>
              </a:spcAft>
            </a:pPr>
            <a:endParaRPr lang="en-US">
              <a:solidFill>
                <a:prstClr val="black"/>
              </a:solidFill>
              <a:latin typeface="Arial" charset="0"/>
            </a:endParaRPr>
          </a:p>
        </p:txBody>
      </p:sp>
      <p:sp>
        <p:nvSpPr>
          <p:cNvPr id="252937" name="Rectangle 9"/>
          <p:cNvSpPr>
            <a:spLocks noChangeArrowheads="1"/>
          </p:cNvSpPr>
          <p:nvPr/>
        </p:nvSpPr>
        <p:spPr bwMode="auto">
          <a:xfrm>
            <a:off x="0" y="0"/>
            <a:ext cx="2981962" cy="465242"/>
          </a:xfrm>
          <a:prstGeom prst="rect">
            <a:avLst/>
          </a:prstGeom>
          <a:noFill/>
          <a:ln w="12700">
            <a:noFill/>
            <a:miter lim="800000"/>
            <a:headEnd/>
            <a:tailEnd/>
          </a:ln>
          <a:effectLst/>
        </p:spPr>
        <p:txBody>
          <a:bodyPr wrap="none" lIns="92444" tIns="46222" rIns="92444" bIns="46222" anchor="ctr"/>
          <a:lstStyle/>
          <a:p>
            <a:pPr fontAlgn="base">
              <a:spcBef>
                <a:spcPct val="0"/>
              </a:spcBef>
              <a:spcAft>
                <a:spcPct val="0"/>
              </a:spcAft>
            </a:pPr>
            <a:endParaRPr lang="en-US">
              <a:solidFill>
                <a:prstClr val="black"/>
              </a:solidFill>
              <a:latin typeface="Arial" charset="0"/>
            </a:endParaRPr>
          </a:p>
        </p:txBody>
      </p:sp>
      <p:sp>
        <p:nvSpPr>
          <p:cNvPr id="252938" name="Rectangle 10"/>
          <p:cNvSpPr>
            <a:spLocks noGrp="1" noRot="1" noChangeAspect="1" noChangeArrowheads="1" noTextEdit="1"/>
          </p:cNvSpPr>
          <p:nvPr>
            <p:ph type="sldImg"/>
          </p:nvPr>
        </p:nvSpPr>
        <p:spPr>
          <a:xfrm>
            <a:off x="1120775" y="698500"/>
            <a:ext cx="4640263" cy="3481388"/>
          </a:xfrm>
          <a:ln w="12700" cap="flat">
            <a:solidFill>
              <a:schemeClr val="tx1"/>
            </a:solidFill>
          </a:ln>
        </p:spPr>
      </p:sp>
      <p:sp>
        <p:nvSpPr>
          <p:cNvPr id="252939" name="Rectangle 11"/>
          <p:cNvSpPr>
            <a:spLocks noGrp="1" noChangeArrowheads="1"/>
          </p:cNvSpPr>
          <p:nvPr>
            <p:ph type="body" idx="1"/>
          </p:nvPr>
        </p:nvSpPr>
        <p:spPr>
          <a:xfrm>
            <a:off x="917891" y="4416633"/>
            <a:ext cx="5046036" cy="4182960"/>
          </a:xfrm>
          <a:ln/>
        </p:spPr>
        <p:txBody>
          <a:bodyPr lIns="77025" tIns="38513" rIns="77025" bIns="38513"/>
          <a:lstStyle/>
          <a:p>
            <a:r>
              <a:rPr lang="en-US" dirty="0" smtClean="0"/>
              <a:t>What</a:t>
            </a:r>
            <a:r>
              <a:rPr lang="en-US" baseline="0" dirty="0" smtClean="0"/>
              <a:t> we really want to know is whether the chemicals got into us, right?</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43B0DB9A-B8B1-4AE9-8522-71DDC622BB54}" type="slidenum">
              <a:rPr lang="en-US">
                <a:solidFill>
                  <a:prstClr val="black"/>
                </a:solidFill>
              </a:rPr>
              <a:pPr/>
              <a:t>36</a:t>
            </a:fld>
            <a:endParaRPr lang="en-US">
              <a:solidFill>
                <a:prstClr val="black"/>
              </a:solidFill>
            </a:endParaRPr>
          </a:p>
        </p:txBody>
      </p:sp>
      <p:sp>
        <p:nvSpPr>
          <p:cNvPr id="52227" name="Rectangle 2"/>
          <p:cNvSpPr>
            <a:spLocks noChangeArrowheads="1"/>
          </p:cNvSpPr>
          <p:nvPr/>
        </p:nvSpPr>
        <p:spPr bwMode="auto">
          <a:xfrm>
            <a:off x="3901289" y="0"/>
            <a:ext cx="2980525" cy="464820"/>
          </a:xfrm>
          <a:prstGeom prst="rect">
            <a:avLst/>
          </a:prstGeom>
          <a:noFill/>
          <a:ln w="12700">
            <a:noFill/>
            <a:miter lim="800000"/>
            <a:headEnd/>
            <a:tailEnd/>
          </a:ln>
        </p:spPr>
        <p:txBody>
          <a:bodyPr wrap="none" lIns="92444" tIns="46222" rIns="92444" bIns="46222" anchor="ctr"/>
          <a:lstStyle/>
          <a:p>
            <a:endParaRPr lang="en-US" smtClean="0">
              <a:solidFill>
                <a:prstClr val="black"/>
              </a:solidFill>
              <a:latin typeface="Arial" pitchFamily="34" charset="0"/>
            </a:endParaRPr>
          </a:p>
        </p:txBody>
      </p:sp>
      <p:sp>
        <p:nvSpPr>
          <p:cNvPr id="52228" name="Rectangle 3"/>
          <p:cNvSpPr>
            <a:spLocks noChangeArrowheads="1"/>
          </p:cNvSpPr>
          <p:nvPr/>
        </p:nvSpPr>
        <p:spPr bwMode="auto">
          <a:xfrm>
            <a:off x="3901289" y="8831580"/>
            <a:ext cx="2980525" cy="464820"/>
          </a:xfrm>
          <a:prstGeom prst="rect">
            <a:avLst/>
          </a:prstGeom>
          <a:noFill/>
          <a:ln w="12700">
            <a:noFill/>
            <a:miter lim="800000"/>
            <a:headEnd/>
            <a:tailEnd/>
          </a:ln>
        </p:spPr>
        <p:txBody>
          <a:bodyPr lIns="19239" tIns="0" rIns="19239" bIns="0" anchor="b"/>
          <a:lstStyle/>
          <a:p>
            <a:pPr algn="r" defTabSz="922836" eaLnBrk="0" hangingPunct="0"/>
            <a:r>
              <a:rPr lang="en-US" sz="1000" i="1" dirty="0" smtClean="0">
                <a:solidFill>
                  <a:prstClr val="black"/>
                </a:solidFill>
                <a:latin typeface="Times New Roman" pitchFamily="18" charset="0"/>
              </a:rPr>
              <a:t>1</a:t>
            </a:r>
          </a:p>
        </p:txBody>
      </p:sp>
      <p:sp>
        <p:nvSpPr>
          <p:cNvPr id="52229" name="Rectangle 4"/>
          <p:cNvSpPr>
            <a:spLocks noChangeArrowheads="1"/>
          </p:cNvSpPr>
          <p:nvPr/>
        </p:nvSpPr>
        <p:spPr bwMode="auto">
          <a:xfrm>
            <a:off x="2" y="8831580"/>
            <a:ext cx="2980526" cy="464820"/>
          </a:xfrm>
          <a:prstGeom prst="rect">
            <a:avLst/>
          </a:prstGeom>
          <a:noFill/>
          <a:ln w="12700">
            <a:noFill/>
            <a:miter lim="800000"/>
            <a:headEnd/>
            <a:tailEnd/>
          </a:ln>
        </p:spPr>
        <p:txBody>
          <a:bodyPr wrap="none" lIns="92444" tIns="46222" rIns="92444" bIns="46222" anchor="ctr"/>
          <a:lstStyle/>
          <a:p>
            <a:endParaRPr lang="en-US" smtClean="0">
              <a:solidFill>
                <a:prstClr val="black"/>
              </a:solidFill>
              <a:latin typeface="Arial" pitchFamily="34" charset="0"/>
            </a:endParaRPr>
          </a:p>
        </p:txBody>
      </p:sp>
      <p:sp>
        <p:nvSpPr>
          <p:cNvPr id="52230" name="Rectangle 5"/>
          <p:cNvSpPr>
            <a:spLocks noChangeArrowheads="1"/>
          </p:cNvSpPr>
          <p:nvPr/>
        </p:nvSpPr>
        <p:spPr bwMode="auto">
          <a:xfrm>
            <a:off x="2" y="0"/>
            <a:ext cx="2980526" cy="464820"/>
          </a:xfrm>
          <a:prstGeom prst="rect">
            <a:avLst/>
          </a:prstGeom>
          <a:noFill/>
          <a:ln w="12700">
            <a:noFill/>
            <a:miter lim="800000"/>
            <a:headEnd/>
            <a:tailEnd/>
          </a:ln>
        </p:spPr>
        <p:txBody>
          <a:bodyPr wrap="none" lIns="92444" tIns="46222" rIns="92444" bIns="46222" anchor="ctr"/>
          <a:lstStyle/>
          <a:p>
            <a:endParaRPr lang="en-US" smtClean="0">
              <a:solidFill>
                <a:prstClr val="black"/>
              </a:solidFill>
              <a:latin typeface="Arial" pitchFamily="34" charset="0"/>
            </a:endParaRPr>
          </a:p>
        </p:txBody>
      </p:sp>
      <p:sp>
        <p:nvSpPr>
          <p:cNvPr id="52231" name="Rectangle 6"/>
          <p:cNvSpPr>
            <a:spLocks noChangeArrowheads="1"/>
          </p:cNvSpPr>
          <p:nvPr/>
        </p:nvSpPr>
        <p:spPr bwMode="auto">
          <a:xfrm>
            <a:off x="3901289" y="0"/>
            <a:ext cx="2980525" cy="464820"/>
          </a:xfrm>
          <a:prstGeom prst="rect">
            <a:avLst/>
          </a:prstGeom>
          <a:noFill/>
          <a:ln w="12700">
            <a:noFill/>
            <a:miter lim="800000"/>
            <a:headEnd/>
            <a:tailEnd/>
          </a:ln>
        </p:spPr>
        <p:txBody>
          <a:bodyPr wrap="none" lIns="92444" tIns="46222" rIns="92444" bIns="46222" anchor="ctr"/>
          <a:lstStyle/>
          <a:p>
            <a:endParaRPr lang="en-US" smtClean="0">
              <a:solidFill>
                <a:prstClr val="black"/>
              </a:solidFill>
              <a:latin typeface="Arial" pitchFamily="34" charset="0"/>
            </a:endParaRPr>
          </a:p>
        </p:txBody>
      </p:sp>
      <p:sp>
        <p:nvSpPr>
          <p:cNvPr id="52232" name="Rectangle 7"/>
          <p:cNvSpPr>
            <a:spLocks noChangeArrowheads="1"/>
          </p:cNvSpPr>
          <p:nvPr/>
        </p:nvSpPr>
        <p:spPr bwMode="auto">
          <a:xfrm>
            <a:off x="3901289" y="8831580"/>
            <a:ext cx="2980525" cy="464820"/>
          </a:xfrm>
          <a:prstGeom prst="rect">
            <a:avLst/>
          </a:prstGeom>
          <a:noFill/>
          <a:ln w="12700">
            <a:noFill/>
            <a:miter lim="800000"/>
            <a:headEnd/>
            <a:tailEnd/>
          </a:ln>
        </p:spPr>
        <p:txBody>
          <a:bodyPr lIns="19239" tIns="0" rIns="19239" bIns="0" anchor="b"/>
          <a:lstStyle/>
          <a:p>
            <a:pPr algn="r" defTabSz="922836" eaLnBrk="0" hangingPunct="0"/>
            <a:r>
              <a:rPr lang="en-US" sz="1000" i="1" dirty="0" smtClean="0">
                <a:solidFill>
                  <a:prstClr val="black"/>
                </a:solidFill>
                <a:latin typeface="Times New Roman" pitchFamily="18" charset="0"/>
              </a:rPr>
              <a:t>1</a:t>
            </a:r>
          </a:p>
        </p:txBody>
      </p:sp>
      <p:sp>
        <p:nvSpPr>
          <p:cNvPr id="52233" name="Rectangle 8"/>
          <p:cNvSpPr>
            <a:spLocks noChangeArrowheads="1"/>
          </p:cNvSpPr>
          <p:nvPr/>
        </p:nvSpPr>
        <p:spPr bwMode="auto">
          <a:xfrm>
            <a:off x="2" y="8831580"/>
            <a:ext cx="2980526" cy="464820"/>
          </a:xfrm>
          <a:prstGeom prst="rect">
            <a:avLst/>
          </a:prstGeom>
          <a:noFill/>
          <a:ln w="12700">
            <a:noFill/>
            <a:miter lim="800000"/>
            <a:headEnd/>
            <a:tailEnd/>
          </a:ln>
        </p:spPr>
        <p:txBody>
          <a:bodyPr wrap="none" lIns="92444" tIns="46222" rIns="92444" bIns="46222" anchor="ctr"/>
          <a:lstStyle/>
          <a:p>
            <a:endParaRPr lang="en-US" smtClean="0">
              <a:solidFill>
                <a:prstClr val="black"/>
              </a:solidFill>
              <a:latin typeface="Arial" pitchFamily="34" charset="0"/>
            </a:endParaRPr>
          </a:p>
        </p:txBody>
      </p:sp>
      <p:sp>
        <p:nvSpPr>
          <p:cNvPr id="52234" name="Rectangle 9"/>
          <p:cNvSpPr>
            <a:spLocks noChangeArrowheads="1"/>
          </p:cNvSpPr>
          <p:nvPr/>
        </p:nvSpPr>
        <p:spPr bwMode="auto">
          <a:xfrm>
            <a:off x="2" y="0"/>
            <a:ext cx="2980526" cy="464820"/>
          </a:xfrm>
          <a:prstGeom prst="rect">
            <a:avLst/>
          </a:prstGeom>
          <a:noFill/>
          <a:ln w="12700">
            <a:noFill/>
            <a:miter lim="800000"/>
            <a:headEnd/>
            <a:tailEnd/>
          </a:ln>
        </p:spPr>
        <p:txBody>
          <a:bodyPr wrap="none" lIns="92444" tIns="46222" rIns="92444" bIns="46222" anchor="ctr"/>
          <a:lstStyle/>
          <a:p>
            <a:endParaRPr lang="en-US" smtClean="0">
              <a:solidFill>
                <a:prstClr val="black"/>
              </a:solidFill>
              <a:latin typeface="Arial" pitchFamily="34" charset="0"/>
            </a:endParaRPr>
          </a:p>
        </p:txBody>
      </p:sp>
      <p:sp>
        <p:nvSpPr>
          <p:cNvPr id="52235" name="Rectangle 10"/>
          <p:cNvSpPr>
            <a:spLocks noGrp="1" noRot="1" noChangeAspect="1" noChangeArrowheads="1" noTextEdit="1"/>
          </p:cNvSpPr>
          <p:nvPr>
            <p:ph type="sldImg"/>
          </p:nvPr>
        </p:nvSpPr>
        <p:spPr>
          <a:xfrm>
            <a:off x="1150155" y="698845"/>
            <a:ext cx="4583097" cy="3482922"/>
          </a:xfrm>
          <a:ln w="12700" cap="flat">
            <a:solidFill>
              <a:schemeClr val="tx1"/>
            </a:solidFill>
          </a:ln>
        </p:spPr>
      </p:sp>
      <p:sp>
        <p:nvSpPr>
          <p:cNvPr id="52236" name="Rectangle 11"/>
          <p:cNvSpPr>
            <a:spLocks noGrp="1" noChangeArrowheads="1"/>
          </p:cNvSpPr>
          <p:nvPr>
            <p:ph type="body" idx="1"/>
          </p:nvPr>
        </p:nvSpPr>
        <p:spPr>
          <a:xfrm>
            <a:off x="917575" y="4415790"/>
            <a:ext cx="5046663" cy="4183380"/>
          </a:xfrm>
          <a:noFill/>
          <a:ln/>
        </p:spPr>
        <p:txBody>
          <a:bodyPr lIns="76961" tIns="38482" rIns="76961" bIns="38482"/>
          <a:lstStyle/>
          <a:p>
            <a:pPr defTabSz="924439">
              <a:defRPr/>
            </a:pPr>
            <a:r>
              <a:rPr lang="en-US" dirty="0" smtClean="0">
                <a:solidFill>
                  <a:schemeClr val="bg2">
                    <a:lumMod val="50000"/>
                  </a:schemeClr>
                </a:solidFill>
                <a:latin typeface="Arial" pitchFamily="34" charset="0"/>
              </a:rPr>
              <a:t>The good thing about </a:t>
            </a:r>
            <a:r>
              <a:rPr lang="en-US" dirty="0" err="1" smtClean="0">
                <a:solidFill>
                  <a:schemeClr val="bg2">
                    <a:lumMod val="50000"/>
                  </a:schemeClr>
                </a:solidFill>
                <a:latin typeface="Arial" pitchFamily="34" charset="0"/>
              </a:rPr>
              <a:t>biomonitoring</a:t>
            </a:r>
            <a:r>
              <a:rPr lang="en-US" dirty="0" smtClean="0">
                <a:solidFill>
                  <a:schemeClr val="bg2">
                    <a:lumMod val="50000"/>
                  </a:schemeClr>
                </a:solidFill>
                <a:latin typeface="Arial" pitchFamily="34" charset="0"/>
              </a:rPr>
              <a:t>  is that it presents an integrated picture of exposures from all sources: air, water, soil, food. </a:t>
            </a:r>
          </a:p>
          <a:p>
            <a:pPr defTabSz="924439">
              <a:defRPr/>
            </a:pPr>
            <a:endParaRPr lang="en-US" dirty="0" smtClean="0">
              <a:solidFill>
                <a:schemeClr val="bg2">
                  <a:lumMod val="50000"/>
                </a:schemeClr>
              </a:solidFill>
              <a:latin typeface="Arial" pitchFamily="34" charset="0"/>
            </a:endParaRPr>
          </a:p>
          <a:p>
            <a:pPr defTabSz="924439">
              <a:defRPr/>
            </a:pPr>
            <a:r>
              <a:rPr lang="en-US" dirty="0" smtClean="0">
                <a:solidFill>
                  <a:schemeClr val="bg2">
                    <a:lumMod val="50000"/>
                  </a:schemeClr>
                </a:solidFill>
                <a:latin typeface="Arial" pitchFamily="34" charset="0"/>
              </a:rPr>
              <a:t>It also provides indication of how these exposures interact with other factors such as our genes, diet, habits etc.</a:t>
            </a:r>
          </a:p>
          <a:p>
            <a:pPr eaLnBrk="1" hangingPunct="1"/>
            <a:endParaRPr lang="en-US" dirty="0" smtClean="0">
              <a:solidFill>
                <a:schemeClr val="bg2">
                  <a:lumMod val="50000"/>
                </a:schemeClr>
              </a:solidFill>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Environmental Working Group presented these statistics two years. . . </a:t>
            </a:r>
          </a:p>
          <a:p>
            <a:pPr>
              <a:spcBef>
                <a:spcPct val="0"/>
              </a:spcBef>
            </a:pPr>
            <a:r>
              <a:rPr lang="en-US" dirty="0" smtClean="0"/>
              <a:t>The US spent $200M in 2008 monitoring soil for chemicals,</a:t>
            </a:r>
          </a:p>
          <a:p>
            <a:pPr>
              <a:spcBef>
                <a:spcPct val="0"/>
              </a:spcBef>
            </a:pPr>
            <a:r>
              <a:rPr lang="en-US" dirty="0" smtClean="0"/>
              <a:t>But only spent $13M monitoring people for chemicals</a:t>
            </a:r>
          </a:p>
          <a:p>
            <a:pPr>
              <a:spcBef>
                <a:spcPct val="0"/>
              </a:spcBef>
            </a:pPr>
            <a:endParaRPr lang="en-US" dirty="0" smtClean="0"/>
          </a:p>
          <a:p>
            <a:pPr>
              <a:spcBef>
                <a:spcPct val="0"/>
              </a:spcBef>
            </a:pPr>
            <a:r>
              <a:rPr lang="en-US" dirty="0" smtClean="0"/>
              <a:t>While it is incredibly important to monitor our environment for contamination, we need to ensure that we better understand whether chemicals are actually getting into our bodies,</a:t>
            </a:r>
            <a:r>
              <a:rPr lang="en-US" baseline="0" dirty="0" smtClean="0"/>
              <a:t> and if so at what level.</a:t>
            </a:r>
            <a:endParaRPr lang="en-US" dirty="0" smtClean="0"/>
          </a:p>
          <a:p>
            <a:pPr>
              <a:spcBef>
                <a:spcPct val="0"/>
              </a:spcBef>
            </a:pPr>
            <a:endParaRPr lang="en-US" dirty="0" smtClean="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8F5E52-9271-4AED-A7A2-C038F64E0644}" type="slidenum">
              <a:rPr lang="en-US">
                <a:solidFill>
                  <a:prstClr val="black"/>
                </a:solidFill>
              </a:rPr>
              <a:pPr/>
              <a:t>37</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924439">
              <a:defRPr/>
            </a:pPr>
            <a:r>
              <a:rPr lang="en-US" dirty="0" smtClean="0"/>
              <a:t>As I prepared this presentation I tried to get into your heads, and think “what questions might they have?”</a:t>
            </a:r>
          </a:p>
          <a:p>
            <a:pPr defTabSz="924439">
              <a:defRPr/>
            </a:pPr>
            <a:endParaRPr lang="en-US" dirty="0" smtClean="0"/>
          </a:p>
          <a:p>
            <a:pPr defTabSz="924439">
              <a:defRPr/>
            </a:pPr>
            <a:r>
              <a:rPr lang="en-US" dirty="0" smtClean="0"/>
              <a:t>One thought was “doesn’t CDC do this? Why would state</a:t>
            </a:r>
            <a:r>
              <a:rPr lang="en-US" baseline="0" dirty="0" smtClean="0"/>
              <a:t> or local governments need to worry about it</a:t>
            </a:r>
            <a:r>
              <a:rPr lang="en-US" dirty="0" smtClean="0"/>
              <a:t>?”</a:t>
            </a:r>
          </a:p>
          <a:p>
            <a:pPr defTabSz="924439">
              <a:defRPr/>
            </a:pPr>
            <a:endParaRPr lang="en-US" dirty="0" smtClean="0"/>
          </a:p>
          <a:p>
            <a:pPr defTabSz="924439">
              <a:defRPr/>
            </a:pPr>
            <a:r>
              <a:rPr lang="en-US" dirty="0" smtClean="0"/>
              <a:t>CDC’s </a:t>
            </a:r>
            <a:r>
              <a:rPr lang="en-US" i="1" dirty="0" smtClean="0"/>
              <a:t>National Report on Human Exposure to Environmental Chemicals</a:t>
            </a:r>
            <a:r>
              <a:rPr lang="en-US" dirty="0" smtClean="0"/>
              <a:t> provides estimates of chemical exposures for the US population. </a:t>
            </a:r>
          </a:p>
          <a:p>
            <a:pPr defTabSz="924439">
              <a:defRPr/>
            </a:pPr>
            <a:endParaRPr lang="en-US" dirty="0" smtClean="0"/>
          </a:p>
          <a:p>
            <a:pPr defTabSz="924439">
              <a:defRPr/>
            </a:pPr>
            <a:r>
              <a:rPr lang="en-US" dirty="0" smtClean="0"/>
              <a:t>Its current design does not allow calculation of exposure estimates on a state-by-state or city-by-city basis. </a:t>
            </a:r>
          </a:p>
          <a:p>
            <a:pPr defTabSz="924439">
              <a:defRPr/>
            </a:pPr>
            <a:endParaRPr lang="en-US" dirty="0" smtClean="0"/>
          </a:p>
          <a:p>
            <a:pPr defTabSz="924439">
              <a:defRPr/>
            </a:pPr>
            <a:r>
              <a:rPr lang="en-US" dirty="0" smtClean="0"/>
              <a:t>Have any of you heard about clusters of disease or </a:t>
            </a:r>
            <a:r>
              <a:rPr lang="en-US" baseline="0" dirty="0" smtClean="0"/>
              <a:t>environmental </a:t>
            </a:r>
            <a:r>
              <a:rPr lang="en-US" dirty="0" smtClean="0"/>
              <a:t>concerns</a:t>
            </a:r>
            <a:r>
              <a:rPr lang="en-US" baseline="0" dirty="0" smtClean="0"/>
              <a:t> near your home</a:t>
            </a:r>
            <a:r>
              <a:rPr lang="en-US" dirty="0" smtClean="0"/>
              <a:t>? </a:t>
            </a:r>
          </a:p>
          <a:p>
            <a:pPr defTabSz="924439">
              <a:defRPr/>
            </a:pPr>
            <a:endParaRPr lang="en-US" dirty="0" smtClean="0"/>
          </a:p>
          <a:p>
            <a:pPr defTabSz="924439">
              <a:defRPr/>
            </a:pPr>
            <a:r>
              <a:rPr lang="en-US" dirty="0" smtClean="0"/>
              <a:t>PHLs</a:t>
            </a:r>
            <a:r>
              <a:rPr lang="en-US" baseline="0" dirty="0" smtClean="0"/>
              <a:t> can use </a:t>
            </a:r>
            <a:r>
              <a:rPr lang="en-US" dirty="0" smtClean="0"/>
              <a:t>their already-existing</a:t>
            </a:r>
            <a:r>
              <a:rPr lang="en-US" baseline="0" dirty="0" smtClean="0"/>
              <a:t> </a:t>
            </a:r>
            <a:r>
              <a:rPr lang="en-US" dirty="0" smtClean="0"/>
              <a:t>chemistry</a:t>
            </a:r>
            <a:r>
              <a:rPr lang="en-US" baseline="0" dirty="0" smtClean="0"/>
              <a:t> infrastructure to answer questions f</a:t>
            </a:r>
            <a:r>
              <a:rPr lang="en-US" dirty="0" smtClean="0"/>
              <a:t>or these types of communities. </a:t>
            </a:r>
          </a:p>
          <a:p>
            <a:pPr defTabSz="924439">
              <a:defRPr/>
            </a:pPr>
            <a:endParaRPr lang="en-US" dirty="0" smtClean="0"/>
          </a:p>
          <a:p>
            <a:pPr defTabSz="924439">
              <a:defRPr/>
            </a:pPr>
            <a:r>
              <a:rPr lang="en-US" dirty="0" smtClean="0"/>
              <a:t>For example in MA, a student brought mercury to school and potentially exposed hundreds of other students. The MA lab was able to show that none of the children had elevated levels of mercury in their blood, calming fears and reducing the potential cost of clean up.</a:t>
            </a:r>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solidFill>
                  <a:prstClr val="black"/>
                </a:solidFill>
              </a:rPr>
              <a:pPr>
                <a:defRPr/>
              </a:pPr>
              <a:t>38</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458">
              <a:defRPr/>
            </a:pPr>
            <a:r>
              <a:rPr lang="en-US" dirty="0" smtClean="0"/>
              <a:t>So what are we doing about it? Other than standing here talking to you?</a:t>
            </a:r>
          </a:p>
          <a:p>
            <a:pPr defTabSz="924458">
              <a:defRPr/>
            </a:pPr>
            <a:endParaRPr lang="en-US" dirty="0" smtClean="0"/>
          </a:p>
          <a:p>
            <a:pPr defTabSz="924458">
              <a:defRPr/>
            </a:pPr>
            <a:r>
              <a:rPr lang="en-US" dirty="0" smtClean="0"/>
              <a:t>APHL has developed a five year plan to establish a National Biomonitoring Network of public health laboratories.</a:t>
            </a:r>
          </a:p>
          <a:p>
            <a:pPr defTabSz="924458">
              <a:defRPr/>
            </a:pPr>
            <a:endParaRPr lang="en-US" dirty="0" smtClean="0"/>
          </a:p>
          <a:p>
            <a:pPr defTabSz="924458">
              <a:defRPr/>
            </a:pPr>
            <a:r>
              <a:rPr lang="en-US" dirty="0" smtClean="0"/>
              <a:t>Such a formal network would allow us to calm citizens’ concerns about local environmental issues while also saving scarce dollars, through increased collaboration and efficiency.</a:t>
            </a:r>
          </a:p>
          <a:p>
            <a:pPr defTabSz="924458">
              <a:defRPr/>
            </a:pPr>
            <a:endParaRPr lang="en-US" dirty="0" smtClean="0"/>
          </a:p>
          <a:p>
            <a:pPr defTabSz="924458">
              <a:defRPr/>
            </a:pPr>
            <a:r>
              <a:rPr lang="en-US" dirty="0" smtClean="0"/>
              <a:t>For example, we spend so much money cleaning up hazardous waste sites every year, but </a:t>
            </a:r>
            <a:r>
              <a:rPr lang="en-US" dirty="0" err="1" smtClean="0"/>
              <a:t>biomonitoring</a:t>
            </a:r>
            <a:r>
              <a:rPr lang="en-US" dirty="0" smtClean="0"/>
              <a:t> may be able to help allocate limited resources toward those chemicals which might be the most important to target.</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defTabSz="924458" fontAlgn="auto">
              <a:spcBef>
                <a:spcPts val="0"/>
              </a:spcBef>
              <a:spcAft>
                <a:spcPts val="0"/>
              </a:spcAft>
              <a:defRPr/>
            </a:pPr>
            <a:r>
              <a:rPr lang="en-US" dirty="0" smtClean="0"/>
              <a:t>Public health laboratories are state &amp; local labs integrated into the broader public health system.</a:t>
            </a:r>
          </a:p>
          <a:p>
            <a:pPr defTabSz="924458" fontAlgn="auto">
              <a:spcBef>
                <a:spcPts val="0"/>
              </a:spcBef>
              <a:spcAft>
                <a:spcPts val="0"/>
              </a:spcAft>
              <a:defRPr/>
            </a:pPr>
            <a:endParaRPr lang="en-US" dirty="0" smtClean="0"/>
          </a:p>
          <a:p>
            <a:pPr defTabSz="924458" fontAlgn="auto">
              <a:spcBef>
                <a:spcPts val="0"/>
              </a:spcBef>
              <a:spcAft>
                <a:spcPts val="0"/>
              </a:spcAft>
              <a:defRPr/>
            </a:pPr>
            <a:r>
              <a:rPr lang="en-US" dirty="0" smtClean="0"/>
              <a:t>They</a:t>
            </a:r>
            <a:r>
              <a:rPr lang="en-US" baseline="0" dirty="0" smtClean="0"/>
              <a:t> perf</a:t>
            </a:r>
            <a:r>
              <a:rPr lang="en-US" dirty="0" smtClean="0"/>
              <a:t>orm complex testing to protect communities from disease and other health threats. </a:t>
            </a:r>
          </a:p>
          <a:p>
            <a:pPr defTabSz="924458" fontAlgn="auto">
              <a:spcBef>
                <a:spcPts val="0"/>
              </a:spcBef>
              <a:spcAft>
                <a:spcPts val="0"/>
              </a:spcAft>
              <a:defRPr/>
            </a:pPr>
            <a:endParaRPr lang="en-US" dirty="0" smtClean="0"/>
          </a:p>
          <a:p>
            <a:pPr marL="0" marR="0" indent="0" algn="l" defTabSz="924458" rtl="0" eaLnBrk="1" fontAlgn="auto" latinLnBrk="0" hangingPunct="1">
              <a:lnSpc>
                <a:spcPct val="100000"/>
              </a:lnSpc>
              <a:spcBef>
                <a:spcPts val="0"/>
              </a:spcBef>
              <a:spcAft>
                <a:spcPts val="0"/>
              </a:spcAft>
              <a:buClrTx/>
              <a:buSzTx/>
              <a:buFontTx/>
              <a:buNone/>
              <a:tabLst/>
              <a:defRPr/>
            </a:pPr>
            <a:r>
              <a:rPr lang="en-US" baseline="0" dirty="0" smtClean="0"/>
              <a:t>They serve as an early warning system for things like flu outbreaks and food-borne illness.</a:t>
            </a:r>
          </a:p>
          <a:p>
            <a:pPr defTabSz="924458" fontAlgn="auto">
              <a:spcBef>
                <a:spcPts val="0"/>
              </a:spcBef>
              <a:spcAft>
                <a:spcPts val="0"/>
              </a:spcAft>
              <a:defRPr/>
            </a:pPr>
            <a:endParaRPr lang="en-US" dirty="0" smtClean="0"/>
          </a:p>
          <a:p>
            <a:pPr defTabSz="924458" fontAlgn="auto">
              <a:spcBef>
                <a:spcPts val="0"/>
              </a:spcBef>
              <a:spcAft>
                <a:spcPts val="0"/>
              </a:spcAft>
              <a:defRPr/>
            </a:pPr>
            <a:r>
              <a:rPr lang="en-US" dirty="0" smtClean="0"/>
              <a:t>Such testing requires highly-trained staff, sophisticated instrumentation and specially-designed facilities. </a:t>
            </a:r>
          </a:p>
          <a:p>
            <a:pPr defTabSz="924458" fontAlgn="auto">
              <a:spcBef>
                <a:spcPts val="0"/>
              </a:spcBef>
              <a:spcAft>
                <a:spcPts val="0"/>
              </a:spcAft>
              <a:defRPr/>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i="1" dirty="0" smtClean="0"/>
              <a:t>[Photo:  new Utah public health laboratory, 2010 . . .feel free to insert</a:t>
            </a:r>
            <a:r>
              <a:rPr lang="en-US" i="1" baseline="0" dirty="0" smtClean="0"/>
              <a:t> your own lab]</a:t>
            </a:r>
            <a:endParaRPr lang="en-US" i="1" dirty="0" smtClean="0"/>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CA4E50-A38D-4B10-9C34-AB17873BF881}"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ability</a:t>
            </a:r>
            <a:r>
              <a:rPr lang="en-US" baseline="0" dirty="0" smtClean="0"/>
              <a:t> to do biomonitoring already exists in many states due to the Laboratory Response Network.</a:t>
            </a:r>
          </a:p>
          <a:p>
            <a:endParaRPr lang="en-US" dirty="0" smtClean="0"/>
          </a:p>
          <a:p>
            <a:r>
              <a:rPr lang="en-US" dirty="0" smtClean="0"/>
              <a:t>Originally founded to </a:t>
            </a:r>
            <a:r>
              <a:rPr lang="en-US" baseline="0" dirty="0" smtClean="0"/>
              <a:t>respond to terrorism, it now is more broadly called upon to respond to any public health threat, whether accidental, natural or intentional.</a:t>
            </a:r>
          </a:p>
        </p:txBody>
      </p:sp>
      <p:sp>
        <p:nvSpPr>
          <p:cNvPr id="4" name="Slide Number Placeholder 3"/>
          <p:cNvSpPr>
            <a:spLocks noGrp="1"/>
          </p:cNvSpPr>
          <p:nvPr>
            <p:ph type="sldNum" sz="quarter" idx="10"/>
          </p:nvPr>
        </p:nvSpPr>
        <p:spPr/>
        <p:txBody>
          <a:bodyPr/>
          <a:lstStyle/>
          <a:p>
            <a:fld id="{DB1655CD-5E4C-4FCE-A331-2DB93B279887}"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p:spPr>
        <p:txBody>
          <a:bodyPr>
            <a:normAutofit fontScale="92500" lnSpcReduction="20000"/>
          </a:bodyPr>
          <a:lstStyle/>
          <a:p>
            <a:r>
              <a:rPr lang="en-US" dirty="0" smtClean="0"/>
              <a:t>Which</a:t>
            </a:r>
            <a:r>
              <a:rPr lang="en-US" baseline="0" dirty="0" smtClean="0"/>
              <a:t> brings me to a related issue. . .field devices. . .</a:t>
            </a:r>
          </a:p>
          <a:p>
            <a:endParaRPr lang="en-US" baseline="0" dirty="0" smtClean="0"/>
          </a:p>
          <a:p>
            <a:r>
              <a:rPr lang="en-US" baseline="0" dirty="0" smtClean="0"/>
              <a:t>But I’m going to STOP here; </a:t>
            </a:r>
            <a:r>
              <a:rPr lang="en-US" dirty="0" smtClean="0"/>
              <a:t>I’d like to hear some</a:t>
            </a:r>
            <a:r>
              <a:rPr lang="en-US" baseline="0" dirty="0" smtClean="0"/>
              <a:t> </a:t>
            </a:r>
            <a:r>
              <a:rPr lang="en-US" dirty="0" smtClean="0"/>
              <a:t>feedback and see if you have any questions. . .</a:t>
            </a:r>
          </a:p>
          <a:p>
            <a:endParaRPr lang="en-US" dirty="0" smtClean="0"/>
          </a:p>
          <a:p>
            <a:pPr defTabSz="924439">
              <a:defRPr/>
            </a:pPr>
            <a:r>
              <a:rPr lang="en-US" dirty="0" smtClean="0"/>
              <a:t>On to </a:t>
            </a:r>
            <a:r>
              <a:rPr lang="en-US" dirty="0" err="1" smtClean="0"/>
              <a:t>tricorders</a:t>
            </a:r>
            <a:r>
              <a:rPr lang="en-US" dirty="0" smtClean="0"/>
              <a:t>, oops I mean field devices.</a:t>
            </a:r>
          </a:p>
          <a:p>
            <a:pPr defTabSz="924439">
              <a:defRPr/>
            </a:pPr>
            <a:endParaRPr lang="en-US" dirty="0" smtClean="0"/>
          </a:p>
          <a:p>
            <a:pPr defTabSz="924439">
              <a:defRPr/>
            </a:pPr>
            <a:r>
              <a:rPr lang="en-US" dirty="0" smtClean="0"/>
              <a:t>During an emergency, first responders must make rapid decisions to protect their community’s safety as well as their own. </a:t>
            </a:r>
          </a:p>
          <a:p>
            <a:pPr defTabSz="924439">
              <a:defRPr/>
            </a:pPr>
            <a:r>
              <a:rPr lang="en-US" dirty="0" smtClean="0"/>
              <a:t>Should they evacuate the area? How many blocks should they evacuate? Should they don protective equipment? </a:t>
            </a:r>
          </a:p>
          <a:p>
            <a:pPr defTabSz="924439">
              <a:defRPr/>
            </a:pPr>
            <a:endParaRPr lang="en-US" dirty="0" smtClean="0"/>
          </a:p>
          <a:p>
            <a:pPr defTabSz="924439">
              <a:defRPr/>
            </a:pPr>
            <a:r>
              <a:rPr lang="en-US" dirty="0" smtClean="0"/>
              <a:t>The answers to these questions can make the difference between health and permanent disability, or even death.</a:t>
            </a:r>
          </a:p>
          <a:p>
            <a:pPr defTabSz="924439">
              <a:defRPr/>
            </a:pPr>
            <a:endParaRPr lang="en-US" dirty="0" smtClean="0"/>
          </a:p>
          <a:p>
            <a:pPr defTabSz="924439">
              <a:defRPr/>
            </a:pPr>
            <a:r>
              <a:rPr lang="en-US" dirty="0" smtClean="0"/>
              <a:t>The Department of Homeland Security provides funding to first responders for purchase of biological and chemical detection kits and devices to provide fast, accurate identification of the agent. </a:t>
            </a:r>
          </a:p>
          <a:p>
            <a:pPr defTabSz="924439">
              <a:defRPr/>
            </a:pPr>
            <a:endParaRPr lang="en-US" dirty="0" smtClean="0"/>
          </a:p>
          <a:p>
            <a:pPr defTabSz="924439">
              <a:defRPr/>
            </a:pPr>
            <a:r>
              <a:rPr lang="en-US" dirty="0" smtClean="0"/>
              <a:t>Unfortunately, many of the claims are untrue—and often, the results are neither accurate nor valid.</a:t>
            </a:r>
          </a:p>
          <a:p>
            <a:pPr defTabSz="924439">
              <a:defRPr/>
            </a:pPr>
            <a:r>
              <a:rPr lang="en-US" dirty="0" smtClean="0"/>
              <a:t>Even more troubling, first responders are typically unaware that the kits and devices have limitations. </a:t>
            </a:r>
          </a:p>
        </p:txBody>
      </p:sp>
      <p:sp>
        <p:nvSpPr>
          <p:cNvPr id="28676" name="Slide Number Placeholder 3"/>
          <p:cNvSpPr>
            <a:spLocks noGrp="1"/>
          </p:cNvSpPr>
          <p:nvPr>
            <p:ph type="sldNum" sz="quarter" idx="5"/>
          </p:nvPr>
        </p:nvSpPr>
        <p:spPr/>
        <p:txBody>
          <a:bodyPr/>
          <a:lstStyle/>
          <a:p>
            <a:pPr>
              <a:defRPr/>
            </a:pPr>
            <a:fld id="{202525C6-3BE8-4180-A2F2-73232F235990}" type="slidenum">
              <a:rPr lang="en-US" smtClean="0"/>
              <a:pPr>
                <a:defRPr/>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pPr eaLnBrk="1" hangingPunct="1">
              <a:buFontTx/>
              <a:buNone/>
            </a:pPr>
            <a:r>
              <a:rPr lang="en-US" dirty="0" smtClean="0"/>
              <a:t>This is a headline from 2008 (happens all the time though)  </a:t>
            </a:r>
          </a:p>
          <a:p>
            <a:pPr eaLnBrk="1" hangingPunct="1">
              <a:buFontTx/>
              <a:buNone/>
            </a:pPr>
            <a:endParaRPr lang="en-US" dirty="0" smtClean="0"/>
          </a:p>
          <a:p>
            <a:pPr eaLnBrk="1" hangingPunct="1">
              <a:buFontTx/>
              <a:buNone/>
            </a:pPr>
            <a:r>
              <a:rPr lang="en-US" dirty="0" smtClean="0"/>
              <a:t>First responders used a </a:t>
            </a:r>
            <a:r>
              <a:rPr lang="en-US" dirty="0" err="1" smtClean="0"/>
              <a:t>tricorder</a:t>
            </a:r>
            <a:r>
              <a:rPr lang="en-US" baseline="0" dirty="0" smtClean="0"/>
              <a:t>, I mean field device.</a:t>
            </a:r>
            <a:endParaRPr lang="en-US" dirty="0" smtClean="0"/>
          </a:p>
          <a:p>
            <a:pPr eaLnBrk="1" hangingPunct="1">
              <a:buFontTx/>
              <a:buNone/>
            </a:pPr>
            <a:endParaRPr lang="en-US" dirty="0" smtClean="0"/>
          </a:p>
          <a:p>
            <a:pPr eaLnBrk="1" hangingPunct="1">
              <a:buFontTx/>
              <a:buNone/>
            </a:pPr>
            <a:r>
              <a:rPr lang="en-US" dirty="0" smtClean="0"/>
              <a:t>The result insinuated the presence of a non-toxic, inert chemical</a:t>
            </a:r>
          </a:p>
          <a:p>
            <a:pPr eaLnBrk="1" hangingPunct="1">
              <a:buFontTx/>
              <a:buNone/>
            </a:pPr>
            <a:endParaRPr lang="en-US" dirty="0" smtClean="0"/>
          </a:p>
          <a:p>
            <a:pPr eaLnBrk="1" hangingPunct="1">
              <a:buFontTx/>
              <a:buNone/>
            </a:pPr>
            <a:r>
              <a:rPr lang="en-US" dirty="0" smtClean="0"/>
              <a:t>Luckily</a:t>
            </a:r>
            <a:r>
              <a:rPr lang="en-US" baseline="0" dirty="0" smtClean="0"/>
              <a:t> they still sent it to the l</a:t>
            </a:r>
            <a:r>
              <a:rPr lang="en-US" dirty="0" smtClean="0"/>
              <a:t>ab, which identified it as a toxic chemical that could cause illness if inhaled or ingested</a:t>
            </a:r>
          </a:p>
        </p:txBody>
      </p:sp>
      <p:sp>
        <p:nvSpPr>
          <p:cNvPr id="30724" name="Slide Number Placeholder 3"/>
          <p:cNvSpPr>
            <a:spLocks noGrp="1"/>
          </p:cNvSpPr>
          <p:nvPr>
            <p:ph type="sldNum" sz="quarter" idx="5"/>
          </p:nvPr>
        </p:nvSpPr>
        <p:spPr/>
        <p:txBody>
          <a:bodyPr/>
          <a:lstStyle/>
          <a:p>
            <a:pPr>
              <a:defRPr/>
            </a:pPr>
            <a:fld id="{DDB68C4F-21EA-482D-BA7B-FA1DDA56C946}" type="slidenum">
              <a:rPr lang="en-US" smtClean="0"/>
              <a:pPr>
                <a:defRPr/>
              </a:pPr>
              <a:t>42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eaLnBrk="1" hangingPunct="1">
              <a:buFontTx/>
              <a:buNone/>
            </a:pPr>
            <a:r>
              <a:rPr lang="en-US" dirty="0" smtClean="0"/>
              <a:t>IA has a program where they</a:t>
            </a:r>
            <a:r>
              <a:rPr lang="en-US" baseline="0" dirty="0" smtClean="0"/>
              <a:t> test the ability of the first responders to detect unknowns.</a:t>
            </a:r>
          </a:p>
          <a:p>
            <a:pPr eaLnBrk="1" hangingPunct="1">
              <a:buFontTx/>
              <a:buNone/>
            </a:pPr>
            <a:r>
              <a:rPr lang="en-US" baseline="0" dirty="0" smtClean="0"/>
              <a:t>Here are the results of one such test</a:t>
            </a:r>
            <a:endParaRPr lang="en-US" dirty="0" smtClean="0"/>
          </a:p>
          <a:p>
            <a:pPr eaLnBrk="1" hangingPunct="1">
              <a:buFontTx/>
              <a:buNone/>
            </a:pPr>
            <a:endParaRPr lang="en-US" dirty="0" smtClean="0"/>
          </a:p>
          <a:p>
            <a:pPr eaLnBrk="1" hangingPunct="1">
              <a:buFontTx/>
              <a:buChar char="•"/>
            </a:pPr>
            <a:r>
              <a:rPr lang="en-US" dirty="0" smtClean="0"/>
              <a:t>  Methyl </a:t>
            </a:r>
            <a:r>
              <a:rPr lang="en-US" dirty="0" err="1" smtClean="0"/>
              <a:t>methacrylate</a:t>
            </a:r>
            <a:r>
              <a:rPr lang="en-US" dirty="0" smtClean="0"/>
              <a:t>: fairly toxic, used to make plastics, lightweight and could be disbursed in air using HVAC system.</a:t>
            </a:r>
          </a:p>
          <a:p>
            <a:pPr eaLnBrk="1" hangingPunct="1">
              <a:buFontTx/>
              <a:buChar char="•"/>
            </a:pPr>
            <a:r>
              <a:rPr lang="en-US" dirty="0" smtClean="0"/>
              <a:t>  Yeast tests ability to detect a biological since it contains protein.  </a:t>
            </a:r>
          </a:p>
          <a:p>
            <a:pPr eaLnBrk="1" hangingPunct="1">
              <a:buFontTx/>
              <a:buChar char="•"/>
            </a:pPr>
            <a:r>
              <a:rPr lang="en-US" dirty="0" smtClean="0"/>
              <a:t>  Cerium and Cesium aren’t exactly toxic, but a good test if you’re looking for heavy metals.</a:t>
            </a:r>
          </a:p>
          <a:p>
            <a:pPr eaLnBrk="1" hangingPunct="1">
              <a:buFontTx/>
              <a:buChar char="•"/>
            </a:pPr>
            <a:r>
              <a:rPr lang="en-US" dirty="0" smtClean="0"/>
              <a:t>  Sulfanilamide is a common, albeit dated, pharmaceutical.  </a:t>
            </a:r>
          </a:p>
          <a:p>
            <a:pPr eaLnBrk="1" hangingPunct="1">
              <a:buFontTx/>
              <a:buChar char="•"/>
            </a:pPr>
            <a:r>
              <a:rPr lang="en-US" dirty="0" smtClean="0"/>
              <a:t>  Penicillin: common pharmaceutical, a light powder out-of-the-bottle, readily-accessible</a:t>
            </a:r>
          </a:p>
          <a:p>
            <a:pPr eaLnBrk="1" hangingPunct="1">
              <a:buFontTx/>
              <a:buChar char="•"/>
            </a:pPr>
            <a:r>
              <a:rPr lang="en-US" dirty="0" smtClean="0"/>
              <a:t>  Ethyl Methyl </a:t>
            </a:r>
            <a:r>
              <a:rPr lang="en-US" dirty="0" err="1" smtClean="0"/>
              <a:t>Phosphonate</a:t>
            </a:r>
            <a:r>
              <a:rPr lang="en-US" dirty="0" smtClean="0"/>
              <a:t>: precursor and warning sign of a WMD chemical. These compounds affect the nervous systems of all mammals to greater or lesser degrees. </a:t>
            </a:r>
          </a:p>
          <a:p>
            <a:pPr eaLnBrk="1" hangingPunct="1">
              <a:buFontTx/>
              <a:buChar char="•"/>
            </a:pPr>
            <a:endParaRPr lang="en-US" dirty="0" smtClean="0"/>
          </a:p>
          <a:p>
            <a:pPr defTabSz="914382">
              <a:defRPr/>
            </a:pPr>
            <a:r>
              <a:rPr lang="en-US" dirty="0" smtClean="0"/>
              <a:t>Note that different teams got different results with same instrument . . .need validation, standardization and training!</a:t>
            </a:r>
          </a:p>
          <a:p>
            <a:pPr eaLnBrk="1" hangingPunct="1">
              <a:buFontTx/>
              <a:buNone/>
            </a:pPr>
            <a:r>
              <a:rPr lang="en-US" dirty="0" smtClean="0"/>
              <a:t>Emphasizes the importance of</a:t>
            </a:r>
            <a:r>
              <a:rPr lang="en-US" baseline="0" dirty="0" smtClean="0"/>
              <a:t>  a PHL for confirmation.</a:t>
            </a:r>
            <a:endParaRPr lang="en-US" dirty="0" smtClean="0"/>
          </a:p>
          <a:p>
            <a:pPr eaLnBrk="1" hangingPunct="1"/>
            <a:endParaRPr lang="en-US" dirty="0" smtClean="0"/>
          </a:p>
        </p:txBody>
      </p:sp>
      <p:sp>
        <p:nvSpPr>
          <p:cNvPr id="35844" name="Slide Number Placeholder 3"/>
          <p:cNvSpPr>
            <a:spLocks noGrp="1"/>
          </p:cNvSpPr>
          <p:nvPr>
            <p:ph type="sldNum" sz="quarter" idx="5"/>
          </p:nvPr>
        </p:nvSpPr>
        <p:spPr/>
        <p:txBody>
          <a:bodyPr/>
          <a:lstStyle/>
          <a:p>
            <a:pPr>
              <a:defRPr/>
            </a:pPr>
            <a:fld id="{4FEE91F1-580F-40C7-9B40-5A3D24E0CC42}" type="slidenum">
              <a:rPr lang="en-US" smtClean="0"/>
              <a:pPr>
                <a:defRPr/>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we’re not just whining, we’re offering tangible solutions for how to fix the problem. . .now if only someone who can actually</a:t>
            </a:r>
            <a:r>
              <a:rPr lang="en-US" baseline="0" dirty="0" smtClean="0"/>
              <a:t> do something about it </a:t>
            </a:r>
            <a:r>
              <a:rPr lang="en-US" dirty="0" smtClean="0"/>
              <a:t>would listen!</a:t>
            </a:r>
            <a:endParaRPr lang="en-US" dirty="0"/>
          </a:p>
        </p:txBody>
      </p:sp>
      <p:sp>
        <p:nvSpPr>
          <p:cNvPr id="4" name="Slide Number Placeholder 3"/>
          <p:cNvSpPr>
            <a:spLocks noGrp="1"/>
          </p:cNvSpPr>
          <p:nvPr>
            <p:ph type="sldNum" sz="quarter" idx="10"/>
          </p:nvPr>
        </p:nvSpPr>
        <p:spPr/>
        <p:txBody>
          <a:bodyPr/>
          <a:lstStyle/>
          <a:p>
            <a:fld id="{FDF48F99-36F2-4671-A42C-A5D63F01435A}"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ADC8202E-2563-4B35-B1A4-D82015D534BD}" type="slidenum">
              <a:rPr lang="en-US" smtClean="0"/>
              <a:pPr/>
              <a:t>45</a:t>
            </a:fld>
            <a:endParaRPr lang="en-US" dirty="0"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On June 7,</a:t>
            </a:r>
            <a:r>
              <a:rPr lang="en-US" sz="1200" baseline="0" dirty="0" smtClean="0"/>
              <a:t> 2010</a:t>
            </a:r>
            <a:r>
              <a:rPr lang="en-US" sz="1200" dirty="0" smtClean="0"/>
              <a:t>  at 6:30 AM </a:t>
            </a:r>
          </a:p>
          <a:p>
            <a:r>
              <a:rPr lang="en-US" sz="1200" dirty="0" smtClean="0"/>
              <a:t>MA PHL received call regarding possible chemical exposure</a:t>
            </a:r>
          </a:p>
          <a:p>
            <a:pPr>
              <a:buFont typeface="Arial" pitchFamily="34" charset="0"/>
              <a:buNone/>
            </a:pPr>
            <a:r>
              <a:rPr lang="en-US" sz="1200" dirty="0" smtClean="0"/>
              <a:t>A 28 year old male (Patient 1), a commercial fisherman presented @ St. Luke’s Hospital in New Bedford, MA with</a:t>
            </a:r>
          </a:p>
          <a:p>
            <a:pPr>
              <a:buFont typeface="Arial" pitchFamily="34" charset="0"/>
              <a:buChar char="•"/>
            </a:pPr>
            <a:r>
              <a:rPr lang="en-US" sz="1200" dirty="0" smtClean="0"/>
              <a:t> Shortness of breath</a:t>
            </a:r>
          </a:p>
          <a:p>
            <a:pPr>
              <a:buFont typeface="Arial" pitchFamily="34" charset="0"/>
              <a:buChar char="•"/>
            </a:pPr>
            <a:r>
              <a:rPr lang="en-US" sz="1200" dirty="0" smtClean="0"/>
              <a:t> </a:t>
            </a:r>
            <a:r>
              <a:rPr lang="en-US" sz="1200" dirty="0" err="1" smtClean="0"/>
              <a:t>Erythema</a:t>
            </a:r>
            <a:endParaRPr lang="en-US" sz="1200" dirty="0" smtClean="0"/>
          </a:p>
          <a:p>
            <a:pPr>
              <a:buFont typeface="Arial" pitchFamily="34" charset="0"/>
              <a:buChar char="•"/>
            </a:pPr>
            <a:r>
              <a:rPr lang="en-US" sz="1200" dirty="0" smtClean="0"/>
              <a:t> Blisters on forearm and leg</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previous day he had been surf clamming 19 miles off Long Island, NY</a:t>
            </a:r>
          </a:p>
          <a:p>
            <a:r>
              <a:rPr lang="en-US" sz="1200" kern="1200" baseline="0" dirty="0" smtClean="0">
                <a:solidFill>
                  <a:schemeClr val="tx1"/>
                </a:solidFill>
                <a:latin typeface="+mn-lt"/>
                <a:ea typeface="+mn-ea"/>
                <a:cs typeface="+mn-cs"/>
              </a:rPr>
              <a:t>They dredged a leaking, torpedo-shaped metal canister along with harvest. </a:t>
            </a:r>
          </a:p>
          <a:p>
            <a:r>
              <a:rPr lang="en-US" sz="1200" kern="1200" baseline="0" dirty="0" smtClean="0">
                <a:solidFill>
                  <a:schemeClr val="tx1"/>
                </a:solidFill>
                <a:latin typeface="+mn-lt"/>
                <a:ea typeface="+mn-ea"/>
                <a:cs typeface="+mn-cs"/>
              </a:rPr>
              <a:t>He threw it overboard</a:t>
            </a:r>
          </a:p>
          <a:p>
            <a:r>
              <a:rPr lang="en-US" sz="1200" kern="1200" baseline="0" dirty="0" smtClean="0">
                <a:solidFill>
                  <a:schemeClr val="tx1"/>
                </a:solidFill>
                <a:latin typeface="+mn-lt"/>
                <a:ea typeface="+mn-ea"/>
                <a:cs typeface="+mn-cs"/>
              </a:rPr>
              <a:t>Approximately 4 hours later, noticed blisters</a:t>
            </a:r>
          </a:p>
          <a:p>
            <a:pPr>
              <a:buFont typeface="Arial" pitchFamily="34" charset="0"/>
              <a:buChar char="•"/>
            </a:pPr>
            <a:endParaRPr lang="en-US" sz="1200" dirty="0" smtClean="0"/>
          </a:p>
          <a:p>
            <a:pPr>
              <a:buFont typeface="Arial" pitchFamily="34" charset="0"/>
              <a:buChar char="•"/>
            </a:pP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laboratory sprang into action</a:t>
            </a:r>
          </a:p>
          <a:p>
            <a:endParaRPr lang="en-US" dirty="0" smtClean="0"/>
          </a:p>
          <a:p>
            <a:r>
              <a:rPr lang="en-US" dirty="0" smtClean="0"/>
              <a:t>[read slide]</a:t>
            </a:r>
          </a:p>
          <a:p>
            <a:endParaRPr lang="en-US" dirty="0" smtClean="0"/>
          </a:p>
          <a:p>
            <a:r>
              <a:rPr lang="en-US" dirty="0" smtClean="0"/>
              <a:t>Meanwhile,</a:t>
            </a:r>
            <a:r>
              <a:rPr lang="en-US" baseline="0" dirty="0" smtClean="0"/>
              <a:t> a s</a:t>
            </a:r>
            <a:r>
              <a:rPr lang="en-US" sz="1200" kern="1200" baseline="0" dirty="0" smtClean="0">
                <a:solidFill>
                  <a:schemeClr val="tx1"/>
                </a:solidFill>
                <a:latin typeface="+mn-lt"/>
                <a:ea typeface="+mn-ea"/>
                <a:cs typeface="+mn-cs"/>
              </a:rPr>
              <a:t>econd patient presented at St. Luke’s Hospital (Patient 2). </a:t>
            </a:r>
          </a:p>
          <a:p>
            <a:r>
              <a:rPr lang="en-US" sz="1200" kern="1200" baseline="0" dirty="0" smtClean="0">
                <a:solidFill>
                  <a:schemeClr val="tx1"/>
                </a:solidFill>
                <a:latin typeface="+mn-lt"/>
                <a:ea typeface="+mn-ea"/>
                <a:cs typeface="+mn-cs"/>
              </a:rPr>
              <a:t>A 33-year old man, a colleague of Patient 1 on the fishing boat. </a:t>
            </a:r>
          </a:p>
          <a:p>
            <a:r>
              <a:rPr lang="en-US" sz="1200" kern="1200" baseline="0" dirty="0" smtClean="0">
                <a:solidFill>
                  <a:schemeClr val="tx1"/>
                </a:solidFill>
                <a:latin typeface="+mn-lt"/>
                <a:ea typeface="+mn-ea"/>
                <a:cs typeface="+mn-cs"/>
              </a:rPr>
              <a:t>He reported shortness of breath, itchy skin and “sensation of blisters”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By this time, Patient 1had been transferred to UMASS Medical Center</a:t>
            </a:r>
          </a:p>
          <a:p>
            <a:endParaRPr lang="en-US" sz="1200" kern="1200" baseline="0" dirty="0" smtClean="0">
              <a:solidFill>
                <a:schemeClr val="tx1"/>
              </a:solidFill>
              <a:latin typeface="+mn-lt"/>
              <a:ea typeface="+mn-ea"/>
              <a:cs typeface="+mn-cs"/>
            </a:endParaRPr>
          </a:p>
          <a:p>
            <a:r>
              <a:rPr lang="en-US" dirty="0" smtClean="0"/>
              <a:t>Patient 1 tested positive for sulfur mustards, negative for </a:t>
            </a:r>
            <a:r>
              <a:rPr lang="en-US" dirty="0" err="1" smtClean="0"/>
              <a:t>lewisites</a:t>
            </a:r>
            <a:endParaRPr lang="en-US" dirty="0" smtClean="0"/>
          </a:p>
          <a:p>
            <a:r>
              <a:rPr lang="en-US" dirty="0" smtClean="0"/>
              <a:t>Patient 2 tested negative for both</a:t>
            </a:r>
          </a:p>
          <a:p>
            <a:endParaRPr lang="en-US" dirty="0" smtClean="0"/>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pPr>
                <a:defRPr/>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 more partners were involved in the environmental response</a:t>
            </a:r>
          </a:p>
          <a:p>
            <a:endParaRPr lang="en-US" dirty="0" smtClean="0"/>
          </a:p>
          <a:p>
            <a:r>
              <a:rPr lang="en-US" sz="1200" kern="1200" dirty="0" smtClean="0">
                <a:solidFill>
                  <a:schemeClr val="tx1"/>
                </a:solidFill>
                <a:latin typeface="+mn-lt"/>
                <a:ea typeface="+mn-ea"/>
                <a:cs typeface="+mn-cs"/>
              </a:rPr>
              <a:t>U.S. Navy Explosive Ordinance Disposal (EOD) - who were immediately called upon to perform the first level A entry (with CST and the RI Marine team) to evaluate the detonators that were brought to the surface during the clam dragging operations with the WWI HD canisters. and</a:t>
            </a:r>
          </a:p>
          <a:p>
            <a:r>
              <a:rPr lang="en-US" sz="1200" kern="1200" dirty="0" smtClean="0">
                <a:solidFill>
                  <a:schemeClr val="tx1"/>
                </a:solidFill>
                <a:latin typeface="+mn-lt"/>
                <a:ea typeface="+mn-ea"/>
                <a:cs typeface="+mn-cs"/>
              </a:rPr>
              <a:t> </a:t>
            </a:r>
          </a:p>
          <a:p>
            <a:r>
              <a:rPr lang="en-US" sz="1200" kern="1200" smtClean="0">
                <a:solidFill>
                  <a:schemeClr val="tx1"/>
                </a:solidFill>
                <a:latin typeface="+mn-lt"/>
                <a:ea typeface="+mn-ea"/>
                <a:cs typeface="+mn-cs"/>
              </a:rPr>
              <a:t>The </a:t>
            </a:r>
            <a:r>
              <a:rPr lang="en-US" sz="1200" kern="1200" dirty="0" smtClean="0">
                <a:solidFill>
                  <a:schemeClr val="tx1"/>
                </a:solidFill>
                <a:latin typeface="+mn-lt"/>
                <a:ea typeface="+mn-ea"/>
                <a:cs typeface="+mn-cs"/>
              </a:rPr>
              <a:t>Rhode Island Fire / Hazmat Marine units who responded with their vessels to provide on-water hazmat response capabilities (it's their boat that is shown on slide 50)</a:t>
            </a:r>
          </a:p>
          <a:p>
            <a:endParaRPr lang="en-US" dirty="0"/>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pPr>
                <a:defRPr/>
              </a:pPr>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pPr defTabSz="879475"/>
            <a:fld id="{B4611B48-A501-4617-AAD0-196E77A30D69}" type="slidenum">
              <a:rPr lang="en-US"/>
              <a:pPr defTabSz="879475"/>
              <a:t>50</a:t>
            </a:fld>
            <a:endParaRPr lang="en-US"/>
          </a:p>
        </p:txBody>
      </p:sp>
      <p:sp>
        <p:nvSpPr>
          <p:cNvPr id="23555" name="Rectangle 2"/>
          <p:cNvSpPr>
            <a:spLocks noGrp="1" noRot="1" noChangeAspect="1" noChangeArrowheads="1" noTextEdit="1"/>
          </p:cNvSpPr>
          <p:nvPr>
            <p:ph type="sldImg"/>
          </p:nvPr>
        </p:nvSpPr>
        <p:spPr>
          <a:xfrm>
            <a:off x="1079500" y="685800"/>
            <a:ext cx="4648200" cy="3486150"/>
          </a:xfrm>
          <a:ln/>
        </p:spPr>
      </p:sp>
      <p:sp>
        <p:nvSpPr>
          <p:cNvPr id="23556" name="Rectangle 3"/>
          <p:cNvSpPr>
            <a:spLocks noGrp="1" noChangeArrowheads="1"/>
          </p:cNvSpPr>
          <p:nvPr>
            <p:ph type="body" idx="1"/>
          </p:nvPr>
        </p:nvSpPr>
        <p:spPr>
          <a:noFill/>
          <a:ln/>
        </p:spPr>
        <p:txBody>
          <a:bodyPr/>
          <a:lstStyle/>
          <a:p>
            <a:pPr eaLnBrk="1" hangingPunct="1"/>
            <a:r>
              <a:rPr lang="en-US" dirty="0" smtClean="0"/>
              <a:t>The men in space</a:t>
            </a:r>
            <a:r>
              <a:rPr lang="en-US" baseline="0" dirty="0" smtClean="0"/>
              <a:t> suits could barely fit, there were so many folks involved. . .</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defTabSz="930275" eaLnBrk="1" hangingPunct="1">
              <a:spcBef>
                <a:spcPct val="0"/>
              </a:spcBef>
            </a:pPr>
            <a:r>
              <a:rPr lang="en-US" dirty="0" smtClean="0"/>
              <a:t>PHL scientists have been called disease detectives. </a:t>
            </a:r>
          </a:p>
          <a:p>
            <a:pPr defTabSz="930275" eaLnBrk="1" hangingPunct="1">
              <a:spcBef>
                <a:spcPct val="0"/>
              </a:spcBef>
            </a:pPr>
            <a:endParaRPr lang="en-US" dirty="0" smtClean="0"/>
          </a:p>
          <a:p>
            <a:pPr defTabSz="930275" eaLnBrk="1" hangingPunct="1">
              <a:spcBef>
                <a:spcPct val="0"/>
              </a:spcBef>
            </a:pPr>
            <a:r>
              <a:rPr lang="en-US" dirty="0" smtClean="0"/>
              <a:t>Some examples of our work include:</a:t>
            </a:r>
          </a:p>
          <a:p>
            <a:pPr lvl="1" defTabSz="930275" eaLnBrk="1" hangingPunct="1">
              <a:spcBef>
                <a:spcPct val="0"/>
              </a:spcBef>
              <a:buFontTx/>
              <a:buChar char="•"/>
            </a:pPr>
            <a:r>
              <a:rPr lang="en-US" dirty="0" smtClean="0"/>
              <a:t> Identifying emerging diseases like the novel H1N1 flu virus and SARS.</a:t>
            </a:r>
          </a:p>
          <a:p>
            <a:pPr lvl="1" defTabSz="930275" eaLnBrk="1" hangingPunct="1">
              <a:spcBef>
                <a:spcPct val="0"/>
              </a:spcBef>
              <a:buFontTx/>
              <a:buChar char="•"/>
            </a:pPr>
            <a:r>
              <a:rPr lang="en-US" dirty="0" smtClean="0"/>
              <a:t> Detecting disease outbreaks involving things like flu, </a:t>
            </a:r>
            <a:r>
              <a:rPr lang="en-US" i="1" dirty="0" smtClean="0"/>
              <a:t>E. coli, </a:t>
            </a:r>
            <a:r>
              <a:rPr lang="en-US" i="0" dirty="0" smtClean="0"/>
              <a:t>and </a:t>
            </a:r>
            <a:r>
              <a:rPr lang="en-US" dirty="0" smtClean="0"/>
              <a:t>drug-resistant</a:t>
            </a:r>
            <a:r>
              <a:rPr lang="en-US" baseline="0" dirty="0" smtClean="0"/>
              <a:t> tuberculosis</a:t>
            </a:r>
            <a:endParaRPr lang="en-US" dirty="0" smtClean="0"/>
          </a:p>
          <a:p>
            <a:pPr lvl="1" defTabSz="930275" eaLnBrk="1" hangingPunct="1">
              <a:spcBef>
                <a:spcPct val="0"/>
              </a:spcBef>
              <a:buFontTx/>
              <a:buChar char="•"/>
            </a:pPr>
            <a:r>
              <a:rPr lang="en-US" dirty="0" smtClean="0"/>
              <a:t> Screening virtually all babies born in the US for potentially life-threatening disorders</a:t>
            </a:r>
          </a:p>
          <a:p>
            <a:pPr lvl="1" defTabSz="930275" eaLnBrk="1" hangingPunct="1">
              <a:spcBef>
                <a:spcPct val="0"/>
              </a:spcBef>
              <a:buFontTx/>
              <a:buChar char="•"/>
            </a:pPr>
            <a:r>
              <a:rPr lang="en-US" dirty="0" smtClean="0"/>
              <a:t> Testing drinking water </a:t>
            </a:r>
            <a:r>
              <a:rPr lang="pt-BR" dirty="0" smtClean="0"/>
              <a:t>for harmful bacteria, parasites</a:t>
            </a:r>
            <a:r>
              <a:rPr lang="pt-BR" baseline="0" dirty="0" smtClean="0"/>
              <a:t> and</a:t>
            </a:r>
            <a:r>
              <a:rPr lang="pt-BR" dirty="0" smtClean="0"/>
              <a:t> chemicals</a:t>
            </a:r>
            <a:endParaRPr lang="en-US" dirty="0" smtClean="0"/>
          </a:p>
          <a:p>
            <a:pPr lvl="1" defTabSz="930275" eaLnBrk="1" hangingPunct="1">
              <a:spcBef>
                <a:spcPct val="0"/>
              </a:spcBef>
              <a:buFontTx/>
              <a:buChar char="•"/>
            </a:pPr>
            <a:r>
              <a:rPr lang="en-US" dirty="0" smtClean="0"/>
              <a:t> Measuring the amount of environmental contaminants—like pesticides, mercury or lead—that gets into people.</a:t>
            </a:r>
          </a:p>
          <a:p>
            <a:pPr lvl="1" defTabSz="930275" eaLnBrk="1" hangingPunct="1">
              <a:spcBef>
                <a:spcPct val="0"/>
              </a:spcBef>
              <a:buFontTx/>
              <a:buChar char="•"/>
            </a:pPr>
            <a:endParaRPr lang="en-US" dirty="0" smtClean="0"/>
          </a:p>
          <a:p>
            <a:pPr defTabSz="930275" eaLnBrk="1" hangingPunct="1">
              <a:spcBef>
                <a:spcPct val="0"/>
              </a:spcBef>
            </a:pPr>
            <a:r>
              <a:rPr lang="en-US" dirty="0" smtClean="0"/>
              <a:t>Unlike medical laboratories that run tests for individual patients, PHLs safeguard </a:t>
            </a:r>
            <a:r>
              <a:rPr lang="en-US" u="sng" dirty="0" smtClean="0"/>
              <a:t>entire communities</a:t>
            </a:r>
            <a:r>
              <a:rPr lang="en-US" dirty="0" smtClean="0"/>
              <a:t>. </a:t>
            </a:r>
          </a:p>
          <a:p>
            <a:pPr defTabSz="930275" eaLnBrk="1" hangingPunct="1">
              <a:spcBef>
                <a:spcPct val="0"/>
              </a:spcBef>
            </a:pPr>
            <a:endParaRPr lang="en-US" dirty="0" smtClean="0"/>
          </a:p>
          <a:p>
            <a:pPr marL="0" marR="0" indent="0" algn="l" defTabSz="930275" rtl="0" eaLnBrk="1" fontAlgn="base" latinLnBrk="0" hangingPunct="1">
              <a:lnSpc>
                <a:spcPct val="100000"/>
              </a:lnSpc>
              <a:spcBef>
                <a:spcPct val="0"/>
              </a:spcBef>
              <a:spcAft>
                <a:spcPct val="0"/>
              </a:spcAft>
              <a:buClrTx/>
              <a:buSzTx/>
              <a:buFontTx/>
              <a:buNone/>
              <a:tabLst/>
              <a:defRPr/>
            </a:pPr>
            <a:r>
              <a:rPr lang="en-US" i="1" dirty="0" smtClean="0"/>
              <a:t>Photo: PHL scientists learning highly specialized techniques for identifying fungi—a service not commonly performed by private labs.</a:t>
            </a:r>
            <a:endParaRPr lang="en-US" dirty="0" smtClean="0"/>
          </a:p>
        </p:txBody>
      </p:sp>
      <p:sp>
        <p:nvSpPr>
          <p:cNvPr id="450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ED15C8-8806-42B0-B5BF-A7577385452F}"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pPr defTabSz="879475"/>
            <a:fld id="{EF717628-3B14-4E14-954D-05A1CA224942}" type="slidenum">
              <a:rPr lang="en-US"/>
              <a:pPr defTabSz="879475"/>
              <a:t>51</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r>
              <a:rPr lang="en-US" dirty="0" smtClean="0"/>
              <a:t>About 15 samples taken on the boat</a:t>
            </a:r>
            <a:r>
              <a:rPr lang="en-US" baseline="0" dirty="0" smtClean="0"/>
              <a:t> and assessed using a kit</a:t>
            </a:r>
            <a:endParaRPr lang="en-US" dirty="0" smtClean="0"/>
          </a:p>
          <a:p>
            <a:pPr eaLnBrk="1" hangingPunct="1"/>
            <a:endParaRPr lang="en-US" dirty="0" smtClean="0"/>
          </a:p>
          <a:p>
            <a:pPr eaLnBrk="1" hangingPunct="1"/>
            <a:r>
              <a:rPr lang="en-US" dirty="0" smtClean="0"/>
              <a:t>They got one blister agent hit on bench in the galley</a:t>
            </a:r>
          </a:p>
          <a:p>
            <a:pPr eaLnBrk="1" hangingPunct="1"/>
            <a:endParaRPr lang="en-US" dirty="0" smtClean="0"/>
          </a:p>
          <a:p>
            <a:pPr eaLnBrk="1" hangingPunct="1"/>
            <a:r>
              <a:rPr lang="en-US" dirty="0" smtClean="0"/>
              <a:t>They got one blood agent hit in the dress-out area, but it was deemed a false positive due to diesel exhaust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pPr defTabSz="879475"/>
            <a:fld id="{32D8D213-41D7-4813-BFFB-C35BC4394CCB}" type="slidenum">
              <a:rPr lang="en-US"/>
              <a:pPr defTabSz="879475"/>
              <a:t>52</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r>
              <a:rPr lang="en-US" dirty="0" smtClean="0"/>
              <a:t>Air sampling</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pPr defTabSz="879475"/>
            <a:fld id="{2DE87A12-4BB3-4197-9FB2-8CD85F324238}" type="slidenum">
              <a:rPr lang="en-US"/>
              <a:pPr defTabSz="879475"/>
              <a:t>53</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r>
              <a:rPr lang="en-US" dirty="0" smtClean="0"/>
              <a:t>Ten (10) wipe samples were also collected</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pPr defTabSz="879475"/>
            <a:fld id="{5A72F91C-DAFE-4065-ADA3-0493FA5F69FA}" type="slidenum">
              <a:rPr lang="en-US"/>
              <a:pPr defTabSz="879475"/>
              <a:t>54</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en-US" dirty="0" smtClean="0"/>
              <a:t>EPA’s region</a:t>
            </a:r>
            <a:r>
              <a:rPr lang="en-US" baseline="0" dirty="0" smtClean="0"/>
              <a:t> 1 laboratory </a:t>
            </a:r>
            <a:r>
              <a:rPr lang="en-US" dirty="0" smtClean="0"/>
              <a:t>accepted all samples through their all hazards receipt facility</a:t>
            </a:r>
          </a:p>
          <a:p>
            <a:pPr eaLnBrk="1" hangingPunct="1"/>
            <a:endParaRPr lang="en-US" b="1"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486, 897 lbs. of clams embargoed</a:t>
            </a:r>
          </a:p>
          <a:p>
            <a:pPr lvl="0"/>
            <a:endParaRPr lang="en-US" dirty="0" smtClean="0"/>
          </a:p>
          <a:p>
            <a:pPr lvl="0"/>
            <a:r>
              <a:rPr lang="en-US" dirty="0" smtClean="0"/>
              <a:t>Considered whether testing was a viable option </a:t>
            </a:r>
          </a:p>
          <a:p>
            <a:pPr lvl="0"/>
            <a:r>
              <a:rPr lang="en-US" sz="2400" dirty="0" smtClean="0"/>
              <a:t>- But questions</a:t>
            </a:r>
            <a:r>
              <a:rPr lang="en-US" sz="2400" baseline="0" dirty="0" smtClean="0"/>
              <a:t> remained: what would be the s</a:t>
            </a:r>
            <a:r>
              <a:rPr lang="en-US" sz="2400" dirty="0" smtClean="0"/>
              <a:t>ampling scheme?</a:t>
            </a:r>
            <a:r>
              <a:rPr lang="en-US" sz="2400" baseline="0" dirty="0" smtClean="0"/>
              <a:t> </a:t>
            </a:r>
            <a:r>
              <a:rPr lang="en-US" dirty="0" smtClean="0"/>
              <a:t>Who would do the analysis? Would the turn-around time be acceptable?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3200" dirty="0" smtClean="0"/>
              <a:t>- Could not design an appropriate sampling algorithm to ensure food safety</a:t>
            </a:r>
          </a:p>
          <a:p>
            <a:pPr lvl="0"/>
            <a:endParaRPr lang="en-US" sz="3200" dirty="0" smtClean="0"/>
          </a:p>
          <a:p>
            <a:pPr lvl="0"/>
            <a:r>
              <a:rPr lang="en-US" sz="3200" dirty="0" smtClean="0"/>
              <a:t>Considered disposal mechanisms:</a:t>
            </a:r>
          </a:p>
          <a:p>
            <a:pPr lvl="0">
              <a:buFontTx/>
              <a:buChar char="-"/>
            </a:pPr>
            <a:r>
              <a:rPr lang="en-US" sz="3200" dirty="0" smtClean="0"/>
              <a:t> Ocean dumping…but w</a:t>
            </a:r>
            <a:r>
              <a:rPr lang="en-US" dirty="0" smtClean="0"/>
              <a:t>hat if someone else dredged them up?</a:t>
            </a:r>
          </a:p>
          <a:p>
            <a:pPr lvl="0">
              <a:buFontTx/>
              <a:buChar char="-"/>
            </a:pPr>
            <a:r>
              <a:rPr lang="en-US" dirty="0" smtClean="0"/>
              <a:t> Cannot incinerate </a:t>
            </a:r>
            <a:r>
              <a:rPr lang="en-US" dirty="0" err="1" smtClean="0"/>
              <a:t>haz</a:t>
            </a:r>
            <a:r>
              <a:rPr lang="en-US" dirty="0" smtClean="0"/>
              <a:t> waste</a:t>
            </a:r>
            <a:r>
              <a:rPr lang="en-US" baseline="0" dirty="0" smtClean="0"/>
              <a:t> </a:t>
            </a:r>
            <a:r>
              <a:rPr lang="en-US" dirty="0" smtClean="0"/>
              <a:t>in Massachusetts</a:t>
            </a:r>
          </a:p>
          <a:p>
            <a:pPr lvl="0"/>
            <a:r>
              <a:rPr lang="en-US" dirty="0" smtClean="0"/>
              <a:t>- Cannot send it to a landfill in Massachusetts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Ultimately transported to hazardous waste incinerators in Arkansas and Texas</a:t>
            </a:r>
          </a:p>
          <a:p>
            <a:pPr lvl="0"/>
            <a:endParaRPr lang="en-US" dirty="0"/>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pPr>
                <a:defRPr/>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pPr defTabSz="879475"/>
            <a:fld id="{8DB15C00-5BE8-4C61-B794-0785DA6B854D}" type="slidenum">
              <a:rPr lang="en-US"/>
              <a:pPr defTabSz="879475"/>
              <a:t>56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r>
              <a:rPr lang="en-US" dirty="0" smtClean="0"/>
              <a:t>Clams repacked into bins lined with layers plastic and sorbent</a:t>
            </a:r>
          </a:p>
          <a:p>
            <a:pPr eaLnBrk="1" hangingPunct="1"/>
            <a:endParaRPr lang="en-US" dirty="0" smtClean="0"/>
          </a:p>
          <a:p>
            <a:pPr eaLnBrk="1" hangingPunct="1"/>
            <a:r>
              <a:rPr lang="en-US" dirty="0" smtClean="0"/>
              <a:t>The trailer bed was also lined</a:t>
            </a:r>
          </a:p>
          <a:p>
            <a:pPr eaLnBrk="1" hangingPunct="1"/>
            <a:endParaRPr lang="en-US" dirty="0" smtClean="0"/>
          </a:p>
          <a:p>
            <a:pPr eaLnBrk="1" hangingPunct="1"/>
            <a:r>
              <a:rPr lang="en-US" dirty="0" smtClean="0"/>
              <a:t>During transfer and subsequent decontamination operations, they  monitoring the perimeter air.</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pPr defTabSz="879475"/>
            <a:fld id="{B8637278-CFAD-4439-ACFC-EA502CAFA047}" type="slidenum">
              <a:rPr lang="en-US"/>
              <a:pPr defTabSz="879475"/>
              <a:t>57</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en-US" dirty="0" smtClean="0"/>
              <a:t>In the warehouse, four samples taken at floor drains and five additional random samples collected.</a:t>
            </a:r>
          </a:p>
          <a:p>
            <a:pPr eaLnBrk="1" hangingPunct="1"/>
            <a:endParaRPr lang="en-US" dirty="0" smtClean="0"/>
          </a:p>
          <a:p>
            <a:pPr eaLnBrk="1" hangingPunct="1"/>
            <a:r>
              <a:rPr lang="en-US" dirty="0" smtClean="0"/>
              <a:t>Wipe samples collected from 10 cm</a:t>
            </a:r>
            <a:r>
              <a:rPr lang="en-US" baseline="30000" dirty="0" smtClean="0"/>
              <a:t>2</a:t>
            </a:r>
            <a:r>
              <a:rPr lang="en-US" dirty="0" smtClean="0"/>
              <a:t> surface areas on side and bottom of 10% of cages (36 samples)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pPr eaLnBrk="1" hangingPunct="1"/>
            <a:r>
              <a:rPr lang="en-US" dirty="0" smtClean="0"/>
              <a:t>Clam cages and tipper wrapped in plastic</a:t>
            </a:r>
          </a:p>
        </p:txBody>
      </p:sp>
      <p:sp>
        <p:nvSpPr>
          <p:cNvPr id="34820" name="Slide Number Placeholder 3"/>
          <p:cNvSpPr>
            <a:spLocks noGrp="1"/>
          </p:cNvSpPr>
          <p:nvPr>
            <p:ph type="sldNum" sz="quarter" idx="5"/>
          </p:nvPr>
        </p:nvSpPr>
        <p:spPr>
          <a:noFill/>
        </p:spPr>
        <p:txBody>
          <a:bodyPr/>
          <a:lstStyle/>
          <a:p>
            <a:pPr defTabSz="879475"/>
            <a:fld id="{5E3C23F1-AE8F-4B3A-B209-91A969B7080F}" type="slidenum">
              <a:rPr lang="en-US"/>
              <a:pPr defTabSz="879475"/>
              <a:t>58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pPr marL="0" marR="0" indent="0" algn="l" defTabSz="914400" rtl="0" eaLnBrk="1" fontAlgn="base" latinLnBrk="0" hangingPunct="1">
              <a:lnSpc>
                <a:spcPct val="80000"/>
              </a:lnSpc>
              <a:spcBef>
                <a:spcPct val="30000"/>
              </a:spcBef>
              <a:spcAft>
                <a:spcPct val="0"/>
              </a:spcAft>
              <a:buClrTx/>
              <a:buSzTx/>
              <a:buFontTx/>
              <a:buNone/>
              <a:tabLst/>
              <a:defRPr/>
            </a:pPr>
            <a:r>
              <a:rPr lang="en-US" sz="1200" dirty="0" smtClean="0">
                <a:solidFill>
                  <a:srgbClr val="FFFF00"/>
                </a:solidFill>
                <a:cs typeface="Arial" charset="0"/>
              </a:rPr>
              <a:t>Moving on to a second</a:t>
            </a:r>
            <a:r>
              <a:rPr lang="en-US" sz="1200" baseline="0" dirty="0" smtClean="0">
                <a:solidFill>
                  <a:srgbClr val="FFFF00"/>
                </a:solidFill>
                <a:cs typeface="Arial" charset="0"/>
              </a:rPr>
              <a:t> case study. . .</a:t>
            </a:r>
            <a:endParaRPr lang="en-US" sz="1200" dirty="0" smtClean="0">
              <a:solidFill>
                <a:srgbClr val="FFFF00"/>
              </a:solidFill>
              <a:cs typeface="Arial" charset="0"/>
            </a:endParaRPr>
          </a:p>
          <a:p>
            <a:pPr>
              <a:lnSpc>
                <a:spcPct val="80000"/>
              </a:lnSpc>
            </a:pPr>
            <a:endParaRPr lang="en-US" dirty="0" smtClean="0">
              <a:solidFill>
                <a:srgbClr val="FFE701"/>
              </a:solidFill>
            </a:endParaRPr>
          </a:p>
          <a:p>
            <a:pPr>
              <a:lnSpc>
                <a:spcPct val="80000"/>
              </a:lnSpc>
            </a:pPr>
            <a:r>
              <a:rPr lang="en-US" dirty="0" smtClean="0">
                <a:solidFill>
                  <a:srgbClr val="FFE701"/>
                </a:solidFill>
              </a:rPr>
              <a:t>Touted as one of the most dangerous mountains, K2 is the second highest in the world</a:t>
            </a:r>
          </a:p>
          <a:p>
            <a:pPr>
              <a:lnSpc>
                <a:spcPct val="80000"/>
              </a:lnSpc>
            </a:pPr>
            <a:r>
              <a:rPr lang="en-US" dirty="0" smtClean="0">
                <a:solidFill>
                  <a:srgbClr val="FFE701"/>
                </a:solidFill>
              </a:rPr>
              <a:t>Only 274 have made it to the summit, but only 254 made it back down</a:t>
            </a:r>
          </a:p>
          <a:p>
            <a:pPr>
              <a:lnSpc>
                <a:spcPct val="80000"/>
              </a:lnSpc>
            </a:pPr>
            <a:r>
              <a:rPr lang="en-US" dirty="0" smtClean="0">
                <a:solidFill>
                  <a:srgbClr val="FFE701"/>
                </a:solidFill>
              </a:rPr>
              <a:t>It’s beautiful, it’s a challenge/achievement, it’s facing down death.</a:t>
            </a:r>
          </a:p>
          <a:p>
            <a:endParaRPr lang="en-US" dirty="0" smtClean="0"/>
          </a:p>
        </p:txBody>
      </p:sp>
      <p:sp>
        <p:nvSpPr>
          <p:cNvPr id="21508" name="Slide Number Placeholder 3"/>
          <p:cNvSpPr>
            <a:spLocks noGrp="1"/>
          </p:cNvSpPr>
          <p:nvPr>
            <p:ph type="sldNum" sz="quarter" idx="5"/>
          </p:nvPr>
        </p:nvSpPr>
        <p:spPr>
          <a:noFill/>
        </p:spPr>
        <p:txBody>
          <a:bodyPr/>
          <a:lstStyle/>
          <a:p>
            <a:fld id="{BFF248B6-E14B-4784-BB46-7FCCB73DC3C4}" type="slidenum">
              <a:rPr lang="en-US"/>
              <a:pPr/>
              <a:t>59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xfrm>
            <a:off x="916978" y="4416099"/>
            <a:ext cx="5047858" cy="4182457"/>
          </a:xfrm>
          <a:noFill/>
          <a:ln/>
        </p:spPr>
        <p:txBody>
          <a:bodyPr/>
          <a:lstStyle/>
          <a:p>
            <a:pPr eaLnBrk="1" hangingPunct="1">
              <a:lnSpc>
                <a:spcPct val="80000"/>
              </a:lnSpc>
            </a:pPr>
            <a:r>
              <a:rPr lang="en-US" sz="1200" dirty="0" smtClean="0">
                <a:solidFill>
                  <a:srgbClr val="FFFF00"/>
                </a:solidFill>
                <a:cs typeface="Arial" charset="0"/>
              </a:rPr>
              <a:t>In 1992, John W. Huffman, a Clemson University Chemist, researching the use of THC-like compounds</a:t>
            </a:r>
            <a:r>
              <a:rPr lang="en-US" sz="1200" baseline="0" dirty="0" smtClean="0">
                <a:solidFill>
                  <a:srgbClr val="FFFF00"/>
                </a:solidFill>
                <a:cs typeface="Arial" charset="0"/>
              </a:rPr>
              <a:t> </a:t>
            </a:r>
            <a:r>
              <a:rPr lang="en-US" sz="1200" dirty="0" smtClean="0">
                <a:solidFill>
                  <a:srgbClr val="FFFF00"/>
                </a:solidFill>
                <a:cs typeface="Arial" charset="0"/>
              </a:rPr>
              <a:t>for controlling obesity in mice, synthesized the top two compounds</a:t>
            </a:r>
            <a:r>
              <a:rPr lang="en-US" sz="1200" baseline="0" dirty="0" smtClean="0">
                <a:solidFill>
                  <a:srgbClr val="FFFF00"/>
                </a:solidFill>
                <a:cs typeface="Arial" charset="0"/>
              </a:rPr>
              <a:t> (</a:t>
            </a:r>
            <a:r>
              <a:rPr lang="en-US" sz="1200" dirty="0" smtClean="0">
                <a:solidFill>
                  <a:srgbClr val="FFFF00"/>
                </a:solidFill>
                <a:cs typeface="Arial" charset="0"/>
              </a:rPr>
              <a:t>JWH-018 and JWH-073).</a:t>
            </a:r>
          </a:p>
          <a:p>
            <a:pPr eaLnBrk="1" hangingPunct="1">
              <a:lnSpc>
                <a:spcPct val="80000"/>
              </a:lnSpc>
            </a:pPr>
            <a:endParaRPr lang="en-US" sz="1200" dirty="0" smtClean="0">
              <a:solidFill>
                <a:srgbClr val="FFFF00"/>
              </a:solidFill>
              <a:cs typeface="Arial" charset="0"/>
            </a:endParaRPr>
          </a:p>
          <a:p>
            <a:pPr eaLnBrk="1" hangingPunct="1">
              <a:lnSpc>
                <a:spcPct val="80000"/>
              </a:lnSpc>
            </a:pPr>
            <a:r>
              <a:rPr lang="en-US" sz="1200" dirty="0" smtClean="0">
                <a:solidFill>
                  <a:srgbClr val="FFFF00"/>
                </a:solidFill>
                <a:cs typeface="Arial" charset="0"/>
              </a:rPr>
              <a:t>Now</a:t>
            </a:r>
            <a:r>
              <a:rPr lang="en-US" sz="1200" baseline="0" dirty="0" smtClean="0">
                <a:solidFill>
                  <a:srgbClr val="FFFF00"/>
                </a:solidFill>
                <a:cs typeface="Arial" charset="0"/>
              </a:rPr>
              <a:t> street chemists are spraying these compounds on plants used for incense and selling them on the internet or in head shops.</a:t>
            </a:r>
            <a:endParaRPr lang="en-US" sz="1200" dirty="0" smtClean="0">
              <a:solidFill>
                <a:srgbClr val="FFFF00"/>
              </a:solidFill>
              <a:cs typeface="Arial" charset="0"/>
            </a:endParaRPr>
          </a:p>
          <a:p>
            <a:pPr>
              <a:lnSpc>
                <a:spcPct val="120000"/>
              </a:lnSpc>
            </a:pPr>
            <a:endParaRPr lang="en-US" sz="1200" dirty="0" smtClean="0"/>
          </a:p>
          <a:p>
            <a:pPr>
              <a:lnSpc>
                <a:spcPct val="120000"/>
              </a:lnSpc>
            </a:pPr>
            <a:r>
              <a:rPr lang="en-US" sz="1200" dirty="0" smtClean="0"/>
              <a:t>Problems unique to these ‘designer drugs’:</a:t>
            </a:r>
          </a:p>
          <a:p>
            <a:pPr lvl="1">
              <a:lnSpc>
                <a:spcPct val="120000"/>
              </a:lnSpc>
            </a:pPr>
            <a:r>
              <a:rPr lang="en-US" sz="1200" dirty="0" smtClean="0"/>
              <a:t>Potency differences</a:t>
            </a:r>
          </a:p>
          <a:p>
            <a:pPr lvl="1">
              <a:lnSpc>
                <a:spcPct val="120000"/>
              </a:lnSpc>
            </a:pPr>
            <a:r>
              <a:rPr lang="en-US" sz="1200" dirty="0" smtClean="0"/>
              <a:t>Complex Mixtures</a:t>
            </a:r>
          </a:p>
          <a:p>
            <a:pPr lvl="1">
              <a:lnSpc>
                <a:spcPct val="120000"/>
              </a:lnSpc>
            </a:pPr>
            <a:r>
              <a:rPr lang="en-US" sz="1200" dirty="0" smtClean="0"/>
              <a:t>Overdosing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Despite being invisible, the work these labs perform is critically important to everyday people, businesses, and the</a:t>
            </a:r>
            <a:r>
              <a:rPr lang="en-US" baseline="0" dirty="0" smtClean="0"/>
              <a:t> </a:t>
            </a:r>
            <a:r>
              <a:rPr lang="en-US" dirty="0" smtClean="0"/>
              <a:t>overall economy.  </a:t>
            </a:r>
          </a:p>
          <a:p>
            <a:pPr eaLnBrk="1" hangingPunct="1">
              <a:spcBef>
                <a:spcPct val="0"/>
              </a:spcBef>
            </a:pPr>
            <a:endParaRPr lang="en-US" dirty="0" smtClean="0"/>
          </a:p>
          <a:p>
            <a:pPr eaLnBrk="1" hangingPunct="1">
              <a:spcBef>
                <a:spcPct val="0"/>
              </a:spcBef>
            </a:pPr>
            <a:r>
              <a:rPr lang="en-US" dirty="0" smtClean="0"/>
              <a:t>Health officials, emergency responders, policy makers and law enforcement officials all rely on PHL data.</a:t>
            </a:r>
          </a:p>
          <a:p>
            <a:pPr eaLnBrk="1" hangingPunct="1">
              <a:spcBef>
                <a:spcPct val="0"/>
              </a:spcBef>
            </a:pPr>
            <a:endParaRPr lang="en-US" dirty="0" smtClean="0"/>
          </a:p>
          <a:p>
            <a:pPr eaLnBrk="1" hangingPunct="1">
              <a:spcBef>
                <a:spcPct val="0"/>
              </a:spcBef>
            </a:pPr>
            <a:r>
              <a:rPr lang="en-US" i="0" dirty="0" smtClean="0"/>
              <a:t>The scientist at left is preparing to test a sample of tomatoes for Salmonella at the New Mexico state public health laboratory during a 2008 outbreak.</a:t>
            </a:r>
          </a:p>
          <a:p>
            <a:pPr eaLnBrk="1" hangingPunct="1">
              <a:spcBef>
                <a:spcPct val="0"/>
              </a:spcBef>
            </a:pPr>
            <a:endParaRPr lang="en-US" i="0" dirty="0" smtClean="0"/>
          </a:p>
          <a:p>
            <a:pPr eaLnBrk="1" hangingPunct="1">
              <a:spcBef>
                <a:spcPct val="0"/>
              </a:spcBef>
            </a:pPr>
            <a:r>
              <a:rPr lang="en-US" i="0" dirty="0" smtClean="0"/>
              <a:t>Without</a:t>
            </a:r>
            <a:r>
              <a:rPr lang="en-US" i="0" baseline="0" dirty="0" smtClean="0"/>
              <a:t> such testing it would be difficult to determine whether a sudden increase in illness is related to a specific food, and whether a recall is necessary.</a:t>
            </a:r>
            <a:endParaRPr lang="en-US" i="0" dirty="0" smtClean="0"/>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49E559-F9A0-4DD5-BB25-047F96ECC351}"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slide]</a:t>
            </a:r>
          </a:p>
          <a:p>
            <a:endParaRPr lang="en-US" dirty="0" smtClean="0"/>
          </a:p>
          <a:p>
            <a:r>
              <a:rPr lang="en-US" dirty="0" smtClean="0"/>
              <a:t>Unfortunately it also leads to:</a:t>
            </a:r>
          </a:p>
          <a:p>
            <a:pPr>
              <a:lnSpc>
                <a:spcPct val="120000"/>
              </a:lnSpc>
            </a:pPr>
            <a:r>
              <a:rPr lang="en-US" sz="1200" dirty="0" smtClean="0"/>
              <a:t>- Memory and learning problems</a:t>
            </a:r>
          </a:p>
          <a:p>
            <a:pPr>
              <a:lnSpc>
                <a:spcPct val="120000"/>
              </a:lnSpc>
            </a:pPr>
            <a:r>
              <a:rPr lang="en-US" sz="1200" dirty="0" smtClean="0"/>
              <a:t>- Anxiety, panic attacks, extreme agitation, hallucinations, seizures</a:t>
            </a:r>
          </a:p>
          <a:p>
            <a:pPr>
              <a:lnSpc>
                <a:spcPct val="120000"/>
              </a:lnSpc>
            </a:pPr>
            <a:r>
              <a:rPr lang="en-US" sz="1200" dirty="0" smtClean="0"/>
              <a:t>- Loss of judgment</a:t>
            </a:r>
          </a:p>
          <a:p>
            <a:pPr>
              <a:lnSpc>
                <a:spcPct val="120000"/>
              </a:lnSpc>
            </a:pPr>
            <a:r>
              <a:rPr lang="en-US" sz="1200" dirty="0" smtClean="0"/>
              <a:t>- Driving impairment</a:t>
            </a:r>
          </a:p>
          <a:p>
            <a:pPr>
              <a:lnSpc>
                <a:spcPct val="120000"/>
              </a:lnSpc>
              <a:buFontTx/>
              <a:buChar char="-"/>
            </a:pPr>
            <a:r>
              <a:rPr lang="en-US" sz="1200" dirty="0" err="1" smtClean="0"/>
              <a:t>Immunosuppression</a:t>
            </a:r>
            <a:endParaRPr lang="en-US" sz="1200" dirty="0" smtClean="0"/>
          </a:p>
          <a:p>
            <a:pPr>
              <a:lnSpc>
                <a:spcPct val="120000"/>
              </a:lnSpc>
              <a:buFontTx/>
              <a:buChar char="-"/>
            </a:pPr>
            <a:endParaRPr lang="en-US" sz="1200" dirty="0" smtClean="0"/>
          </a:p>
          <a:p>
            <a:pPr marL="327915" indent="-327915">
              <a:lnSpc>
                <a:spcPct val="80000"/>
              </a:lnSpc>
              <a:spcBef>
                <a:spcPct val="20000"/>
              </a:spcBef>
              <a:buFontTx/>
              <a:buNone/>
              <a:defRPr/>
            </a:pPr>
            <a:r>
              <a:rPr lang="en-US" dirty="0" smtClean="0">
                <a:latin typeface="Times New Roman" pitchFamily="18" charset="0"/>
              </a:rPr>
              <a:t>People are arriving at emergency rooms with symptoms that would not normally be associated with marijuana</a:t>
            </a:r>
          </a:p>
          <a:p>
            <a:pPr marL="327915" marR="0" indent="-327915" algn="l" defTabSz="914400" rtl="0" eaLnBrk="1" fontAlgn="base" latinLnBrk="0" hangingPunct="1">
              <a:lnSpc>
                <a:spcPct val="80000"/>
              </a:lnSpc>
              <a:spcBef>
                <a:spcPct val="20000"/>
              </a:spcBef>
              <a:spcAft>
                <a:spcPct val="0"/>
              </a:spcAft>
              <a:buClrTx/>
              <a:buSzTx/>
              <a:buFontTx/>
              <a:buNone/>
              <a:tabLst/>
              <a:defRPr/>
            </a:pPr>
            <a:endParaRPr lang="en-US" dirty="0" smtClean="0">
              <a:latin typeface="Times New Roman" pitchFamily="18" charset="0"/>
            </a:endParaRPr>
          </a:p>
          <a:p>
            <a:pPr marL="327915" marR="0" indent="-327915" algn="l" defTabSz="914400" rtl="0" eaLnBrk="1" fontAlgn="base" latinLnBrk="0" hangingPunct="1">
              <a:lnSpc>
                <a:spcPct val="80000"/>
              </a:lnSpc>
              <a:spcBef>
                <a:spcPct val="20000"/>
              </a:spcBef>
              <a:spcAft>
                <a:spcPct val="0"/>
              </a:spcAft>
              <a:buClrTx/>
              <a:buSzTx/>
              <a:buFontTx/>
              <a:buNone/>
              <a:tabLst/>
              <a:defRPr/>
            </a:pPr>
            <a:r>
              <a:rPr lang="en-US" dirty="0" smtClean="0">
                <a:latin typeface="Times New Roman" pitchFamily="18" charset="0"/>
              </a:rPr>
              <a:t>There have been numerous reports of impairment (job and driving) and several suspected death cases</a:t>
            </a:r>
          </a:p>
          <a:p>
            <a:pPr>
              <a:lnSpc>
                <a:spcPct val="120000"/>
              </a:lnSpc>
              <a:buFontTx/>
              <a:buChar char="-"/>
            </a:pP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pPr>
                <a:defRPr/>
              </a:pPr>
              <a:t>61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327915" indent="-327915">
              <a:lnSpc>
                <a:spcPct val="80000"/>
              </a:lnSpc>
              <a:spcBef>
                <a:spcPct val="20000"/>
              </a:spcBef>
              <a:buFontTx/>
              <a:buNone/>
              <a:defRPr/>
            </a:pPr>
            <a:r>
              <a:rPr lang="en-US" dirty="0" smtClean="0">
                <a:latin typeface="Times New Roman" pitchFamily="18" charset="0"/>
              </a:rPr>
              <a:t>In 2008, there were 19 cases nationwide, in 2011 there were over 4000.</a:t>
            </a:r>
          </a:p>
          <a:p>
            <a:pPr marL="327915" indent="-327915">
              <a:lnSpc>
                <a:spcPct val="80000"/>
              </a:lnSpc>
              <a:spcBef>
                <a:spcPct val="20000"/>
              </a:spcBef>
              <a:buFontTx/>
              <a:buNone/>
              <a:defRPr/>
            </a:pPr>
            <a:endParaRPr lang="en-US" dirty="0" smtClean="0">
              <a:latin typeface="Times New Roman" pitchFamily="18" charset="0"/>
            </a:endParaRPr>
          </a:p>
          <a:p>
            <a:pPr marL="327915" indent="-327915">
              <a:lnSpc>
                <a:spcPct val="80000"/>
              </a:lnSpc>
              <a:spcBef>
                <a:spcPct val="20000"/>
              </a:spcBef>
              <a:buFontTx/>
              <a:buNone/>
              <a:defRPr/>
            </a:pPr>
            <a:r>
              <a:rPr lang="en-US" dirty="0" smtClean="0">
                <a:latin typeface="Times New Roman" pitchFamily="18" charset="0"/>
              </a:rPr>
              <a:t>[click]</a:t>
            </a:r>
          </a:p>
          <a:p>
            <a:pPr>
              <a:defRPr/>
            </a:pPr>
            <a:endParaRPr lang="en-US" dirty="0" smtClean="0"/>
          </a:p>
          <a:p>
            <a:pPr>
              <a:defRPr/>
            </a:pPr>
            <a:r>
              <a:rPr lang="en-US" dirty="0" smtClean="0"/>
              <a:t>This is a quote from a New York Times interview with Mike </a:t>
            </a:r>
            <a:r>
              <a:rPr lang="en-US" dirty="0" err="1" smtClean="0"/>
              <a:t>Rozga</a:t>
            </a:r>
            <a:r>
              <a:rPr lang="en-US" dirty="0" smtClean="0"/>
              <a:t>, who said he learned of K2 only after his son’s death. </a:t>
            </a:r>
          </a:p>
          <a:p>
            <a:pPr>
              <a:defRPr/>
            </a:pPr>
            <a:endParaRPr lang="en-US" dirty="0"/>
          </a:p>
        </p:txBody>
      </p:sp>
      <p:sp>
        <p:nvSpPr>
          <p:cNvPr id="22532" name="Slide Number Placeholder 3"/>
          <p:cNvSpPr>
            <a:spLocks noGrp="1"/>
          </p:cNvSpPr>
          <p:nvPr>
            <p:ph type="sldNum" sz="quarter" idx="5"/>
          </p:nvPr>
        </p:nvSpPr>
        <p:spPr>
          <a:noFill/>
        </p:spPr>
        <p:txBody>
          <a:bodyPr/>
          <a:lstStyle/>
          <a:p>
            <a:fld id="{915CDA92-9537-46BE-BEEE-FBBE434A2190}" type="slidenum">
              <a:rPr lang="en-US"/>
              <a:pPr/>
              <a:t>62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04D07B1-A71B-40EA-A47D-718C3197450F}" type="slidenum">
              <a:rPr lang="en-US" smtClean="0"/>
              <a:pPr>
                <a:defRPr/>
              </a:pPr>
              <a:t>63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7C33C5E7-3C24-406D-A037-3ACA9F277D54}" type="slidenum">
              <a:rPr lang="en-US"/>
              <a:pPr/>
              <a:t>65</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566 samples (206 cases) March 2010 – October 2011</a:t>
            </a:r>
          </a:p>
          <a:p>
            <a:pPr eaLnBrk="1" hangingPunct="1"/>
            <a:endParaRPr lang="en-US"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 Shows compounds detected in products collected in Arkansas</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 Each color on chart represents a unique drug combination</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pPr>
                <a:defRPr/>
              </a:pPr>
              <a:t>66</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ADC8202E-2563-4B35-B1A4-D82015D534BD}" type="slidenum">
              <a:rPr lang="en-US" smtClean="0"/>
              <a:pPr/>
              <a:t>67</a:t>
            </a:fld>
            <a:endParaRPr lang="en-US" dirty="0"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defTabSz="924458">
              <a:buFont typeface="Arial" pitchFamily="34" charset="0"/>
              <a:buNone/>
              <a:defRPr/>
            </a:pPr>
            <a:r>
              <a:rPr lang="en-US" dirty="0" smtClean="0"/>
              <a:t>Now that you know what a “public health lab” is, I can tell you about APHL.</a:t>
            </a:r>
          </a:p>
          <a:p>
            <a:pPr defTabSz="924458">
              <a:defRPr/>
            </a:pPr>
            <a:endParaRPr lang="en-US" dirty="0" smtClean="0"/>
          </a:p>
          <a:p>
            <a:pPr defTabSz="924458">
              <a:defRPr/>
            </a:pPr>
            <a:r>
              <a:rPr lang="en-US" dirty="0" smtClean="0"/>
              <a:t>First can someone explain the difference between PH practice (what I’ve been describing</a:t>
            </a:r>
            <a:r>
              <a:rPr lang="en-US" baseline="0" dirty="0" smtClean="0"/>
              <a:t>) &amp; PH policy?</a:t>
            </a:r>
          </a:p>
          <a:p>
            <a:pPr defTabSz="924458">
              <a:defRPr/>
            </a:pPr>
            <a:endParaRPr lang="en-US" dirty="0" smtClean="0"/>
          </a:p>
          <a:p>
            <a:pPr eaLnBrk="1" hangingPunct="1"/>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C0102B74-C511-4EF7-8C91-E0553413B19A}" type="slidenum">
              <a:rPr lang="en-US" smtClean="0"/>
              <a:pPr/>
              <a:t>68</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I couldn’t find a definition of PH policy but I found one for policy (hopefully you already know what PH is!)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APHL is the national membership organization that represents PHLs.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They work to develop recommendations and guidance for “courses of action” to address public health concerns at the federal, state and community level.</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It’s important to understand these differences in the PH field. . .so let’s take a moment here.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Can someone remind me of the difference between academia and practice?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Great – now let’s move on to the policy world.</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D33BCA92-0BE0-4662-BC8E-B2FD56426969}" type="slidenum">
              <a:rPr lang="en-US"/>
              <a:pPr/>
              <a:t>69</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association was founded over 50 years ago with the vision of . . .[read slide]</a:t>
            </a:r>
          </a:p>
          <a:p>
            <a:pPr eaLnBrk="1" hangingPunct="1"/>
            <a:endParaRPr lang="en-US" dirty="0" smtClean="0"/>
          </a:p>
          <a:p>
            <a:pPr eaLnBrk="1" hangingPunct="1"/>
            <a:r>
              <a:rPr lang="en-US" dirty="0" smtClean="0"/>
              <a:t>Basically motherhood and apple pie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05199" fontAlgn="base">
              <a:spcBef>
                <a:spcPct val="0"/>
              </a:spcBef>
              <a:spcAft>
                <a:spcPct val="0"/>
              </a:spcAft>
            </a:pPr>
            <a:fld id="{F41AD9FC-5672-4F77-B65C-0C0F9FA05EE7}" type="slidenum">
              <a:rPr lang="en-US"/>
              <a:pPr defTabSz="905199" fontAlgn="base">
                <a:spcBef>
                  <a:spcPct val="0"/>
                </a:spcBef>
                <a:spcAft>
                  <a:spcPct val="0"/>
                </a:spcAft>
              </a:pPr>
              <a:t>70</a:t>
            </a:fld>
            <a:endParaRPr lang="en-US" dirty="0"/>
          </a:p>
        </p:txBody>
      </p:sp>
      <p:sp>
        <p:nvSpPr>
          <p:cNvPr id="36866" name="Rectangle 2"/>
          <p:cNvSpPr>
            <a:spLocks noGrp="1" noRot="1" noChangeAspect="1" noChangeArrowheads="1" noTextEdit="1"/>
          </p:cNvSpPr>
          <p:nvPr>
            <p:ph type="sldImg"/>
          </p:nvPr>
        </p:nvSpPr>
        <p:spPr bwMode="auto">
          <a:noFill/>
          <a:ln cap="flat">
            <a:solidFill>
              <a:srgbClr val="000000"/>
            </a:solidFill>
            <a:miter lim="800000"/>
            <a:headEnd/>
            <a:tailEnd/>
          </a:ln>
        </p:spPr>
      </p:sp>
      <p:sp>
        <p:nvSpPr>
          <p:cNvPr id="368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How do</a:t>
            </a:r>
            <a:r>
              <a:rPr lang="en-US" baseline="0" dirty="0" smtClean="0"/>
              <a:t> we accomplish that vision? Through the promotion of the role of PHLs. . .[read bold]</a:t>
            </a:r>
          </a:p>
          <a:p>
            <a:pPr>
              <a:spcBef>
                <a:spcPct val="0"/>
              </a:spcBef>
            </a:pPr>
            <a:endParaRPr lang="en-US"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Want to pause to add</a:t>
            </a:r>
            <a:r>
              <a:rPr lang="en-US" baseline="0" dirty="0" smtClean="0"/>
              <a:t> that as you begin your job search, the association world may be one you may not have considered. </a:t>
            </a:r>
          </a:p>
          <a:p>
            <a:pPr marL="0" marR="0" indent="0" algn="l" defTabSz="914400" rtl="0" eaLnBrk="1" fontAlgn="base" latinLnBrk="0" hangingPunct="1">
              <a:lnSpc>
                <a:spcPct val="100000"/>
              </a:lnSpc>
              <a:spcBef>
                <a:spcPct val="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t>There are so many associations in DC, that there is an association of associations.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t>Have you guys heard of any of these associations or worked with them?</a:t>
            </a:r>
          </a:p>
          <a:p>
            <a:pPr marL="0" marR="0" indent="0" algn="l" defTabSz="914400" rtl="0" eaLnBrk="1" fontAlgn="base" latinLnBrk="0" hangingPunct="1">
              <a:lnSpc>
                <a:spcPct val="100000"/>
              </a:lnSpc>
              <a:spcBef>
                <a:spcPct val="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t>[Many have heard of the American Public Health Association or the American Heart Association]</a:t>
            </a:r>
            <a:endParaRPr lang="en-US" dirty="0" smtClean="0"/>
          </a:p>
        </p:txBody>
      </p:sp>
      <p:sp>
        <p:nvSpPr>
          <p:cNvPr id="36868" name="Header Placeholder 7"/>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05199" fontAlgn="base">
              <a:spcBef>
                <a:spcPct val="0"/>
              </a:spcBef>
              <a:spcAft>
                <a:spcPct val="0"/>
              </a:spcAft>
            </a:pPr>
            <a:endParaRPr lang="en-U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dirty="0" smtClean="0"/>
              <a:t>APHL is a national, non-profit, member-driven organization.</a:t>
            </a:r>
          </a:p>
          <a:p>
            <a:pPr eaLnBrk="1" hangingPunct="1">
              <a:buFont typeface="Arial" pitchFamily="34" charset="0"/>
              <a:buNone/>
            </a:pPr>
            <a:endParaRPr lang="en-US" dirty="0" smtClean="0"/>
          </a:p>
          <a:p>
            <a:pPr eaLnBrk="1" hangingPunct="1">
              <a:buFont typeface="Arial" pitchFamily="34" charset="0"/>
              <a:buNone/>
            </a:pPr>
            <a:r>
              <a:rPr lang="en-US" dirty="0" smtClean="0"/>
              <a:t>~750 members</a:t>
            </a:r>
          </a:p>
          <a:p>
            <a:pPr lvl="1" eaLnBrk="1" hangingPunct="1">
              <a:buFont typeface="Arial" pitchFamily="34" charset="0"/>
              <a:buChar char="•"/>
            </a:pPr>
            <a:r>
              <a:rPr lang="en-US" dirty="0" smtClean="0"/>
              <a:t> Local labs</a:t>
            </a:r>
          </a:p>
          <a:p>
            <a:pPr lvl="1" eaLnBrk="1" hangingPunct="1">
              <a:buFont typeface="Arial" pitchFamily="34" charset="0"/>
              <a:buChar char="•"/>
            </a:pPr>
            <a:r>
              <a:rPr lang="en-US" dirty="0" smtClean="0"/>
              <a:t> Environmental &amp; agricultural labs</a:t>
            </a:r>
          </a:p>
          <a:p>
            <a:pPr lvl="1" eaLnBrk="1" hangingPunct="1">
              <a:buFont typeface="Arial" pitchFamily="34" charset="0"/>
              <a:buChar char="•"/>
            </a:pPr>
            <a:r>
              <a:rPr lang="en-US" dirty="0" smtClean="0"/>
              <a:t> Federal partners</a:t>
            </a:r>
          </a:p>
          <a:p>
            <a:pPr lvl="1" eaLnBrk="1" hangingPunct="1">
              <a:buFont typeface="Arial" pitchFamily="34" charset="0"/>
              <a:buChar char="•"/>
            </a:pPr>
            <a:r>
              <a:rPr lang="en-US" dirty="0" smtClean="0"/>
              <a:t> Corporate members</a:t>
            </a:r>
          </a:p>
          <a:p>
            <a:pPr lvl="1" eaLnBrk="1" hangingPunct="1">
              <a:buFont typeface="Arial" pitchFamily="34" charset="0"/>
              <a:buChar char="•"/>
            </a:pPr>
            <a:r>
              <a:rPr lang="en-US" dirty="0" smtClean="0"/>
              <a:t> Student members</a:t>
            </a:r>
          </a:p>
          <a:p>
            <a:pPr>
              <a:buFont typeface="Arial" pitchFamily="34" charset="0"/>
              <a:buNone/>
            </a:pPr>
            <a:endParaRPr lang="en-US" dirty="0" smtClean="0"/>
          </a:p>
          <a:p>
            <a:pPr>
              <a:buFont typeface="Arial" pitchFamily="34" charset="0"/>
              <a:buNone/>
            </a:pPr>
            <a:r>
              <a:rPr lang="en-US" dirty="0" smtClean="0"/>
              <a:t>Note that</a:t>
            </a:r>
            <a:r>
              <a:rPr lang="en-US" baseline="0" dirty="0" smtClean="0"/>
              <a:t> I said it is a ‘member-driven’ organization.</a:t>
            </a:r>
            <a:endParaRPr lang="en-US" dirty="0" smtClean="0"/>
          </a:p>
          <a:p>
            <a:pPr>
              <a:buFont typeface="Arial" pitchFamily="34" charset="0"/>
              <a:buNone/>
            </a:pPr>
            <a:endParaRPr lang="en-US" dirty="0" smtClean="0"/>
          </a:p>
          <a:p>
            <a:pPr>
              <a:buFont typeface="Arial" pitchFamily="34" charset="0"/>
              <a:buNone/>
            </a:pPr>
            <a:r>
              <a:rPr lang="en-US" dirty="0" smtClean="0"/>
              <a:t>The membership elects the Board, which oversees the work of staff, member-driven committees and task forces.</a:t>
            </a:r>
          </a:p>
          <a:p>
            <a:pPr eaLnBrk="1" hangingPunct="1">
              <a:buFont typeface="Arial" pitchFamily="34" charset="0"/>
              <a:buNone/>
            </a:pPr>
            <a:endParaRPr lang="en-US" dirty="0" smtClean="0"/>
          </a:p>
          <a:p>
            <a:pPr eaLnBrk="1" hangingPunct="1">
              <a:buFont typeface="Arial" pitchFamily="34" charset="0"/>
              <a:buNone/>
            </a:pPr>
            <a:r>
              <a:rPr lang="en-US" dirty="0" smtClean="0"/>
              <a:t>Over 80 staff members</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pPr>
                <a:defRPr/>
              </a:pPr>
              <a:t>71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8A957C-D1C5-41C9-A79B-F156290D11E1}" type="slidenum">
              <a:rPr lang="en-US"/>
              <a:pPr/>
              <a:t>7</a:t>
            </a:fld>
            <a:endParaRPr 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 a comment on an editorial in a Boston paper</a:t>
            </a:r>
            <a:r>
              <a:rPr lang="en-US" baseline="0" dirty="0" smtClean="0"/>
              <a:t>, a physician noted that “u</a:t>
            </a:r>
            <a:r>
              <a:rPr lang="en-US" sz="1200" u="none" strike="noStrike" kern="1200" dirty="0" smtClean="0">
                <a:solidFill>
                  <a:schemeClr val="tx1"/>
                </a:solidFill>
                <a:latin typeface="+mn-lt"/>
                <a:ea typeface="+mn-ea"/>
                <a:cs typeface="+mn-cs"/>
              </a:rPr>
              <a:t>nlike private institutions, the Hinton State Laboratory Institute has the mission and authority to focus on </a:t>
            </a:r>
            <a:r>
              <a:rPr lang="en-US" sz="1200" u="sng" strike="noStrike" kern="1200" dirty="0" smtClean="0">
                <a:solidFill>
                  <a:schemeClr val="tx1"/>
                </a:solidFill>
                <a:latin typeface="+mn-lt"/>
                <a:ea typeface="+mn-ea"/>
                <a:cs typeface="+mn-cs"/>
              </a:rPr>
              <a:t>public</a:t>
            </a:r>
            <a:r>
              <a:rPr lang="en-US" sz="1200" u="none" strike="noStrike" kern="1200" dirty="0" smtClean="0">
                <a:solidFill>
                  <a:schemeClr val="tx1"/>
                </a:solidFill>
                <a:latin typeface="+mn-lt"/>
                <a:ea typeface="+mn-ea"/>
                <a:cs typeface="+mn-cs"/>
              </a:rPr>
              <a:t> problems.”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u="none" strike="noStrike" kern="120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u="none" strike="noStrike" kern="1200" dirty="0" smtClean="0">
                <a:solidFill>
                  <a:schemeClr val="tx1"/>
                </a:solidFill>
                <a:latin typeface="+mn-lt"/>
                <a:ea typeface="+mn-ea"/>
                <a:cs typeface="+mn-cs"/>
              </a:rPr>
              <a:t>As he said, it “addresses small problems before they become big, and big problems before they become catastrophes.” </a:t>
            </a:r>
            <a:br>
              <a:rPr lang="en-US" sz="1200" u="none" strike="noStrike" kern="1200" dirty="0" smtClean="0">
                <a:solidFill>
                  <a:schemeClr val="tx1"/>
                </a:solidFill>
                <a:latin typeface="+mn-lt"/>
                <a:ea typeface="+mn-ea"/>
                <a:cs typeface="+mn-cs"/>
              </a:rPr>
            </a:br>
            <a:endParaRPr lang="en-US" sz="1200" u="none" strike="noStrike" kern="120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u="none" dirty="0" smtClean="0">
                <a:latin typeface="Arial" charset="0"/>
              </a:rPr>
              <a:t>His distinction</a:t>
            </a:r>
            <a:r>
              <a:rPr lang="en-US" sz="1200" b="0" u="none" baseline="0" dirty="0" smtClean="0">
                <a:latin typeface="Arial" charset="0"/>
              </a:rPr>
              <a:t> between private and public labs is important: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0" u="none" baseline="0" dirty="0" smtClean="0">
              <a:latin typeface="Arial"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u="none" dirty="0" smtClean="0">
                <a:latin typeface="Arial" charset="0"/>
              </a:rPr>
              <a:t>Private labs focus</a:t>
            </a:r>
            <a:r>
              <a:rPr lang="en-US" sz="1200" b="0" u="none" baseline="0" dirty="0" smtClean="0">
                <a:latin typeface="Arial" charset="0"/>
              </a:rPr>
              <a:t> on i</a:t>
            </a:r>
            <a:r>
              <a:rPr lang="en-US" sz="1200" b="0" i="0" u="none" dirty="0" smtClean="0">
                <a:latin typeface="Arial" charset="0"/>
              </a:rPr>
              <a:t>ndividual health, for example r</a:t>
            </a:r>
            <a:r>
              <a:rPr lang="en-US" sz="1200" dirty="0" smtClean="0">
                <a:latin typeface="Arial" charset="0"/>
              </a:rPr>
              <a:t>outine diagnostic testing (i.e. cholesterol) &amp; medical management (if you’re on blood thinners).</a:t>
            </a:r>
          </a:p>
          <a:p>
            <a:endParaRPr lang="en-US" sz="1200" b="0" u="none" baseline="0" dirty="0" smtClean="0">
              <a:latin typeface="Arial" charset="0"/>
            </a:endParaRPr>
          </a:p>
          <a:p>
            <a:r>
              <a:rPr lang="en-US" sz="1200" b="0" u="none" baseline="0" dirty="0" smtClean="0">
                <a:latin typeface="Arial" charset="0"/>
              </a:rPr>
              <a:t>PHLs focus on: </a:t>
            </a:r>
            <a:endParaRPr lang="en-US" sz="1200" b="0" i="1" u="none" dirty="0" smtClean="0">
              <a:latin typeface="Arial" charset="0"/>
            </a:endParaRPr>
          </a:p>
          <a:p>
            <a:pPr>
              <a:buFont typeface="Arial" pitchFamily="34" charset="0"/>
              <a:buChar char="•"/>
            </a:pPr>
            <a:r>
              <a:rPr lang="en-US" sz="1200" dirty="0" smtClean="0">
                <a:latin typeface="Arial" charset="0"/>
              </a:rPr>
              <a:t> Non-routine Diagnostic Testing (such as rabies)</a:t>
            </a:r>
          </a:p>
          <a:p>
            <a:pPr>
              <a:buFont typeface="Arial" pitchFamily="34" charset="0"/>
              <a:buChar char="•"/>
            </a:pPr>
            <a:r>
              <a:rPr lang="en-US" sz="1200" dirty="0" smtClean="0">
                <a:latin typeface="Arial" charset="0"/>
              </a:rPr>
              <a:t> Reference Testing </a:t>
            </a:r>
          </a:p>
          <a:p>
            <a:pPr>
              <a:buFont typeface="Arial" pitchFamily="34" charset="0"/>
              <a:buChar char="•"/>
            </a:pPr>
            <a:r>
              <a:rPr lang="en-US" sz="1200" dirty="0" smtClean="0">
                <a:latin typeface="Arial" charset="0"/>
              </a:rPr>
              <a:t> Surveillance &amp; Monitoring</a:t>
            </a:r>
          </a:p>
          <a:p>
            <a:pPr>
              <a:buFont typeface="Arial" pitchFamily="34" charset="0"/>
              <a:buChar char="•"/>
            </a:pPr>
            <a:r>
              <a:rPr lang="en-US" sz="1200" dirty="0" smtClean="0">
                <a:latin typeface="Arial" charset="0"/>
              </a:rPr>
              <a:t> Oversight of Quality Laboratory Testing</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dirty="0" smtClean="0"/>
              <a:t>13 committees </a:t>
            </a:r>
          </a:p>
          <a:p>
            <a:pPr>
              <a:buFont typeface="Arial" pitchFamily="34" charset="0"/>
              <a:buNone/>
            </a:pPr>
            <a:endParaRPr lang="en-US" baseline="0" dirty="0" smtClean="0"/>
          </a:p>
          <a:p>
            <a:pPr>
              <a:buFont typeface="Arial" pitchFamily="34" charset="0"/>
              <a:buNone/>
            </a:pPr>
            <a:r>
              <a:rPr lang="en-US" baseline="0" dirty="0" smtClean="0"/>
              <a:t>+the board of directors = </a:t>
            </a:r>
            <a:r>
              <a:rPr lang="en-US" dirty="0" smtClean="0"/>
              <a:t>almost 300 members</a:t>
            </a:r>
            <a:r>
              <a:rPr lang="en-US" baseline="0" dirty="0" smtClean="0"/>
              <a:t> actively involved in the organization </a:t>
            </a:r>
          </a:p>
          <a:p>
            <a:pPr>
              <a:buFont typeface="Arial" pitchFamily="34" charset="0"/>
              <a:buNone/>
            </a:pPr>
            <a:endParaRPr lang="en-US" baseline="0" dirty="0" smtClean="0"/>
          </a:p>
          <a:p>
            <a:pPr>
              <a:buFont typeface="Arial" pitchFamily="34" charset="0"/>
              <a:buNone/>
            </a:pPr>
            <a:r>
              <a:rPr lang="en-US" baseline="0" dirty="0" smtClean="0"/>
              <a:t>~ 36% of the membership!</a:t>
            </a:r>
            <a:endParaRPr lang="en-US" dirty="0"/>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pPr>
                <a:defRPr/>
              </a:pPr>
              <a:t>72</a:t>
            </a:fld>
            <a:endParaRPr lang="en-US"/>
          </a:p>
        </p:txBody>
      </p:sp>
    </p:spTree>
    <p:extLst>
      <p:ext uri="{BB962C8B-B14F-4D97-AF65-F5344CB8AC3E}">
        <p14:creationId xmlns:p14="http://schemas.microsoft.com/office/powerpoint/2010/main" xmlns="" val="20603672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0CDC96F8-8C7A-4630-B5D1-7B477DBBBB27}" type="slidenum">
              <a:rPr lang="en-US" smtClean="0"/>
              <a:pPr/>
              <a:t>73</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xfrm>
            <a:off x="917575" y="4415790"/>
            <a:ext cx="5046663" cy="4183380"/>
          </a:xfrm>
          <a:noFill/>
          <a:ln/>
        </p:spPr>
        <p:txBody>
          <a:bodyPr/>
          <a:lstStyle/>
          <a:p>
            <a:pPr eaLnBrk="1" hangingPunct="1">
              <a:buFont typeface="Arial" pitchFamily="34" charset="0"/>
              <a:buNone/>
            </a:pPr>
            <a:r>
              <a:rPr lang="en-US" sz="1000" dirty="0" smtClean="0"/>
              <a:t>APHL’s most important role is as nexus for communication among diverse constituencies. </a:t>
            </a:r>
          </a:p>
          <a:p>
            <a:pPr eaLnBrk="1" hangingPunct="1">
              <a:buFont typeface="Arial" pitchFamily="34" charset="0"/>
              <a:buNone/>
            </a:pPr>
            <a:endParaRPr lang="en-US" sz="1000" dirty="0" smtClean="0"/>
          </a:p>
          <a:p>
            <a:pPr eaLnBrk="1" hangingPunct="1">
              <a:buFont typeface="Arial" pitchFamily="34" charset="0"/>
              <a:buNone/>
            </a:pPr>
            <a:r>
              <a:rPr lang="en-US" sz="1000" dirty="0" smtClean="0"/>
              <a:t>The association (refer to graphic):</a:t>
            </a:r>
          </a:p>
          <a:p>
            <a:pPr lvl="1" eaLnBrk="1" hangingPunct="1">
              <a:buFontTx/>
              <a:buChar char="•"/>
            </a:pPr>
            <a:r>
              <a:rPr lang="en-US" sz="1000" dirty="0" smtClean="0"/>
              <a:t> Connects the 56 state and territorial labs as well as an increasing number of local ones</a:t>
            </a:r>
          </a:p>
          <a:p>
            <a:pPr lvl="1" eaLnBrk="1" hangingPunct="1">
              <a:buFontTx/>
              <a:buChar char="•"/>
            </a:pPr>
            <a:r>
              <a:rPr lang="en-US" sz="1000" dirty="0" smtClean="0"/>
              <a:t> Links those labs with federal partners such as CDC, EPA, FDA, DHS, FBI, &amp; HRSA</a:t>
            </a:r>
          </a:p>
          <a:p>
            <a:pPr lvl="1" eaLnBrk="1" hangingPunct="1">
              <a:buFontTx/>
              <a:buChar char="•"/>
            </a:pPr>
            <a:r>
              <a:rPr lang="en-US" sz="1000" dirty="0" smtClean="0"/>
              <a:t> Serves as a nexus between public health and clinical lab communities, such as those in hospitals</a:t>
            </a:r>
          </a:p>
          <a:p>
            <a:pPr lvl="1" eaLnBrk="1" hangingPunct="1">
              <a:buFontTx/>
              <a:buChar char="•"/>
            </a:pPr>
            <a:r>
              <a:rPr lang="en-US" sz="1000" dirty="0" smtClean="0"/>
              <a:t> Acts as a liaison between public health labs and the companies that supply them with testing materials, instrumentation, facilities and other commercial services.</a:t>
            </a:r>
          </a:p>
          <a:p>
            <a:pPr lvl="1" eaLnBrk="1" hangingPunct="1">
              <a:buFontTx/>
              <a:buChar char="•"/>
            </a:pPr>
            <a:r>
              <a:rPr lang="en-US" sz="1000" dirty="0" smtClean="0"/>
              <a:t> Advocates for labs with Congress and the Administration. . .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dirty="0" smtClean="0"/>
              <a:t>Each year set specific policy</a:t>
            </a:r>
            <a:r>
              <a:rPr lang="en-US" baseline="0" dirty="0" smtClean="0"/>
              <a:t> priorities</a:t>
            </a:r>
            <a:endParaRPr lang="en-US" dirty="0" smtClean="0"/>
          </a:p>
          <a:p>
            <a:pPr defTabSz="924458">
              <a:buFont typeface="Arial" pitchFamily="34" charset="0"/>
              <a:buNone/>
              <a:defRPr/>
            </a:pPr>
            <a:endParaRPr lang="en-US" dirty="0" smtClean="0"/>
          </a:p>
          <a:p>
            <a:pPr defTabSz="924458">
              <a:buFont typeface="Arial" pitchFamily="34" charset="0"/>
              <a:buNone/>
              <a:defRPr/>
            </a:pPr>
            <a:r>
              <a:rPr lang="en-US" dirty="0" smtClean="0"/>
              <a:t>Been closely</a:t>
            </a:r>
            <a:r>
              <a:rPr lang="en-US" baseline="0" dirty="0" smtClean="0"/>
              <a:t> watching the budget conversations</a:t>
            </a:r>
            <a:endParaRPr lang="en-US" dirty="0" smtClean="0"/>
          </a:p>
          <a:p>
            <a:pPr>
              <a:buFont typeface="Arial" pitchFamily="34" charset="0"/>
              <a:buNone/>
            </a:pPr>
            <a:endParaRPr lang="en-US" dirty="0" smtClean="0"/>
          </a:p>
          <a:p>
            <a:pPr>
              <a:buFont typeface="Arial" pitchFamily="34" charset="0"/>
              <a:buNone/>
            </a:pPr>
            <a:r>
              <a:rPr lang="en-US" dirty="0" smtClean="0"/>
              <a:t>Staff</a:t>
            </a:r>
            <a:r>
              <a:rPr lang="en-US" baseline="0" dirty="0" smtClean="0"/>
              <a:t> g</a:t>
            </a:r>
            <a:r>
              <a:rPr lang="en-US" dirty="0" smtClean="0"/>
              <a:t>oes up to Capitol Hill with members once a year to meet</a:t>
            </a:r>
            <a:r>
              <a:rPr lang="en-US" baseline="0" dirty="0" smtClean="0"/>
              <a:t> with their representatives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pPr>
                <a:defRPr/>
              </a:pPr>
              <a:t>74</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B6A0DA11-5840-4AC2-A3AC-860DF92A08D4}" type="slidenum">
              <a:rPr lang="en-US" smtClean="0"/>
              <a:pPr/>
              <a:t>75</a:t>
            </a:fld>
            <a:endParaRPr 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xfrm>
            <a:off x="917575" y="4415790"/>
            <a:ext cx="5046663" cy="4183380"/>
          </a:xfrm>
          <a:noFill/>
          <a:ln/>
        </p:spPr>
        <p:txBody>
          <a:bodyPr/>
          <a:lstStyle/>
          <a:p>
            <a:pPr>
              <a:buFont typeface="Arial" pitchFamily="34" charset="0"/>
              <a:buNone/>
            </a:pPr>
            <a:r>
              <a:rPr lang="en-US" baseline="0" dirty="0" smtClean="0"/>
              <a:t>It’s always been hard for public health to hold the spot light despite all of our good work. </a:t>
            </a:r>
          </a:p>
          <a:p>
            <a:pPr>
              <a:buFont typeface="Arial" pitchFamily="34" charset="0"/>
              <a:buNone/>
            </a:pPr>
            <a:endParaRPr lang="en-US" baseline="0" dirty="0" smtClean="0"/>
          </a:p>
          <a:p>
            <a:pPr>
              <a:buFont typeface="Arial" pitchFamily="34" charset="0"/>
              <a:buNone/>
            </a:pPr>
            <a:r>
              <a:rPr lang="en-US" baseline="0" dirty="0" smtClean="0"/>
              <a:t>It is doubly hard for public health laboratories. </a:t>
            </a:r>
          </a:p>
          <a:p>
            <a:pPr>
              <a:buFont typeface="Arial" pitchFamily="34" charset="0"/>
              <a:buNone/>
            </a:pPr>
            <a:endParaRPr lang="en-US" baseline="0" dirty="0" smtClean="0"/>
          </a:p>
          <a:p>
            <a:pPr>
              <a:buFont typeface="Arial" pitchFamily="34" charset="0"/>
              <a:buNone/>
            </a:pPr>
            <a:r>
              <a:rPr lang="en-US" baseline="0" dirty="0" smtClean="0"/>
              <a:t>The issues are complicated, not easily digested into sound bites and elevator speeches . . .and laboratorians prefer to DO the good work rather than talk about it.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sz="1200" baseline="0" dirty="0" smtClean="0"/>
              <a:t>So APHL does a lot of c</a:t>
            </a:r>
            <a:r>
              <a:rPr lang="en-US" sz="1200" baseline="0" dirty="0" smtClean="0">
                <a:sym typeface="Wingdings" pitchFamily="2" charset="2"/>
              </a:rPr>
              <a:t>ommunications such as: </a:t>
            </a:r>
          </a:p>
          <a:p>
            <a:pPr lvl="1">
              <a:buFont typeface="Arial" pitchFamily="34" charset="0"/>
              <a:buChar char="•"/>
            </a:pPr>
            <a:r>
              <a:rPr lang="en-US" sz="1200" baseline="0" dirty="0" smtClean="0">
                <a:sym typeface="Wingdings" pitchFamily="2" charset="2"/>
              </a:rPr>
              <a:t> Publications (quarterly magazine, weekly newsletter, issue briefs)</a:t>
            </a:r>
          </a:p>
          <a:p>
            <a:pPr lvl="1">
              <a:buFont typeface="Arial" pitchFamily="34" charset="0"/>
              <a:buChar char="•"/>
            </a:pPr>
            <a:r>
              <a:rPr lang="en-US" sz="1200" dirty="0" smtClean="0"/>
              <a:t> Website</a:t>
            </a:r>
          </a:p>
          <a:p>
            <a:pPr lvl="1">
              <a:buFont typeface="Arial" pitchFamily="34" charset="0"/>
              <a:buChar char="•"/>
            </a:pPr>
            <a:r>
              <a:rPr lang="en-US" sz="1200" dirty="0" smtClean="0"/>
              <a:t> </a:t>
            </a:r>
            <a:r>
              <a:rPr lang="en-US" sz="1200" dirty="0" err="1" smtClean="0"/>
              <a:t>Listservs</a:t>
            </a:r>
            <a:r>
              <a:rPr lang="en-US" sz="1200" dirty="0" smtClean="0"/>
              <a:t> &amp; Web boards</a:t>
            </a:r>
          </a:p>
          <a:p>
            <a:pPr lvl="1">
              <a:buFont typeface="Arial" pitchFamily="34" charset="0"/>
              <a:buChar char="•"/>
            </a:pPr>
            <a:r>
              <a:rPr lang="en-US" sz="1200" dirty="0" smtClean="0"/>
              <a:t> Press releases</a:t>
            </a:r>
          </a:p>
          <a:p>
            <a:pPr lvl="1">
              <a:lnSpc>
                <a:spcPct val="80000"/>
              </a:lnSpc>
              <a:buFont typeface="Arial" pitchFamily="34" charset="0"/>
              <a:buChar char="•"/>
            </a:pPr>
            <a:r>
              <a:rPr lang="en-US" sz="1200" dirty="0" smtClean="0"/>
              <a:t> Social Media (we’re on Twitter, </a:t>
            </a:r>
            <a:r>
              <a:rPr lang="en-US" sz="1200" dirty="0" err="1" smtClean="0"/>
              <a:t>Facebook</a:t>
            </a:r>
            <a:r>
              <a:rPr lang="en-US" sz="1200" dirty="0" smtClean="0"/>
              <a:t>, and LinkedIn) – come find us!</a:t>
            </a:r>
          </a:p>
          <a:p>
            <a:pPr lvl="1">
              <a:lnSpc>
                <a:spcPct val="80000"/>
              </a:lnSpc>
              <a:buFont typeface="Arial" pitchFamily="34" charset="0"/>
              <a:buChar char="•"/>
            </a:pPr>
            <a:r>
              <a:rPr lang="en-US" sz="1200" dirty="0" smtClean="0"/>
              <a:t> YouTube videos</a:t>
            </a:r>
          </a:p>
          <a:p>
            <a:pPr lvl="1">
              <a:lnSpc>
                <a:spcPct val="80000"/>
              </a:lnSpc>
              <a:buFont typeface="Arial" pitchFamily="34" charset="0"/>
              <a:buChar char="•"/>
            </a:pPr>
            <a:r>
              <a:rPr lang="en-US" sz="1200" dirty="0" smtClean="0"/>
              <a:t> Blog</a:t>
            </a:r>
          </a:p>
        </p:txBody>
      </p:sp>
      <p:sp>
        <p:nvSpPr>
          <p:cNvPr id="4" name="Slide Number Placeholder 3"/>
          <p:cNvSpPr>
            <a:spLocks noGrp="1"/>
          </p:cNvSpPr>
          <p:nvPr>
            <p:ph type="sldNum" sz="quarter" idx="10"/>
          </p:nvPr>
        </p:nvSpPr>
        <p:spPr/>
        <p:txBody>
          <a:bodyPr/>
          <a:lstStyle/>
          <a:p>
            <a:fld id="{0E72C266-FF97-4190-8DE3-9A55BB1ADB92}" type="slidenum">
              <a:rPr lang="en-US" smtClean="0"/>
              <a:pPr/>
              <a:t>76</a:t>
            </a:fld>
            <a:endParaRPr lang="en-US"/>
          </a:p>
        </p:txBody>
      </p:sp>
    </p:spTree>
    <p:extLst>
      <p:ext uri="{BB962C8B-B14F-4D97-AF65-F5344CB8AC3E}">
        <p14:creationId xmlns:p14="http://schemas.microsoft.com/office/powerpoint/2010/main" xmlns="" val="9250983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baseline="0" dirty="0" smtClean="0"/>
              <a:t>What are some of our other challenges?</a:t>
            </a:r>
          </a:p>
          <a:p>
            <a:pPr>
              <a:spcBef>
                <a:spcPct val="0"/>
              </a:spcBef>
            </a:pPr>
            <a:endParaRPr lang="en-US" baseline="0" dirty="0" smtClean="0"/>
          </a:p>
          <a:p>
            <a:pPr>
              <a:spcBef>
                <a:spcPct val="0"/>
              </a:spcBef>
            </a:pPr>
            <a:r>
              <a:rPr lang="en-US" baseline="0" dirty="0" smtClean="0"/>
              <a:t>Given the current fiscal climate in states, APHL’s role has become even more important:</a:t>
            </a:r>
          </a:p>
          <a:p>
            <a:pPr>
              <a:spcBef>
                <a:spcPct val="0"/>
              </a:spcBef>
              <a:buFont typeface="Arial" pitchFamily="34" charset="0"/>
              <a:buChar char="•"/>
            </a:pPr>
            <a:r>
              <a:rPr lang="en-US" baseline="0" dirty="0" smtClean="0"/>
              <a:t> As states cut staff, APHL provides fellowships to help meet workforce needs. </a:t>
            </a:r>
          </a:p>
          <a:p>
            <a:pPr>
              <a:spcBef>
                <a:spcPct val="0"/>
              </a:spcBef>
              <a:buFont typeface="Arial" pitchFamily="34" charset="0"/>
              <a:buChar char="•"/>
            </a:pPr>
            <a:r>
              <a:rPr lang="en-US" baseline="0" dirty="0" smtClean="0"/>
              <a:t> As states cut training budgets, APHL provides training scholarships and offer online training.</a:t>
            </a:r>
          </a:p>
          <a:p>
            <a:pPr>
              <a:spcBef>
                <a:spcPct val="0"/>
              </a:spcBef>
              <a:buFont typeface="Arial" pitchFamily="34" charset="0"/>
              <a:buChar char="•"/>
            </a:pPr>
            <a:r>
              <a:rPr lang="en-US" baseline="0" dirty="0" smtClean="0"/>
              <a:t> As states look to improve efficiency, APHL collect success stories and best practices to share.</a:t>
            </a:r>
          </a:p>
          <a:p>
            <a:pPr>
              <a:spcBef>
                <a:spcPct val="0"/>
              </a:spcBef>
              <a:buFont typeface="Arial" pitchFamily="34" charset="0"/>
              <a:buChar char="•"/>
            </a:pPr>
            <a:r>
              <a:rPr lang="en-US" dirty="0" smtClean="0"/>
              <a:t> This shows a map of the states who have completed a voluntary</a:t>
            </a:r>
            <a:r>
              <a:rPr lang="en-US" baseline="0" dirty="0" smtClean="0"/>
              <a:t> assessment geared toward improving their systems.</a:t>
            </a:r>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pPr>
                <a:defRPr/>
              </a:pPr>
              <a:t>77</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APHL has four main projects related to professional development:</a:t>
            </a:r>
          </a:p>
          <a:p>
            <a:endParaRPr lang="en-US" b="0" baseline="0" dirty="0" smtClean="0"/>
          </a:p>
          <a:p>
            <a:pPr>
              <a:buFont typeface="Arial" pitchFamily="34" charset="0"/>
              <a:buChar char="•"/>
            </a:pPr>
            <a:r>
              <a:rPr lang="en-US" b="0" baseline="0" dirty="0" smtClean="0"/>
              <a:t> training in a variety of formats on a variety of topics, such as hands-on training in molecular methods</a:t>
            </a:r>
          </a:p>
          <a:p>
            <a:pPr>
              <a:buFont typeface="Arial" pitchFamily="34" charset="0"/>
              <a:buChar char="•"/>
            </a:pPr>
            <a:r>
              <a:rPr lang="en-US" b="0" baseline="0" dirty="0" smtClean="0"/>
              <a:t> fellowships</a:t>
            </a:r>
          </a:p>
          <a:p>
            <a:pPr>
              <a:buFont typeface="Arial" pitchFamily="34" charset="0"/>
              <a:buChar char="•"/>
            </a:pPr>
            <a:r>
              <a:rPr lang="en-US" b="0" baseline="0" dirty="0" smtClean="0"/>
              <a:t> Conferences and meetings</a:t>
            </a:r>
          </a:p>
          <a:p>
            <a:pPr>
              <a:buFont typeface="Arial" pitchFamily="34" charset="0"/>
              <a:buChar char="•"/>
            </a:pPr>
            <a:r>
              <a:rPr lang="en-US" b="0" dirty="0" smtClean="0"/>
              <a:t> National Center for Public Laboratory Leadership (</a:t>
            </a:r>
            <a:r>
              <a:rPr lang="en-US" b="0" baseline="0" dirty="0" smtClean="0"/>
              <a:t>Focuses on the senior ranks in labs) </a:t>
            </a:r>
          </a:p>
          <a:p>
            <a:pPr>
              <a:buFont typeface="Arial" pitchFamily="34" charset="0"/>
              <a:buChar char="•"/>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C1850A8-22BD-46A8-A02D-04B855441266}" type="slidenum">
              <a:rPr lang="en-US" smtClean="0"/>
              <a:pPr/>
              <a:t>78</a:t>
            </a:fld>
            <a:endParaRPr lang="en-US"/>
          </a:p>
        </p:txBody>
      </p:sp>
    </p:spTree>
    <p:extLst>
      <p:ext uri="{BB962C8B-B14F-4D97-AF65-F5344CB8AC3E}">
        <p14:creationId xmlns:p14="http://schemas.microsoft.com/office/powerpoint/2010/main" xmlns="" val="33987314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458">
              <a:defRPr/>
            </a:pPr>
            <a:r>
              <a:rPr lang="en-US" dirty="0" smtClean="0"/>
              <a:t>At the national</a:t>
            </a:r>
            <a:r>
              <a:rPr lang="en-US" baseline="0" dirty="0" smtClean="0"/>
              <a:t> level APHL is </a:t>
            </a:r>
            <a:r>
              <a:rPr lang="en-US" dirty="0" smtClean="0"/>
              <a:t>working to better connect PH</a:t>
            </a:r>
            <a:r>
              <a:rPr lang="en-US" baseline="0" dirty="0" smtClean="0"/>
              <a:t>Ls </a:t>
            </a:r>
            <a:r>
              <a:rPr lang="en-US" dirty="0" smtClean="0"/>
              <a:t>electronically with federal</a:t>
            </a:r>
            <a:r>
              <a:rPr lang="en-US" baseline="0" dirty="0" smtClean="0"/>
              <a:t> agencies and with each other</a:t>
            </a:r>
            <a:r>
              <a:rPr lang="en-US" dirty="0" smtClean="0"/>
              <a:t>. </a:t>
            </a:r>
          </a:p>
          <a:p>
            <a:pPr defTabSz="924458">
              <a:defRPr/>
            </a:pPr>
            <a:endParaRPr lang="en-US" dirty="0" smtClean="0"/>
          </a:p>
          <a:p>
            <a:pPr defTabSz="924458">
              <a:buFont typeface="Arial" pitchFamily="34" charset="0"/>
              <a:buNone/>
              <a:defRPr/>
            </a:pPr>
            <a:r>
              <a:rPr lang="en-US" dirty="0" smtClean="0"/>
              <a:t>Imagine during a Homeland Security incident that laboratories were not able to report their results electronically to EPA or CDC .  </a:t>
            </a:r>
          </a:p>
          <a:p>
            <a:pPr defTabSz="924458">
              <a:buFont typeface="Arial" pitchFamily="34" charset="0"/>
              <a:buChar char="•"/>
              <a:defRPr/>
            </a:pPr>
            <a:r>
              <a:rPr lang="en-US" dirty="0" smtClean="0"/>
              <a:t> Instead they had to manually enter data from the instrument into the computer and then output these results in an Excel spreadsheet.</a:t>
            </a:r>
          </a:p>
          <a:p>
            <a:pPr defTabSz="924458">
              <a:buFont typeface="Arial" pitchFamily="34" charset="0"/>
              <a:buChar char="•"/>
              <a:defRPr/>
            </a:pPr>
            <a:r>
              <a:rPr lang="en-US" dirty="0" smtClean="0"/>
              <a:t> The results were then emailed or faxed to CDC or EPA.  </a:t>
            </a:r>
          </a:p>
          <a:p>
            <a:pPr defTabSz="924458">
              <a:buFont typeface="Arial" pitchFamily="34" charset="0"/>
              <a:buChar char="•"/>
              <a:defRPr/>
            </a:pPr>
            <a:r>
              <a:rPr lang="en-US" dirty="0" smtClean="0"/>
              <a:t> The federal agencies then had to manually review the data before sharing it with incident response management.  </a:t>
            </a:r>
          </a:p>
          <a:p>
            <a:pPr defTabSz="924458">
              <a:buFont typeface="Arial" pitchFamily="34" charset="0"/>
              <a:buChar char="•"/>
              <a:defRPr/>
            </a:pPr>
            <a:endParaRPr lang="en-US" dirty="0" smtClean="0"/>
          </a:p>
          <a:p>
            <a:pPr defTabSz="924458">
              <a:buFont typeface="Arial" pitchFamily="34" charset="0"/>
              <a:buNone/>
              <a:defRPr/>
            </a:pPr>
            <a:r>
              <a:rPr lang="en-US" dirty="0" smtClean="0"/>
              <a:t>In this age of electronic communication, such stories are more common than not.  </a:t>
            </a:r>
          </a:p>
          <a:p>
            <a:pPr defTabSz="924458">
              <a:buFont typeface="Arial" pitchFamily="34" charset="0"/>
              <a:buNone/>
              <a:defRPr/>
            </a:pPr>
            <a:r>
              <a:rPr lang="en-US" dirty="0" smtClean="0"/>
              <a:t>Even when laboratory results are communicated electronically, the reporting process may take longer than the actual analysis of the samples. </a:t>
            </a:r>
          </a:p>
          <a:p>
            <a:pPr defTabSz="924458">
              <a:buFont typeface="Arial" pitchFamily="34" charset="0"/>
              <a:buNone/>
              <a:defRPr/>
            </a:pPr>
            <a:endParaRPr lang="en-US" dirty="0" smtClean="0"/>
          </a:p>
          <a:p>
            <a:pPr defTabSz="924458">
              <a:buFont typeface="Arial" pitchFamily="34" charset="0"/>
              <a:buNone/>
              <a:defRPr/>
            </a:pPr>
            <a:r>
              <a:rPr lang="en-US" dirty="0" smtClean="0"/>
              <a:t>APHL is working with States to reduce many of these steps, not only during emergencies but on a routine basis.</a:t>
            </a:r>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pPr>
                <a:defRPr/>
              </a:pPr>
              <a:t>79</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B58B0C46-D1BC-41CE-B0DB-6D214BBD1F4D}" type="slidenum">
              <a:rPr lang="en-US"/>
              <a:pPr/>
              <a:t>80</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normAutofit fontScale="92500" lnSpcReduction="10000"/>
          </a:bodyPr>
          <a:lstStyle/>
          <a:p>
            <a:pPr defTabSz="914382">
              <a:buFont typeface="Arial" pitchFamily="34" charset="0"/>
              <a:buNone/>
            </a:pPr>
            <a:r>
              <a:rPr lang="en-US" b="0" i="0" baseline="0" dirty="0" smtClean="0"/>
              <a:t>APHL also conducts work across the globe. </a:t>
            </a:r>
          </a:p>
          <a:p>
            <a:pPr defTabSz="914382">
              <a:buFont typeface="Arial" pitchFamily="34" charset="0"/>
              <a:buChar char="•"/>
            </a:pPr>
            <a:r>
              <a:rPr lang="en-US" b="0" i="0" dirty="0" smtClean="0"/>
              <a:t> Work with WHO on a support system for laboratory and surveillance networks. </a:t>
            </a:r>
          </a:p>
          <a:p>
            <a:pPr defTabSz="914382">
              <a:buFont typeface="Arial" pitchFamily="34" charset="0"/>
              <a:buChar char="•"/>
            </a:pPr>
            <a:r>
              <a:rPr lang="en-US" b="0" i="0" dirty="0" smtClean="0"/>
              <a:t> Provide</a:t>
            </a:r>
            <a:r>
              <a:rPr lang="en-US" b="0" i="0" baseline="0" dirty="0" smtClean="0"/>
              <a:t> </a:t>
            </a:r>
            <a:r>
              <a:rPr lang="en-US" b="0" i="0" dirty="0" smtClean="0"/>
              <a:t>technical assistance for the development of the Chinese Strategic Plan for their National Infectious Disease Laboratory System. </a:t>
            </a:r>
          </a:p>
          <a:p>
            <a:pPr defTabSz="914382">
              <a:buFont typeface="Arial" pitchFamily="34" charset="0"/>
              <a:buChar char="•"/>
              <a:defRPr/>
            </a:pPr>
            <a:r>
              <a:rPr lang="en-US" b="0" i="0" baseline="0" dirty="0" smtClean="0"/>
              <a:t> Pair US PHL Directors with LDs in </a:t>
            </a:r>
            <a:r>
              <a:rPr lang="en-US" dirty="0" smtClean="0"/>
              <a:t>Ethiopia, Mozambique, Barbados, and Paraguay</a:t>
            </a:r>
            <a:r>
              <a:rPr lang="en-US" b="0" i="0" baseline="0" dirty="0" smtClean="0"/>
              <a:t>.</a:t>
            </a:r>
          </a:p>
          <a:p>
            <a:pPr defTabSz="914382">
              <a:buFont typeface="Arial" pitchFamily="34" charset="0"/>
              <a:buChar char="•"/>
              <a:defRPr/>
            </a:pPr>
            <a:r>
              <a:rPr lang="en-US" dirty="0" smtClean="0"/>
              <a:t> Conduct laboratory “assessments” and training</a:t>
            </a:r>
            <a:r>
              <a:rPr lang="en-US" baseline="0" dirty="0" smtClean="0"/>
              <a:t> </a:t>
            </a:r>
            <a:r>
              <a:rPr lang="en-US" dirty="0" smtClean="0"/>
              <a:t>using the Influenza Laboratory Capacity Review Tool </a:t>
            </a:r>
            <a:r>
              <a:rPr lang="en-US" baseline="0" dirty="0" smtClean="0"/>
              <a:t>in 27 countries</a:t>
            </a:r>
            <a:r>
              <a:rPr lang="en-US" dirty="0" smtClean="0"/>
              <a:t>. </a:t>
            </a:r>
          </a:p>
          <a:p>
            <a:pPr defTabSz="914382">
              <a:buFont typeface="Arial" pitchFamily="34" charset="0"/>
              <a:buChar char="•"/>
              <a:defRPr/>
            </a:pPr>
            <a:r>
              <a:rPr lang="en-US" baseline="0" dirty="0" smtClean="0"/>
              <a:t> Helping establish national NBS programs: [training, awareness building, technology transfer] in </a:t>
            </a:r>
            <a:r>
              <a:rPr lang="en-US" dirty="0" smtClean="0"/>
              <a:t>Ghana, Nigeria, Liberia, Brazil, Ecuador, Tanzania.</a:t>
            </a:r>
          </a:p>
          <a:p>
            <a:pPr>
              <a:buFont typeface="Arial" pitchFamily="34" charset="0"/>
              <a:buChar char="•"/>
            </a:pPr>
            <a:r>
              <a:rPr lang="en-US" dirty="0" smtClean="0"/>
              <a:t> Provide a forum for communication among border countries: Canada and Mexican public health laboratories. </a:t>
            </a:r>
          </a:p>
          <a:p>
            <a:pPr>
              <a:buFont typeface="Arial" pitchFamily="34" charset="0"/>
              <a:buChar char="•"/>
            </a:pPr>
            <a:r>
              <a:rPr lang="en-US" dirty="0" smtClean="0"/>
              <a:t> Work with Pacific Islands and Caribbean Basin Laboratory Network to assess and develop laboratory capability and capacity.</a:t>
            </a:r>
          </a:p>
          <a:p>
            <a:pPr eaLnBrk="1" hangingPunct="1">
              <a:lnSpc>
                <a:spcPct val="90000"/>
              </a:lnSpc>
              <a:buFont typeface="Arial" pitchFamily="34" charset="0"/>
              <a:buChar char="•"/>
            </a:pPr>
            <a:r>
              <a:rPr lang="en-US" dirty="0" smtClean="0"/>
              <a:t> Do laboratory management training, validate diagnostic testing technologies, plan lab facilities, create strategic plans. . . </a:t>
            </a:r>
          </a:p>
          <a:p>
            <a:pPr defTabSz="914382">
              <a:buFont typeface="Arial" pitchFamily="34" charset="0"/>
              <a:buChar char="•"/>
              <a:defRPr/>
            </a:pPr>
            <a:endParaRPr lang="en-US" dirty="0" smtClean="0"/>
          </a:p>
          <a:p>
            <a:pPr defTabSz="914382">
              <a:buFont typeface="Arial" pitchFamily="34" charset="0"/>
              <a:buChar char="•"/>
              <a:defRPr/>
            </a:pPr>
            <a:endParaRPr lang="en-US" dirty="0"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AF0C79E7-51E1-4F49-8B67-5303739C117F}" type="slidenum">
              <a:rPr lang="en-US" smtClean="0"/>
              <a:pPr/>
              <a:t>81</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xfrm>
            <a:off x="917575" y="4415790"/>
            <a:ext cx="5046663" cy="4183380"/>
          </a:xfrm>
          <a:noFill/>
          <a:ln/>
        </p:spPr>
        <p:txBody>
          <a:bodyPr/>
          <a:lstStyle/>
          <a:p>
            <a:pPr eaLnBrk="1" hangingPunct="1">
              <a:buFont typeface="Arial" pitchFamily="34" charset="0"/>
              <a:buChar char="•"/>
            </a:pP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0A0EA217-46EE-4A4D-BF07-CB47BF910283}" type="slidenum">
              <a:rPr lang="en-US" smtClean="0"/>
              <a:pPr/>
              <a:t>8</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xfrm>
            <a:off x="917575" y="4415790"/>
            <a:ext cx="5046663" cy="4183380"/>
          </a:xfrm>
          <a:noFill/>
          <a:ln/>
        </p:spPr>
        <p:txBody>
          <a:bodyPr/>
          <a:lstStyle/>
          <a:p>
            <a:pPr algn="l" eaLnBrk="1" hangingPunct="1"/>
            <a:r>
              <a:rPr lang="en-US" sz="1600" dirty="0" smtClean="0"/>
              <a:t>Another example of its uniqueness</a:t>
            </a:r>
            <a:r>
              <a:rPr lang="en-US" sz="1600" baseline="0" dirty="0" smtClean="0"/>
              <a:t> is captured in this quote</a:t>
            </a:r>
            <a:r>
              <a:rPr lang="en-US" sz="1600" dirty="0" smtClean="0"/>
              <a:t>, [read slide]</a:t>
            </a:r>
          </a:p>
          <a:p>
            <a:pPr algn="l" eaLnBrk="1" hangingPunct="1"/>
            <a:endParaRPr lang="en-US" sz="1600" dirty="0" smtClean="0"/>
          </a:p>
          <a:p>
            <a:pPr algn="l" eaLnBrk="1" hangingPunct="1"/>
            <a:r>
              <a:rPr lang="en-US" sz="1600" dirty="0" smtClean="0"/>
              <a:t>It doesn’t make sense for private laboratories to maintain the ability to do tests that are not routine &amp; which are not going to generate a profit.</a:t>
            </a:r>
          </a:p>
          <a:p>
            <a:pPr algn="l" eaLnBrk="1" hangingPunct="1"/>
            <a:endParaRPr lang="en-US" sz="1600" dirty="0" smtClean="0"/>
          </a:p>
          <a:p>
            <a:pPr algn="l" eaLnBrk="1" hangingPunct="1"/>
            <a:r>
              <a:rPr lang="en-US" sz="1600" dirty="0" smtClean="0"/>
              <a:t>That most important thing that sets public labs aside from private ones is the mission of serving the public.</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ADC8202E-2563-4B35-B1A4-D82015D534BD}" type="slidenum">
              <a:rPr lang="en-US" smtClean="0"/>
              <a:pPr/>
              <a:t>82</a:t>
            </a:fld>
            <a:endParaRPr lang="en-US" dirty="0"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smtClean="0">
                <a:solidFill>
                  <a:schemeClr val="tx2"/>
                </a:solidFill>
              </a:rPr>
              <a:t>Louis </a:t>
            </a:r>
            <a:r>
              <a:rPr lang="en-US" dirty="0" smtClean="0">
                <a:solidFill>
                  <a:schemeClr val="tx2"/>
                </a:solidFill>
              </a:rPr>
              <a:t>Pasteur provided a major impetus for PHL</a:t>
            </a:r>
            <a:r>
              <a:rPr lang="en-US" baseline="0" dirty="0" smtClean="0">
                <a:solidFill>
                  <a:schemeClr val="tx2"/>
                </a:solidFill>
              </a:rPr>
              <a:t> development in the US.</a:t>
            </a:r>
          </a:p>
          <a:p>
            <a:pPr>
              <a:buFont typeface="Arial" pitchFamily="34" charset="0"/>
              <a:buChar char="•"/>
            </a:pPr>
            <a:r>
              <a:rPr lang="en-US" dirty="0" smtClean="0">
                <a:solidFill>
                  <a:schemeClr val="tx2"/>
                </a:solidFill>
              </a:rPr>
              <a:t>focused</a:t>
            </a:r>
            <a:r>
              <a:rPr lang="en-US" baseline="0" dirty="0" smtClean="0">
                <a:solidFill>
                  <a:schemeClr val="tx2"/>
                </a:solidFill>
              </a:rPr>
              <a:t> on the causes and prevention of animal diseases such as </a:t>
            </a:r>
            <a:r>
              <a:rPr lang="en-US" dirty="0" smtClean="0">
                <a:solidFill>
                  <a:schemeClr val="tx2"/>
                </a:solidFill>
              </a:rPr>
              <a:t>anthrax and rabies. </a:t>
            </a:r>
          </a:p>
          <a:p>
            <a:pPr>
              <a:buFont typeface="Arial" pitchFamily="34" charset="0"/>
              <a:buChar char="•"/>
            </a:pPr>
            <a:r>
              <a:rPr lang="en-US" dirty="0" smtClean="0">
                <a:solidFill>
                  <a:schemeClr val="tx2"/>
                </a:solidFill>
              </a:rPr>
              <a:t>in 1885 he saved the life of 9-year-old Joseph Meister who had been bitten by a rabid</a:t>
            </a:r>
            <a:r>
              <a:rPr lang="en-US" baseline="0" dirty="0" smtClean="0">
                <a:solidFill>
                  <a:schemeClr val="tx2"/>
                </a:solidFill>
              </a:rPr>
              <a:t> dog through use of a vaccine.  </a:t>
            </a:r>
          </a:p>
          <a:p>
            <a:pPr>
              <a:buFont typeface="Arial" pitchFamily="34" charset="0"/>
              <a:buChar char="•"/>
            </a:pPr>
            <a:r>
              <a:rPr lang="en-US" baseline="0" dirty="0" smtClean="0">
                <a:solidFill>
                  <a:schemeClr val="tx2"/>
                </a:solidFill>
              </a:rPr>
              <a:t>application of his discoveries brought funding from France and international interest.  </a:t>
            </a:r>
          </a:p>
          <a:p>
            <a:pPr>
              <a:buFont typeface="Arial" pitchFamily="34" charset="0"/>
              <a:buChar char="•"/>
            </a:pPr>
            <a:r>
              <a:rPr lang="en-US" baseline="0" dirty="0" smtClean="0">
                <a:solidFill>
                  <a:schemeClr val="tx2"/>
                </a:solidFill>
              </a:rPr>
              <a:t>U.S. medical universities and state/large city health departments wanted to provide similar services.</a:t>
            </a:r>
          </a:p>
          <a:p>
            <a:pPr>
              <a:buFont typeface="Arial" pitchFamily="34" charset="0"/>
              <a:buChar char="•"/>
            </a:pPr>
            <a:r>
              <a:rPr lang="en-US" dirty="0" smtClean="0"/>
              <a:t>In</a:t>
            </a:r>
            <a:r>
              <a:rPr lang="en-US" baseline="0" dirty="0" smtClean="0"/>
              <a:t> the US, </a:t>
            </a:r>
            <a:r>
              <a:rPr lang="en-US" dirty="0" smtClean="0"/>
              <a:t>academic laboratories started springing up.</a:t>
            </a:r>
          </a:p>
          <a:p>
            <a:pPr lvl="1">
              <a:buFont typeface="Arial" pitchFamily="34" charset="0"/>
              <a:buChar char="•"/>
            </a:pPr>
            <a:r>
              <a:rPr lang="en-US" baseline="0" dirty="0" smtClean="0"/>
              <a:t>1884: </a:t>
            </a:r>
            <a:r>
              <a:rPr lang="en-US" dirty="0" smtClean="0"/>
              <a:t>Carnegie Laboratory at the Bellevue Hospital Medical College </a:t>
            </a:r>
          </a:p>
          <a:p>
            <a:pPr lvl="1">
              <a:buFont typeface="Arial" pitchFamily="34" charset="0"/>
              <a:buChar char="•"/>
            </a:pPr>
            <a:r>
              <a:rPr lang="en-US" dirty="0" smtClean="0"/>
              <a:t>1886: NYU</a:t>
            </a:r>
          </a:p>
          <a:p>
            <a:pPr lvl="1">
              <a:buFont typeface="Arial" pitchFamily="34" charset="0"/>
              <a:buChar char="•"/>
            </a:pPr>
            <a:r>
              <a:rPr lang="en-US" dirty="0" smtClean="0"/>
              <a:t>1889: Univ. of Michigan</a:t>
            </a:r>
          </a:p>
          <a:p>
            <a:pPr lvl="1">
              <a:buFont typeface="Arial" pitchFamily="34" charset="0"/>
              <a:buChar char="•"/>
            </a:pPr>
            <a:r>
              <a:rPr lang="en-US" dirty="0" smtClean="0"/>
              <a:t>1893: Hopkins Medical School</a:t>
            </a:r>
          </a:p>
          <a:p>
            <a:pPr lvl="0">
              <a:buFont typeface="Arial" pitchFamily="34" charset="0"/>
              <a:buChar char="•"/>
            </a:pPr>
            <a:r>
              <a:rPr lang="en-US" dirty="0" smtClean="0"/>
              <a:t>They</a:t>
            </a:r>
            <a:r>
              <a:rPr lang="en-US" baseline="0" dirty="0" smtClean="0"/>
              <a:t> were a</a:t>
            </a:r>
            <a:r>
              <a:rPr lang="en-US" dirty="0" smtClean="0"/>
              <a:t>lso co-located with state and city DOHs, e.g., Massachusetts,</a:t>
            </a:r>
            <a:r>
              <a:rPr lang="en-US" baseline="0" dirty="0" smtClean="0"/>
              <a:t> </a:t>
            </a:r>
            <a:r>
              <a:rPr lang="en-US" dirty="0" smtClean="0"/>
              <a:t>Providence RI and NYC (1886-1894)</a:t>
            </a:r>
          </a:p>
          <a:p>
            <a:pPr defTabSz="924458">
              <a:buFont typeface="Arial" pitchFamily="34" charset="0"/>
              <a:buChar char="•"/>
              <a:defRPr/>
            </a:pPr>
            <a:r>
              <a:rPr lang="en-US" dirty="0" smtClean="0"/>
              <a:t>The early days saw a strong desire to rapidly apply laboratory findings to treatment and prevention.  </a:t>
            </a:r>
          </a:p>
          <a:p>
            <a:pPr defTabSz="924458">
              <a:buFont typeface="Arial" pitchFamily="34" charset="0"/>
              <a:buChar char="•"/>
              <a:defRPr/>
            </a:pPr>
            <a:r>
              <a:rPr lang="en-US" dirty="0" smtClean="0"/>
              <a:t>PHLs often produced both vaccines and </a:t>
            </a:r>
            <a:r>
              <a:rPr lang="en-US" dirty="0" err="1" smtClean="0"/>
              <a:t>antisera</a:t>
            </a:r>
            <a:r>
              <a:rPr lang="en-US" dirty="0" smtClean="0"/>
              <a:t> and brought</a:t>
            </a:r>
            <a:r>
              <a:rPr lang="en-US" baseline="0" dirty="0" smtClean="0"/>
              <a:t> it to the hospitals for use.</a:t>
            </a:r>
            <a:endParaRPr lang="en-US" dirty="0" smtClean="0"/>
          </a:p>
          <a:p>
            <a:pPr>
              <a:buFont typeface="Arial" pitchFamily="34" charset="0"/>
              <a:buChar char="•"/>
            </a:pPr>
            <a:endParaRPr lang="en-US" dirty="0" smtClean="0">
              <a:solidFill>
                <a:schemeClr val="tx2"/>
              </a:solidFill>
            </a:endParaRPr>
          </a:p>
          <a:p>
            <a:endParaRPr lang="en-US" dirty="0"/>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pPr>
                <a:defRPr/>
              </a:pPr>
              <a:t>83</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924458">
              <a:buFont typeface="Arial" pitchFamily="34" charset="0"/>
              <a:buChar char="•"/>
              <a:defRPr/>
            </a:pPr>
            <a:r>
              <a:rPr lang="en-US" dirty="0" smtClean="0"/>
              <a:t>Epidemics of contagious diseases continued to kill many, spread fear and panic, and disrupt government. </a:t>
            </a:r>
          </a:p>
          <a:p>
            <a:pPr defTabSz="924458">
              <a:buFont typeface="Arial" pitchFamily="34" charset="0"/>
              <a:buChar char="•"/>
              <a:defRPr/>
            </a:pPr>
            <a:r>
              <a:rPr lang="en-US" dirty="0" smtClean="0"/>
              <a:t>Smallpox, yellow fever, diphtheria and cholera caused outbreaks that decimated communities.  </a:t>
            </a:r>
          </a:p>
          <a:p>
            <a:pPr defTabSz="924458">
              <a:buFont typeface="Arial" pitchFamily="34" charset="0"/>
              <a:buChar char="•"/>
              <a:defRPr/>
            </a:pPr>
            <a:r>
              <a:rPr lang="en-US" dirty="0" err="1" smtClean="0"/>
              <a:t>Thisis</a:t>
            </a:r>
            <a:r>
              <a:rPr lang="en-US" dirty="0" smtClean="0"/>
              <a:t> a hospital ward filled with cholera patients, few of whom would survive.</a:t>
            </a:r>
          </a:p>
          <a:p>
            <a:pPr defTabSz="924458">
              <a:buFont typeface="Arial" pitchFamily="34" charset="0"/>
              <a:buChar char="•"/>
              <a:defRPr/>
            </a:pPr>
            <a:r>
              <a:rPr lang="en-US" dirty="0" smtClean="0"/>
              <a:t>In 1887, the National Hygienic Laboratory was created as part of the Marine Hospital Service –</a:t>
            </a:r>
            <a:r>
              <a:rPr lang="en-US" baseline="0" dirty="0" smtClean="0"/>
              <a:t> it </a:t>
            </a:r>
            <a:r>
              <a:rPr lang="en-US" dirty="0" smtClean="0"/>
              <a:t>was the forerunner of the NIH.</a:t>
            </a:r>
          </a:p>
          <a:p>
            <a:pPr defTabSz="924458">
              <a:buFont typeface="Arial" pitchFamily="34" charset="0"/>
              <a:buChar char="•"/>
              <a:defRPr/>
            </a:pPr>
            <a:r>
              <a:rPr lang="en-US" dirty="0" smtClean="0"/>
              <a:t>By 1902 diphtheria and tetanus antitoxins and smallpox vaccine were on the market; Congress charged this lab with testing and regulating.</a:t>
            </a:r>
          </a:p>
          <a:p>
            <a:pPr defTabSz="924458">
              <a:buFont typeface="Arial" pitchFamily="34" charset="0"/>
              <a:buChar char="•"/>
              <a:defRPr/>
            </a:pPr>
            <a:r>
              <a:rPr lang="en-US" dirty="0" smtClean="0"/>
              <a:t>In</a:t>
            </a:r>
            <a:r>
              <a:rPr lang="en-US" baseline="0" dirty="0" smtClean="0"/>
              <a:t> 1906, Congress passed the </a:t>
            </a:r>
            <a:r>
              <a:rPr lang="en-US" dirty="0" smtClean="0"/>
              <a:t>Pure Food and Drug Act and</a:t>
            </a:r>
            <a:r>
              <a:rPr lang="en-US" baseline="0" dirty="0" smtClean="0"/>
              <a:t> the </a:t>
            </a:r>
            <a:r>
              <a:rPr lang="en-US" dirty="0" smtClean="0"/>
              <a:t>Bureau of Chemistry was created in the Dept of Agriculture</a:t>
            </a:r>
          </a:p>
          <a:p>
            <a:pPr defTabSz="924458">
              <a:buFont typeface="Arial" pitchFamily="34" charset="0"/>
              <a:buChar char="•"/>
              <a:defRPr/>
            </a:pPr>
            <a:r>
              <a:rPr lang="en-US" dirty="0" smtClean="0"/>
              <a:t>In</a:t>
            </a:r>
            <a:r>
              <a:rPr lang="en-US" baseline="0" dirty="0" smtClean="0"/>
              <a:t> </a:t>
            </a:r>
            <a:r>
              <a:rPr lang="en-US" dirty="0" smtClean="0"/>
              <a:t>1912, Public Health Service was created.</a:t>
            </a:r>
          </a:p>
          <a:p>
            <a:pPr defTabSz="924458">
              <a:buFont typeface="Arial" pitchFamily="34" charset="0"/>
              <a:buChar char="•"/>
              <a:defRPr/>
            </a:pPr>
            <a:r>
              <a:rPr lang="en-US" dirty="0" smtClean="0"/>
              <a:t>In 1946, CDC was established.</a:t>
            </a:r>
          </a:p>
          <a:p>
            <a:pPr>
              <a:buFont typeface="Arial" pitchFamily="34" charset="0"/>
              <a:buChar char="•"/>
            </a:pPr>
            <a:r>
              <a:rPr lang="en-US" dirty="0" smtClean="0"/>
              <a:t>1950s</a:t>
            </a:r>
            <a:r>
              <a:rPr lang="en-US" baseline="0" dirty="0" smtClean="0"/>
              <a:t> widespread f</a:t>
            </a:r>
            <a:r>
              <a:rPr lang="en-US" dirty="0" smtClean="0"/>
              <a:t>ear of biological warfare</a:t>
            </a:r>
          </a:p>
          <a:p>
            <a:pPr lvl="1">
              <a:buFont typeface="Arial" pitchFamily="34" charset="0"/>
              <a:buChar char="•"/>
            </a:pPr>
            <a:r>
              <a:rPr lang="en-US" dirty="0" smtClean="0"/>
              <a:t>Epidemiologic Intelligence Service established at CDC </a:t>
            </a:r>
          </a:p>
          <a:p>
            <a:pPr lvl="1">
              <a:buFont typeface="Arial" pitchFamily="34" charset="0"/>
              <a:buChar char="•"/>
            </a:pPr>
            <a:r>
              <a:rPr lang="en-US" dirty="0" smtClean="0"/>
              <a:t>laboratory capability linked to surveillance</a:t>
            </a:r>
          </a:p>
          <a:p>
            <a:pPr defTabSz="924458">
              <a:buFont typeface="Arial" pitchFamily="34" charset="0"/>
              <a:buChar char="•"/>
              <a:defRPr/>
            </a:pPr>
            <a:endParaRPr lang="en-US" dirty="0" smtClean="0"/>
          </a:p>
          <a:p>
            <a:pPr defTabSz="924458">
              <a:buFont typeface="Arial" pitchFamily="34" charset="0"/>
              <a:buChar char="•"/>
              <a:defRPr/>
            </a:pPr>
            <a:endParaRPr lang="en-US" dirty="0" smtClean="0"/>
          </a:p>
          <a:p>
            <a:pPr defTabSz="924458">
              <a:buFont typeface="Arial" pitchFamily="34" charset="0"/>
              <a:buChar char="•"/>
              <a:defRPr/>
            </a:pPr>
            <a:endParaRPr lang="en-US" dirty="0" smtClean="0"/>
          </a:p>
          <a:p>
            <a:pPr defTabSz="924458">
              <a:buFont typeface="Arial" pitchFamily="34" charset="0"/>
              <a:buChar char="•"/>
              <a:defRPr/>
            </a:pPr>
            <a:endParaRPr lang="en-US" dirty="0" smtClean="0"/>
          </a:p>
          <a:p>
            <a:pPr defTabSz="924458">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pPr>
                <a:defRPr/>
              </a:pPr>
              <a:t>84</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24458">
              <a:buFont typeface="Arial" pitchFamily="34" charset="0"/>
              <a:buChar char="•"/>
              <a:defRPr/>
            </a:pPr>
            <a:r>
              <a:rPr lang="en-US" dirty="0" smtClean="0"/>
              <a:t>PHLs remain an essential component of </a:t>
            </a:r>
            <a:r>
              <a:rPr lang="en-US" baseline="0" dirty="0" smtClean="0"/>
              <a:t>the infrastructure for disease treatment and prevention.  </a:t>
            </a:r>
          </a:p>
          <a:p>
            <a:pPr defTabSz="924458">
              <a:buFont typeface="Arial" pitchFamily="34" charset="0"/>
              <a:buChar char="•"/>
              <a:defRPr/>
            </a:pPr>
            <a:r>
              <a:rPr lang="en-US" baseline="0" dirty="0" smtClean="0"/>
              <a:t>The big difference is that they are not typically seen as the heroes who make ground-breaking discoveries.  </a:t>
            </a:r>
          </a:p>
          <a:p>
            <a:pPr defTabSz="924458">
              <a:buFont typeface="Arial" pitchFamily="34" charset="0"/>
              <a:buChar char="•"/>
              <a:defRPr/>
            </a:pPr>
            <a:r>
              <a:rPr lang="en-US" baseline="0" dirty="0" smtClean="0"/>
              <a:t>Occasionally, health threats &amp; outbreaks rise to a level of concern among the public, politicians and scientists, emphasizing the importance of PHL </a:t>
            </a:r>
          </a:p>
          <a:p>
            <a:pPr lvl="1" defTabSz="924458">
              <a:buFont typeface="Arial" pitchFamily="34" charset="0"/>
              <a:buChar char="•"/>
              <a:defRPr/>
            </a:pPr>
            <a:r>
              <a:rPr lang="en-US" baseline="0" dirty="0" smtClean="0"/>
              <a:t>outbreak of polio caused by a vaccine </a:t>
            </a:r>
          </a:p>
          <a:p>
            <a:pPr lvl="1" defTabSz="924458">
              <a:buFont typeface="Arial" pitchFamily="34" charset="0"/>
              <a:buChar char="•"/>
              <a:defRPr/>
            </a:pPr>
            <a:r>
              <a:rPr lang="en-US" baseline="0" dirty="0" smtClean="0"/>
              <a:t>1957 flu epidemic in which typing enabled production of more effective vaccines. </a:t>
            </a:r>
          </a:p>
          <a:p>
            <a:pPr>
              <a:buFont typeface="Arial" pitchFamily="34" charset="0"/>
              <a:buChar char="•"/>
            </a:pPr>
            <a:r>
              <a:rPr lang="en-US" dirty="0" smtClean="0"/>
              <a:t>1980s awareness of value of collaboration grew between </a:t>
            </a:r>
            <a:r>
              <a:rPr lang="en-US" dirty="0" err="1" smtClean="0"/>
              <a:t>laboratorians</a:t>
            </a:r>
            <a:r>
              <a:rPr lang="en-US" dirty="0" smtClean="0"/>
              <a:t> and epidemiologists</a:t>
            </a:r>
          </a:p>
          <a:p>
            <a:pPr lvl="1">
              <a:buFont typeface="Arial" pitchFamily="34" charset="0"/>
              <a:buChar char="•"/>
            </a:pPr>
            <a:r>
              <a:rPr lang="en-US" dirty="0" smtClean="0"/>
              <a:t>Legionnaire’s Disease</a:t>
            </a:r>
          </a:p>
          <a:p>
            <a:pPr lvl="1">
              <a:buFont typeface="Arial" pitchFamily="34" charset="0"/>
              <a:buChar char="•"/>
            </a:pPr>
            <a:r>
              <a:rPr lang="en-US" dirty="0" smtClean="0"/>
              <a:t>Toxic shock syndrome</a:t>
            </a:r>
          </a:p>
          <a:p>
            <a:pPr lvl="1">
              <a:buFont typeface="Arial" pitchFamily="34" charset="0"/>
              <a:buChar char="•"/>
            </a:pPr>
            <a:r>
              <a:rPr lang="en-US" dirty="0" smtClean="0"/>
              <a:t>Removal of lead from gasoline</a:t>
            </a:r>
          </a:p>
          <a:p>
            <a:pPr lvl="1">
              <a:buFont typeface="Arial" pitchFamily="34" charset="0"/>
              <a:buChar char="•"/>
            </a:pPr>
            <a:r>
              <a:rPr lang="en-US" dirty="0" smtClean="0"/>
              <a:t>HIV/AIDS</a:t>
            </a:r>
          </a:p>
          <a:p>
            <a:pPr lvl="1">
              <a:buFont typeface="Arial" pitchFamily="34" charset="0"/>
              <a:buChar char="•"/>
            </a:pPr>
            <a:r>
              <a:rPr lang="en-US" dirty="0" smtClean="0"/>
              <a:t>Food-borne illnesses</a:t>
            </a:r>
          </a:p>
          <a:p>
            <a:pPr lvl="1">
              <a:buFont typeface="Arial" pitchFamily="34" charset="0"/>
              <a:buChar char="•"/>
            </a:pPr>
            <a:r>
              <a:rPr lang="en-US" dirty="0" smtClean="0"/>
              <a:t>Newborn screening</a:t>
            </a:r>
          </a:p>
          <a:p>
            <a:pPr defTabSz="924458">
              <a:buFont typeface="Arial" pitchFamily="34" charset="0"/>
              <a:buChar char="•"/>
              <a:defRPr/>
            </a:pPr>
            <a:r>
              <a:rPr lang="en-US" baseline="0" dirty="0" smtClean="0"/>
              <a:t>PHLs are drawn more and more into global health because of the ease of international travel, globalization of the economy (especially foods) and the fact that an infected person doesn’t always show symptoms as they come through an airport or port but can end up anywhere in the US.</a:t>
            </a:r>
          </a:p>
          <a:p>
            <a:pPr lvl="1">
              <a:lnSpc>
                <a:spcPct val="150000"/>
              </a:lnSpc>
              <a:buFont typeface="Arial" pitchFamily="34" charset="0"/>
              <a:buChar char="•"/>
            </a:pPr>
            <a:r>
              <a:rPr lang="en-US" dirty="0" smtClean="0"/>
              <a:t>Malaria &amp; smallpox eradication</a:t>
            </a:r>
          </a:p>
          <a:p>
            <a:pPr lvl="1">
              <a:lnSpc>
                <a:spcPct val="150000"/>
              </a:lnSpc>
              <a:buFont typeface="Arial" pitchFamily="34" charset="0"/>
              <a:buChar char="•"/>
            </a:pPr>
            <a:r>
              <a:rPr lang="en-US" dirty="0" smtClean="0"/>
              <a:t>Identification of Ebola virus</a:t>
            </a:r>
            <a:r>
              <a:rPr lang="en-US" baseline="0" dirty="0" smtClean="0"/>
              <a:t> &amp;</a:t>
            </a:r>
            <a:r>
              <a:rPr lang="en-US" dirty="0" smtClean="0"/>
              <a:t> SARS virus</a:t>
            </a:r>
          </a:p>
          <a:p>
            <a:pPr marL="462229" lvl="1" defTabSz="924458">
              <a:buFont typeface="Arial" pitchFamily="34" charset="0"/>
              <a:buChar char="•"/>
              <a:defRPr/>
            </a:pPr>
            <a:endParaRPr lang="en-US" dirty="0" smtClean="0"/>
          </a:p>
          <a:p>
            <a:pPr lvl="0">
              <a:buFont typeface="Arial" pitchFamily="34" charset="0"/>
              <a:buChar char="•"/>
            </a:pPr>
            <a:endParaRPr lang="en-US" dirty="0" smtClean="0"/>
          </a:p>
          <a:p>
            <a:pPr defTabSz="924458">
              <a:buFont typeface="Arial" pitchFamily="34" charset="0"/>
              <a:buChar char="•"/>
              <a:defRPr/>
            </a:pPr>
            <a:endParaRPr lang="en-US" baseline="0" dirty="0" smtClean="0"/>
          </a:p>
          <a:p>
            <a:pPr defTabSz="924458">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pPr>
                <a:defRPr/>
              </a:pPr>
              <a:t>85</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0426D46A-5E78-4BD1-BD7F-8F5134ABC6F2}" type="slidenum">
              <a:rPr lang="en-US" smtClean="0"/>
              <a:pPr/>
              <a:t>86</a:t>
            </a:fld>
            <a:endParaRPr 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5D47DE11-801A-474E-8292-5F92F1E46E50}" type="slidenum">
              <a:rPr lang="en-US" smtClean="0"/>
              <a:pPr/>
              <a:t>87</a:t>
            </a:fld>
            <a:endParaRPr lang="en-US"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xfrm>
            <a:off x="917575" y="4415790"/>
            <a:ext cx="5046663" cy="4183380"/>
          </a:xfrm>
          <a:noFill/>
          <a:ln/>
        </p:spPr>
        <p:txBody>
          <a:bodyPr/>
          <a:lstStyle/>
          <a:p>
            <a:pPr eaLnBrk="1" hangingPunct="1"/>
            <a:endParaRPr lang="en-US" dirty="0"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DCC25C80-4BB4-4F82-A88E-AB5C0162E322}" type="slidenum">
              <a:rPr lang="en-US" smtClean="0"/>
              <a:pPr/>
              <a:t>88</a:t>
            </a:fld>
            <a:endParaRPr lang="en-US"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xfrm>
            <a:off x="917575" y="4415790"/>
            <a:ext cx="5046663" cy="4183380"/>
          </a:xfrm>
          <a:noFill/>
          <a:ln/>
        </p:spPr>
        <p:txBody>
          <a:bodyPr/>
          <a:lstStyle/>
          <a:p>
            <a:pPr defTabSz="924458">
              <a:defRPr/>
            </a:pPr>
            <a:r>
              <a:rPr lang="en-US" sz="1400" dirty="0" smtClean="0"/>
              <a:t>Workforce issues are particularly relevant to you!</a:t>
            </a:r>
          </a:p>
          <a:p>
            <a:pPr eaLnBrk="1" hangingPunct="1"/>
            <a:endParaRPr lang="en-US" sz="1400" dirty="0" smtClean="0"/>
          </a:p>
          <a:p>
            <a:pPr eaLnBrk="1" hangingPunct="1"/>
            <a:r>
              <a:rPr lang="en-US" sz="1400" dirty="0" smtClean="0"/>
              <a:t>On December 6, 2010 U.S. News &amp; World Report released their ranking of the top fifty careers of 2011.</a:t>
            </a:r>
          </a:p>
          <a:p>
            <a:pPr eaLnBrk="1" hangingPunct="1"/>
            <a:endParaRPr lang="en-US" sz="1400" dirty="0" smtClean="0"/>
          </a:p>
          <a:p>
            <a:pPr eaLnBrk="1" hangingPunct="1"/>
            <a:r>
              <a:rPr lang="en-US" sz="1400" dirty="0" smtClean="0"/>
              <a:t>To make the cut, job growth had to be at an above-average rate over the next decade and provide an above-average median income. Job satisfaction, turnover, and impending retirements were also considered.</a:t>
            </a:r>
          </a:p>
          <a:p>
            <a:pPr eaLnBrk="1" hangingPunct="1"/>
            <a:endParaRPr lang="en-US" sz="1400" dirty="0" smtClean="0"/>
          </a:p>
          <a:p>
            <a:pPr eaLnBrk="1" hangingPunct="1"/>
            <a:r>
              <a:rPr lang="en-US" sz="1400" dirty="0" smtClean="0"/>
              <a:t>When all of those were taken into consideration, Laboratory Technician finished as one of the best careers for 2011!</a:t>
            </a:r>
          </a:p>
          <a:p>
            <a:pPr eaLnBrk="1" hangingPunct="1"/>
            <a:endParaRPr lang="en-US" sz="1400" dirty="0" smtClean="0"/>
          </a:p>
          <a:p>
            <a:pPr eaLnBrk="1" hangingPunct="1"/>
            <a:r>
              <a:rPr lang="en-US" sz="1400" dirty="0" smtClean="0"/>
              <a:t>Calling laboratory technicians and technologists the “unsung heroes of the healthcare industry,” jobs in this field are expected to grow 16% between 2008 and 2018. </a:t>
            </a:r>
          </a:p>
          <a:p>
            <a:pPr eaLnBrk="1" hangingPunct="1"/>
            <a:endParaRPr lang="en-US" sz="1400" dirty="0" smtClean="0"/>
          </a:p>
          <a:p>
            <a:pPr eaLnBrk="1" hangingPunct="1"/>
            <a:r>
              <a:rPr lang="en-US" sz="1400" dirty="0" smtClean="0"/>
              <a:t>This means an additional 25,000 jobs, not including positions due to retirements and turnover.</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A3CA241D-B1CA-497E-8765-172A2B849089}" type="slidenum">
              <a:rPr lang="en-US"/>
              <a:pPr/>
              <a:t>89</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 I tell you what I hope you take away from this presentation. . .I’d like to ask what you </a:t>
            </a:r>
            <a:r>
              <a:rPr lang="en-US" baseline="0" dirty="0" smtClean="0"/>
              <a:t>think were some of the most salient messages.</a:t>
            </a:r>
          </a:p>
          <a:p>
            <a:endParaRPr lang="en-US" baseline="0" dirty="0" smtClean="0"/>
          </a:p>
          <a:p>
            <a:r>
              <a:rPr lang="en-US" baseline="0" dirty="0" smtClean="0"/>
              <a:t>We’ll see how well I did. . .</a:t>
            </a:r>
          </a:p>
          <a:p>
            <a:endParaRPr lang="en-US" baseline="0" dirty="0" smtClean="0"/>
          </a:p>
          <a:p>
            <a:r>
              <a:rPr lang="en-US" baseline="0" dirty="0" smtClean="0"/>
              <a:t>Any takers?</a:t>
            </a:r>
          </a:p>
          <a:p>
            <a:endParaRPr lang="en-US" baseline="0" dirty="0" smtClean="0"/>
          </a:p>
          <a:p>
            <a:r>
              <a:rPr lang="en-US" baseline="0" dirty="0" smtClean="0"/>
              <a:t>Well, here is what I hope you will take away:</a:t>
            </a:r>
          </a:p>
          <a:p>
            <a:endParaRPr lang="en-US" baseline="0" dirty="0" smtClean="0"/>
          </a:p>
          <a:p>
            <a:r>
              <a:rPr lang="en-US" baseline="0" dirty="0" smtClean="0"/>
              <a:t>[read slide]</a:t>
            </a:r>
            <a:endParaRPr lang="en-US" dirty="0"/>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pPr>
                <a:defRPr/>
              </a:pPr>
              <a:t>90</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C6B2FD84-1C0C-438F-8BDA-95F618FA1B6A}" type="slidenum">
              <a:rPr lang="en-US" smtClean="0"/>
              <a:pPr/>
              <a:t>91</a:t>
            </a:fld>
            <a:endParaRPr lang="en-US" smtClean="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buFont typeface="Arial" pitchFamily="34" charset="0"/>
              <a:buNone/>
            </a:pPr>
            <a:r>
              <a:rPr lang="en-US" dirty="0" smtClean="0"/>
              <a:t>You might be surprised at all that we do! Core capabilities of</a:t>
            </a:r>
            <a:r>
              <a:rPr lang="en-US" baseline="0" dirty="0" smtClean="0"/>
              <a:t> PHLs as defined by our national membership association, APHL, include</a:t>
            </a:r>
            <a:endParaRPr lang="en-US" dirty="0" smtClean="0"/>
          </a:p>
        </p:txBody>
      </p:sp>
      <p:sp>
        <p:nvSpPr>
          <p:cNvPr id="4" name="Slide Number Placeholder 3"/>
          <p:cNvSpPr>
            <a:spLocks noGrp="1"/>
          </p:cNvSpPr>
          <p:nvPr>
            <p:ph type="sldNum" sz="quarter" idx="10"/>
          </p:nvPr>
        </p:nvSpPr>
        <p:spPr/>
        <p:txBody>
          <a:bodyPr/>
          <a:lstStyle/>
          <a:p>
            <a:fld id="{3C1850A8-22BD-46A8-A02D-04B855441266}"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 you for your attention!</a:t>
            </a:r>
          </a:p>
          <a:p>
            <a:endParaRPr lang="en-US" dirty="0" smtClean="0"/>
          </a:p>
          <a:p>
            <a:r>
              <a:rPr lang="en-US" dirty="0" smtClean="0"/>
              <a:t>I’m open</a:t>
            </a:r>
            <a:r>
              <a:rPr lang="en-US" baseline="0" dirty="0" smtClean="0"/>
              <a:t> to questions, suggestions &amp; anything else you want to bring up. . .</a:t>
            </a:r>
            <a:endParaRPr lang="en-US" dirty="0"/>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pPr>
                <a:defRPr/>
              </a:pPr>
              <a:t>92</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759C3642-8291-41B4-9669-95503FDC45C9}" type="slidenum">
              <a:rPr lang="en-US" smtClean="0"/>
              <a:pPr/>
              <a:t>93</a:t>
            </a:fld>
            <a:endParaRPr lang="en-US" dirty="0"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APHL Title Slide">
    <p:spTree>
      <p:nvGrpSpPr>
        <p:cNvPr id="1" name=""/>
        <p:cNvGrpSpPr/>
        <p:nvPr/>
      </p:nvGrpSpPr>
      <p:grpSpPr>
        <a:xfrm>
          <a:off x="0" y="0"/>
          <a:ext cx="0" cy="0"/>
          <a:chOff x="0" y="0"/>
          <a:chExt cx="0" cy="0"/>
        </a:xfrm>
      </p:grpSpPr>
      <p:pic>
        <p:nvPicPr>
          <p:cNvPr id="4" name="Picture 6" descr="APHL_logo_full_nobackground.gif"/>
          <p:cNvPicPr>
            <a:picLocks noChangeAspect="1"/>
          </p:cNvPicPr>
          <p:nvPr userDrawn="1"/>
        </p:nvPicPr>
        <p:blipFill>
          <a:blip r:embed="rId2" cstate="print"/>
          <a:srcRect/>
          <a:stretch>
            <a:fillRect/>
          </a:stretch>
        </p:blipFill>
        <p:spPr bwMode="auto">
          <a:xfrm>
            <a:off x="6557963" y="5638800"/>
            <a:ext cx="2128837" cy="914400"/>
          </a:xfrm>
          <a:prstGeom prst="rect">
            <a:avLst/>
          </a:prstGeom>
          <a:noFill/>
          <a:ln w="9525">
            <a:noFill/>
            <a:miter lim="800000"/>
            <a:headEnd/>
            <a:tailEnd/>
          </a:ln>
        </p:spPr>
      </p:pic>
      <p:sp>
        <p:nvSpPr>
          <p:cNvPr id="2" name="Title 1"/>
          <p:cNvSpPr>
            <a:spLocks noGrp="1"/>
          </p:cNvSpPr>
          <p:nvPr>
            <p:ph type="ctrTitle"/>
          </p:nvPr>
        </p:nvSpPr>
        <p:spPr>
          <a:xfrm>
            <a:off x="1371600" y="1447800"/>
            <a:ext cx="7772400" cy="1470025"/>
          </a:xfrm>
        </p:spPr>
        <p:txBody>
          <a:bodyPr/>
          <a:lstStyle>
            <a:lvl1pPr algn="l">
              <a:defRPr>
                <a:solidFill>
                  <a:srgbClr val="006F7C"/>
                </a:solidFill>
                <a:latin typeface="+mj-lt"/>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146425"/>
            <a:ext cx="6400800" cy="1752600"/>
          </a:xfrm>
        </p:spPr>
        <p:txBody>
          <a:bodyPr/>
          <a:lstStyle>
            <a:lvl1pPr marL="0" indent="0" algn="l">
              <a:buNone/>
              <a:defRPr>
                <a:solidFill>
                  <a:srgbClr val="006F7C"/>
                </a:solidFill>
                <a:latin typeface="+mj-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BD787857-689C-4607-B60E-A35A62F133ED}" type="datetime1">
              <a:rPr lang="en-US" smtClean="0"/>
              <a:pPr>
                <a:defRPr/>
              </a:pPr>
              <a:t>3/14/2012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0E437CC-AA4B-437D-A3A7-D200E0772B8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DFBE5D0-8288-4B93-B6A8-F75D6FBAACFF}" type="datetime1">
              <a:rPr lang="en-US" smtClean="0"/>
              <a:pPr>
                <a:defRPr/>
              </a:pPr>
              <a:t>3/14/2012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79AD99-99A5-4450-BAFD-F0FB3D64787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0B1E71-E452-43A7-9022-423084A5CB89}" type="datetime1">
              <a:rPr lang="en-US" smtClean="0"/>
              <a:pPr>
                <a:defRPr/>
              </a:pPr>
              <a:t>3/14/2012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0FDB3A-36A2-4712-8EC4-0D29F043255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305800" cy="1600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2438400"/>
            <a:ext cx="4040188"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25988" y="2438400"/>
            <a:ext cx="4041775" cy="1714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25988" y="4305300"/>
            <a:ext cx="4041775" cy="1714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sldNum" sz="quarter" idx="10"/>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305800" cy="1600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2438400"/>
            <a:ext cx="4040188"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725988" y="2438400"/>
            <a:ext cx="4041775" cy="3581400"/>
          </a:xfrm>
        </p:spPr>
        <p:txBody>
          <a:bodyPr/>
          <a:lstStyle/>
          <a:p>
            <a:pPr lvl="0"/>
            <a:endParaRPr lang="en-US" noProof="0" smtClean="0"/>
          </a:p>
        </p:txBody>
      </p:sp>
      <p:sp>
        <p:nvSpPr>
          <p:cNvPr id="5" name="Rectangle 2"/>
          <p:cNvSpPr>
            <a:spLocks noGrp="1" noChangeArrowheads="1"/>
          </p:cNvSpPr>
          <p:nvPr>
            <p:ph type="sldNum" sz="quarter" idx="10"/>
          </p:nvPr>
        </p:nvSpPr>
        <p:spPr>
          <a:ln/>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D454487-A1D1-4D71-B07A-B7449A29FB2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PHL Presentation Slide">
    <p:spTree>
      <p:nvGrpSpPr>
        <p:cNvPr id="1" name=""/>
        <p:cNvGrpSpPr/>
        <p:nvPr/>
      </p:nvGrpSpPr>
      <p:grpSpPr>
        <a:xfrm>
          <a:off x="0" y="0"/>
          <a:ext cx="0" cy="0"/>
          <a:chOff x="0" y="0"/>
          <a:chExt cx="0" cy="0"/>
        </a:xfrm>
      </p:grpSpPr>
      <p:pic>
        <p:nvPicPr>
          <p:cNvPr id="4" name="Picture 6" descr="APHL_logo_acronym_hires.jpg"/>
          <p:cNvPicPr>
            <a:picLocks noChangeAspect="1"/>
          </p:cNvPicPr>
          <p:nvPr userDrawn="1"/>
        </p:nvPicPr>
        <p:blipFill>
          <a:blip r:embed="rId2" cstate="print"/>
          <a:srcRect/>
          <a:stretch>
            <a:fillRect/>
          </a:stretch>
        </p:blipFill>
        <p:spPr bwMode="auto">
          <a:xfrm>
            <a:off x="7391400" y="5486400"/>
            <a:ext cx="1295400" cy="925513"/>
          </a:xfrm>
          <a:prstGeom prst="rect">
            <a:avLst/>
          </a:prstGeom>
          <a:noFill/>
          <a:ln w="9525">
            <a:noFill/>
            <a:miter lim="800000"/>
            <a:headEnd/>
            <a:tailEnd/>
          </a:ln>
        </p:spPr>
      </p:pic>
      <p:cxnSp>
        <p:nvCxnSpPr>
          <p:cNvPr id="5" name="Straight Connector 7"/>
          <p:cNvCxnSpPr/>
          <p:nvPr userDrawn="1"/>
        </p:nvCxnSpPr>
        <p:spPr>
          <a:xfrm>
            <a:off x="-838200" y="6096000"/>
            <a:ext cx="8153400" cy="0"/>
          </a:xfrm>
          <a:prstGeom prst="line">
            <a:avLst/>
          </a:prstGeom>
          <a:ln>
            <a:solidFill>
              <a:srgbClr val="006F7C"/>
            </a:solidFill>
          </a:ln>
        </p:spPr>
        <p:style>
          <a:lnRef idx="1">
            <a:schemeClr val="accent1"/>
          </a:lnRef>
          <a:fillRef idx="0">
            <a:schemeClr val="accent1"/>
          </a:fillRef>
          <a:effectRef idx="0">
            <a:schemeClr val="accent1"/>
          </a:effectRef>
          <a:fontRef idx="minor">
            <a:schemeClr val="tx1"/>
          </a:fontRef>
        </p:style>
      </p:cxnSp>
      <p:cxnSp>
        <p:nvCxnSpPr>
          <p:cNvPr id="6" name="Straight Connector 8"/>
          <p:cNvCxnSpPr/>
          <p:nvPr userDrawn="1"/>
        </p:nvCxnSpPr>
        <p:spPr>
          <a:xfrm>
            <a:off x="0" y="1219200"/>
            <a:ext cx="8610600" cy="0"/>
          </a:xfrm>
          <a:prstGeom prst="line">
            <a:avLst/>
          </a:prstGeom>
          <a:ln w="19050">
            <a:solidFill>
              <a:srgbClr val="006F7C"/>
            </a:solidFill>
          </a:ln>
        </p:spPr>
        <p:style>
          <a:lnRef idx="1">
            <a:schemeClr val="accent1"/>
          </a:lnRef>
          <a:fillRef idx="0">
            <a:schemeClr val="accent1"/>
          </a:fillRef>
          <a:effectRef idx="0">
            <a:schemeClr val="accent1"/>
          </a:effectRef>
          <a:fontRef idx="minor">
            <a:schemeClr val="tx1"/>
          </a:fontRef>
        </p:style>
      </p:cxnSp>
      <p:sp>
        <p:nvSpPr>
          <p:cNvPr id="7" name="TextBox 9"/>
          <p:cNvSpPr txBox="1"/>
          <p:nvPr userDrawn="1"/>
        </p:nvSpPr>
        <p:spPr>
          <a:xfrm>
            <a:off x="7264400" y="6353175"/>
            <a:ext cx="1498600" cy="246063"/>
          </a:xfrm>
          <a:prstGeom prst="rect">
            <a:avLst/>
          </a:prstGeom>
          <a:noFill/>
        </p:spPr>
        <p:txBody>
          <a:bodyPr wrap="none">
            <a:spAutoFit/>
          </a:bodyPr>
          <a:lstStyle/>
          <a:p>
            <a:pPr fontAlgn="auto">
              <a:spcBef>
                <a:spcPts val="0"/>
              </a:spcBef>
              <a:spcAft>
                <a:spcPts val="0"/>
              </a:spcAft>
              <a:defRPr/>
            </a:pPr>
            <a:r>
              <a:rPr lang="en-US" sz="1000" dirty="0">
                <a:solidFill>
                  <a:srgbClr val="006F7C"/>
                </a:solidFill>
                <a:latin typeface="+mn-lt"/>
              </a:rPr>
              <a:t>Analysis, Answers, Action</a:t>
            </a:r>
          </a:p>
        </p:txBody>
      </p:sp>
      <p:sp>
        <p:nvSpPr>
          <p:cNvPr id="2" name="Title 1"/>
          <p:cNvSpPr>
            <a:spLocks noGrp="1"/>
          </p:cNvSpPr>
          <p:nvPr>
            <p:ph type="title"/>
          </p:nvPr>
        </p:nvSpPr>
        <p:spPr/>
        <p:txBody>
          <a:bodyPr/>
          <a:lstStyle>
            <a:lvl1pPr algn="l">
              <a:defRPr baseline="0">
                <a:solidFill>
                  <a:srgbClr val="006F7C"/>
                </a:solidFill>
                <a:latin typeface="+mj-lt"/>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10"/>
          <p:cNvSpPr>
            <a:spLocks noGrp="1"/>
          </p:cNvSpPr>
          <p:nvPr>
            <p:ph type="dt" sz="half" idx="10"/>
          </p:nvPr>
        </p:nvSpPr>
        <p:spPr/>
        <p:txBody>
          <a:bodyPr/>
          <a:lstStyle/>
          <a:p>
            <a:pPr>
              <a:defRPr/>
            </a:pPr>
            <a:fld id="{F3CED831-2217-4093-BEA3-96A29AF9CCBA}" type="datetime1">
              <a:rPr lang="en-US" smtClean="0"/>
              <a:pPr>
                <a:defRPr/>
              </a:pPr>
              <a:t>3/14/2012</a:t>
            </a:fld>
            <a:endParaRPr lang="en-US"/>
          </a:p>
        </p:txBody>
      </p:sp>
      <p:sp>
        <p:nvSpPr>
          <p:cNvPr id="12" name="Footer Placeholder 11"/>
          <p:cNvSpPr>
            <a:spLocks noGrp="1"/>
          </p:cNvSpPr>
          <p:nvPr>
            <p:ph type="ftr" sz="quarter" idx="11"/>
          </p:nvPr>
        </p:nvSpPr>
        <p:spPr/>
        <p:txBody>
          <a:bodyPr/>
          <a:lstStyle/>
          <a:p>
            <a:pPr>
              <a:defRPr/>
            </a:pPr>
            <a:endParaRPr lang="en-US"/>
          </a:p>
        </p:txBody>
      </p:sp>
      <p:sp>
        <p:nvSpPr>
          <p:cNvPr id="13" name="Slide Number Placeholder 12"/>
          <p:cNvSpPr>
            <a:spLocks noGrp="1"/>
          </p:cNvSpPr>
          <p:nvPr>
            <p:ph type="sldNum" sz="quarter" idx="12"/>
          </p:nvPr>
        </p:nvSpPr>
        <p:spPr/>
        <p:txBody>
          <a:bodyPr/>
          <a:lstStyle/>
          <a:p>
            <a:pPr>
              <a:defRPr/>
            </a:pPr>
            <a:fld id="{48E2E95B-2E7C-41D7-812B-F74CE3B13333}"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391B9F2-BFE6-4F0F-ADBD-6092ABF43E13}" type="datetime1">
              <a:rPr lang="en-US" smtClean="0"/>
              <a:pPr>
                <a:defRPr/>
              </a:pPr>
              <a:t>3/14/2012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AD5454-3F9E-4FD1-A6CE-3C82D0ADB10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4CA52F9-9278-4837-A619-A6C38A44F2B8}" type="datetime1">
              <a:rPr lang="en-US" smtClean="0"/>
              <a:pPr>
                <a:defRPr/>
              </a:pPr>
              <a:t>3/14/2012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F55F3D9-6F46-4390-884B-898CC60D1C9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9C3A5BF-6ACE-4256-BA56-0C59C4C88194}" type="datetime1">
              <a:rPr lang="en-US" smtClean="0"/>
              <a:pPr>
                <a:defRPr/>
              </a:pPr>
              <a:t>3/14/2012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582FEA6-E796-49E6-B2E7-C809954CC5E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3B4AA89-1C62-4234-85FB-C8DF7C38C1BD}" type="datetime1">
              <a:rPr lang="en-US" smtClean="0"/>
              <a:pPr>
                <a:defRPr/>
              </a:pPr>
              <a:t>3/14/2012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43E08C6-6078-40F8-ADC7-CE7C6560D60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19A04F9-6039-4D80-A399-00759C7334E5}" type="datetime1">
              <a:rPr lang="en-US" smtClean="0"/>
              <a:pPr>
                <a:defRPr/>
              </a:pPr>
              <a:t>3/14/2012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8D07C78-F21E-4976-AF14-85C35FE11D0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0016FBC-C7AD-4B94-86D5-D06391A0C989}" type="datetime1">
              <a:rPr lang="en-US" smtClean="0"/>
              <a:pPr>
                <a:defRPr/>
              </a:pPr>
              <a:t>3/14/2012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5667AF-208D-42D7-8207-C6BE4ACF96B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846CA4D-5BFB-48A2-91D1-A740374EFAE6}" type="datetime1">
              <a:rPr lang="en-US" smtClean="0"/>
              <a:pPr>
                <a:defRPr/>
              </a:pPr>
              <a:t>3/14/2012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2A40E25-EBD4-47FD-ADA8-E4CB533A112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3CED831-2217-4093-BEA3-96A29AF9CCBA}" type="datetime1">
              <a:rPr lang="en-US" smtClean="0"/>
              <a:pPr>
                <a:defRPr/>
              </a:pPr>
              <a:t>3/14/2012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48E2E95B-2E7C-41D7-812B-F74CE3B1333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3" r:id="rId3"/>
    <p:sldLayoutId id="2147483662" r:id="rId4"/>
    <p:sldLayoutId id="2147483661" r:id="rId5"/>
    <p:sldLayoutId id="2147483660" r:id="rId6"/>
    <p:sldLayoutId id="2147483659" r:id="rId7"/>
    <p:sldLayoutId id="2147483658" r:id="rId8"/>
    <p:sldLayoutId id="2147483657" r:id="rId9"/>
    <p:sldLayoutId id="2147483656" r:id="rId10"/>
    <p:sldLayoutId id="2147483655" r:id="rId11"/>
    <p:sldLayoutId id="2147483667" r:id="rId12"/>
    <p:sldLayoutId id="2147483668" r:id="rId13"/>
    <p:sldLayoutId id="2147483670" r:id="rId14"/>
    <p:sldLayoutId id="2147483671" r:id="rId15"/>
  </p:sldLayoutIdLst>
  <p:hf sldNum="0"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hyperlink" Target="http://www.linkedin.com/company/54323" TargetMode="Externa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hyperlink" Target="http://www.cdc.gov/nchs/fastats/deaths.htm"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hyperlink" Target="http://www.noaa.gov/index.html"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www.fda.gov/default.htm" TargetMode="External"/><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8.xml"/><Relationship Id="rId5" Type="http://schemas.openxmlformats.org/officeDocument/2006/relationships/image" Target="../media/image6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14.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81.jpeg"/><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hyperlink" Target="http://www.nytimes.com/2010/07/11/us/11k2.html"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5.xml"/><Relationship Id="rId1" Type="http://schemas.openxmlformats.org/officeDocument/2006/relationships/vmlDrawing" Target="../drawings/vmlDrawing6.vml"/><Relationship Id="rId4" Type="http://schemas.openxmlformats.org/officeDocument/2006/relationships/oleObject" Target="../embeddings/Microsoft_Office_Excel_97-2003_Worksheet3.xls"/></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7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6.xml"/><Relationship Id="rId1" Type="http://schemas.openxmlformats.org/officeDocument/2006/relationships/slideLayout" Target="../slideLayouts/slideLayout6.xml"/><Relationship Id="rId5" Type="http://schemas.openxmlformats.org/officeDocument/2006/relationships/image" Target="../media/image99.jpeg"/><Relationship Id="rId4" Type="http://schemas.openxmlformats.org/officeDocument/2006/relationships/image" Target="../media/image98.jpeg"/></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103.jpeg"/></Relationships>
</file>

<file path=ppt/slides/_rels/slide8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image" Target="../media/image106.jpeg"/></Relationships>
</file>

<file path=ppt/slides/_rels/slide8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1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hyperlink" Target="http://www.dec.state.ak.us/spar/evos/gallery/originals/7dispersant.jpg" TargetMode="External"/><Relationship Id="rId7" Type="http://schemas.openxmlformats.org/officeDocument/2006/relationships/image" Target="../media/image113.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hyperlink" Target="http://www.smithsdetection.com/media/HazmatID_2005_Web1.wmv" TargetMode="External"/><Relationship Id="rId5" Type="http://schemas.openxmlformats.org/officeDocument/2006/relationships/hyperlink" Target="mailto:Megan.latshaw@aphl.org" TargetMode="External"/><Relationship Id="rId10" Type="http://schemas.openxmlformats.org/officeDocument/2006/relationships/image" Target="../media/image116.png"/><Relationship Id="rId4" Type="http://schemas.openxmlformats.org/officeDocument/2006/relationships/hyperlink" Target="http://images.google.com/imgres" TargetMode="External"/><Relationship Id="rId9" Type="http://schemas.openxmlformats.org/officeDocument/2006/relationships/image" Target="../media/image115.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4800" smtClean="0"/>
              <a:t>Public Health Laboratories</a:t>
            </a:r>
            <a:endParaRPr lang="en-US" sz="4800" dirty="0"/>
          </a:p>
        </p:txBody>
      </p:sp>
      <p:sp>
        <p:nvSpPr>
          <p:cNvPr id="6" name="Subtitle 5"/>
          <p:cNvSpPr>
            <a:spLocks noGrp="1"/>
          </p:cNvSpPr>
          <p:nvPr>
            <p:ph type="subTitle" idx="1"/>
          </p:nvPr>
        </p:nvSpPr>
        <p:spPr/>
        <p:txBody>
          <a:bodyPr/>
          <a:lstStyle/>
          <a:p>
            <a:r>
              <a:rPr lang="en-US" sz="2800" dirty="0" smtClean="0"/>
              <a:t>[Name]</a:t>
            </a:r>
          </a:p>
          <a:p>
            <a:r>
              <a:rPr lang="en-US" sz="2400" dirty="0" smtClean="0"/>
              <a:t>[Title]</a:t>
            </a:r>
          </a:p>
          <a:p>
            <a:r>
              <a:rPr lang="en-US" sz="2400" dirty="0" smtClean="0"/>
              <a:t>[Email]</a:t>
            </a:r>
          </a:p>
        </p:txBody>
      </p:sp>
      <p:sp>
        <p:nvSpPr>
          <p:cNvPr id="2052" name="Rectangle 8"/>
          <p:cNvSpPr>
            <a:spLocks noChangeArrowheads="1"/>
          </p:cNvSpPr>
          <p:nvPr/>
        </p:nvSpPr>
        <p:spPr bwMode="auto">
          <a:xfrm>
            <a:off x="793750" y="6172200"/>
            <a:ext cx="184150" cy="457200"/>
          </a:xfrm>
          <a:prstGeom prst="rect">
            <a:avLst/>
          </a:prstGeom>
          <a:noFill/>
          <a:ln w="9525">
            <a:noFill/>
            <a:miter lim="800000"/>
            <a:headEnd/>
            <a:tailEnd/>
          </a:ln>
        </p:spPr>
        <p:txBody>
          <a:bodyPr wrap="none">
            <a:spAutoFit/>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11"/>
          <p:cNvPicPr>
            <a:picLocks noChangeAspect="1"/>
          </p:cNvPicPr>
          <p:nvPr/>
        </p:nvPicPr>
        <p:blipFill>
          <a:blip r:embed="rId3" cstate="print"/>
          <a:srcRect b="3893"/>
          <a:stretch>
            <a:fillRect/>
          </a:stretch>
        </p:blipFill>
        <p:spPr bwMode="auto">
          <a:xfrm>
            <a:off x="3429000" y="0"/>
            <a:ext cx="5715000" cy="3735388"/>
          </a:xfrm>
          <a:prstGeom prst="rect">
            <a:avLst/>
          </a:prstGeom>
          <a:noFill/>
          <a:ln w="9525">
            <a:noFill/>
            <a:miter lim="800000"/>
            <a:headEnd/>
            <a:tailEnd/>
          </a:ln>
        </p:spPr>
      </p:pic>
      <p:pic>
        <p:nvPicPr>
          <p:cNvPr id="4" name="Content Placeholder 5" descr="NBS.tiff"/>
          <p:cNvPicPr>
            <a:picLocks noChangeAspect="1"/>
          </p:cNvPicPr>
          <p:nvPr/>
        </p:nvPicPr>
        <p:blipFill>
          <a:blip r:embed="rId4" cstate="print"/>
          <a:srcRect t="-1558" b="3472"/>
          <a:stretch>
            <a:fillRect/>
          </a:stretch>
        </p:blipFill>
        <p:spPr bwMode="auto">
          <a:xfrm>
            <a:off x="838200" y="3886200"/>
            <a:ext cx="3195638" cy="2971800"/>
          </a:xfrm>
          <a:prstGeom prst="rect">
            <a:avLst/>
          </a:prstGeom>
          <a:noFill/>
          <a:ln w="9525">
            <a:noFill/>
            <a:miter lim="800000"/>
            <a:headEnd/>
            <a:tailEnd/>
          </a:ln>
        </p:spPr>
      </p:pic>
      <p:pic>
        <p:nvPicPr>
          <p:cNvPr id="5" name="Content Placeholder 5" descr="Snapshot 2010-08-27 10-26-05.tiff"/>
          <p:cNvPicPr>
            <a:picLocks noChangeAspect="1"/>
          </p:cNvPicPr>
          <p:nvPr/>
        </p:nvPicPr>
        <p:blipFill>
          <a:blip r:embed="rId5" cstate="print"/>
          <a:srcRect l="5853" r="5853"/>
          <a:stretch>
            <a:fillRect/>
          </a:stretch>
        </p:blipFill>
        <p:spPr bwMode="auto">
          <a:xfrm>
            <a:off x="0" y="0"/>
            <a:ext cx="2392363" cy="3733800"/>
          </a:xfrm>
          <a:prstGeom prst="rect">
            <a:avLst/>
          </a:prstGeom>
          <a:noFill/>
          <a:ln w="9525">
            <a:noFill/>
            <a:miter lim="800000"/>
            <a:headEnd/>
            <a:tailEnd/>
          </a:ln>
        </p:spPr>
      </p:pic>
      <p:pic>
        <p:nvPicPr>
          <p:cNvPr id="6" name="Content Placeholder 8" descr="090826_scid_mike_mei_dave_wide_shot.jpg"/>
          <p:cNvPicPr>
            <a:picLocks noChangeAspect="1"/>
          </p:cNvPicPr>
          <p:nvPr/>
        </p:nvPicPr>
        <p:blipFill>
          <a:blip r:embed="rId6" cstate="print"/>
          <a:srcRect/>
          <a:stretch>
            <a:fillRect/>
          </a:stretch>
        </p:blipFill>
        <p:spPr>
          <a:xfrm>
            <a:off x="4572000" y="3827463"/>
            <a:ext cx="4035425" cy="3030537"/>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457200" y="457200"/>
            <a:ext cx="3733800" cy="4767263"/>
          </a:xfrm>
        </p:spPr>
        <p:txBody>
          <a:bodyPr/>
          <a:lstStyle/>
          <a:p>
            <a:r>
              <a:rPr lang="en-US" sz="3200" dirty="0" smtClean="0"/>
              <a:t>“if SCID is identified in the first months of life, such as through newborn screening, and before severe infections occur, most infants are successfully treated.”</a:t>
            </a:r>
          </a:p>
          <a:p>
            <a:endParaRPr lang="en-US" sz="3200" dirty="0" smtClean="0"/>
          </a:p>
          <a:p>
            <a:pPr algn="ctr"/>
            <a:r>
              <a:rPr lang="en-US" sz="4000" dirty="0" smtClean="0">
                <a:solidFill>
                  <a:srgbClr val="006F7C"/>
                </a:solidFill>
                <a:ea typeface="+mj-ea"/>
                <a:cs typeface="+mj-cs"/>
              </a:rPr>
              <a:t>Jennifer Garcia</a:t>
            </a:r>
            <a:br>
              <a:rPr lang="en-US" sz="4000" dirty="0" smtClean="0">
                <a:solidFill>
                  <a:srgbClr val="006F7C"/>
                </a:solidFill>
                <a:ea typeface="+mj-ea"/>
                <a:cs typeface="+mj-cs"/>
              </a:rPr>
            </a:br>
            <a:r>
              <a:rPr lang="en-US" sz="4000" dirty="0" smtClean="0">
                <a:solidFill>
                  <a:srgbClr val="006F7C"/>
                </a:solidFill>
                <a:ea typeface="+mj-ea"/>
                <a:cs typeface="+mj-cs"/>
              </a:rPr>
              <a:t>TX mom</a:t>
            </a:r>
            <a:endParaRPr lang="en-US" sz="3200" dirty="0"/>
          </a:p>
        </p:txBody>
      </p:sp>
      <p:pic>
        <p:nvPicPr>
          <p:cNvPr id="9" name="Picture 8" descr="garcias.jpg"/>
          <p:cNvPicPr>
            <a:picLocks noChangeAspect="1"/>
          </p:cNvPicPr>
          <p:nvPr/>
        </p:nvPicPr>
        <p:blipFill>
          <a:blip r:embed="rId3" cstate="print"/>
          <a:stretch>
            <a:fillRect/>
          </a:stretch>
        </p:blipFill>
        <p:spPr>
          <a:xfrm>
            <a:off x="4572000" y="304800"/>
            <a:ext cx="4225636" cy="62899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2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algn="ctr" eaLnBrk="1" hangingPunct="1"/>
            <a:r>
              <a:rPr lang="en-US" dirty="0" smtClean="0">
                <a:cs typeface="Arial" charset="0"/>
              </a:rPr>
              <a:t>Infectious Diseases</a:t>
            </a:r>
          </a:p>
        </p:txBody>
      </p:sp>
      <p:pic>
        <p:nvPicPr>
          <p:cNvPr id="9219" name="Picture 9" descr="series2_swineflu.jpg"/>
          <p:cNvPicPr>
            <a:picLocks noChangeAspect="1"/>
          </p:cNvPicPr>
          <p:nvPr/>
        </p:nvPicPr>
        <p:blipFill>
          <a:blip r:embed="rId3" cstate="print"/>
          <a:srcRect/>
          <a:stretch>
            <a:fillRect/>
          </a:stretch>
        </p:blipFill>
        <p:spPr bwMode="auto">
          <a:xfrm>
            <a:off x="1066800" y="1295400"/>
            <a:ext cx="7086600" cy="399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lgn="ctr" eaLnBrk="1" hangingPunct="1"/>
            <a:r>
              <a:rPr lang="en-US" dirty="0" smtClean="0">
                <a:cs typeface="Arial" charset="0"/>
              </a:rPr>
              <a:t>Food Safety</a:t>
            </a:r>
          </a:p>
        </p:txBody>
      </p:sp>
      <p:sp>
        <p:nvSpPr>
          <p:cNvPr id="16387" name="Subtitle 2"/>
          <p:cNvSpPr>
            <a:spLocks noGrp="1"/>
          </p:cNvSpPr>
          <p:nvPr>
            <p:ph idx="1"/>
          </p:nvPr>
        </p:nvSpPr>
        <p:spPr>
          <a:xfrm>
            <a:off x="457200" y="4343400"/>
            <a:ext cx="8229600" cy="1630363"/>
          </a:xfrm>
        </p:spPr>
        <p:txBody>
          <a:bodyPr/>
          <a:lstStyle/>
          <a:p>
            <a:pPr marL="0" indent="0" algn="ctr" eaLnBrk="1" hangingPunct="1">
              <a:buFont typeface="Arial" charset="0"/>
              <a:buNone/>
              <a:defRPr/>
            </a:pPr>
            <a:r>
              <a:rPr lang="en-US" sz="3000" dirty="0" smtClean="0"/>
              <a:t>Are the new cases of food poisoning random </a:t>
            </a:r>
          </a:p>
          <a:p>
            <a:pPr marL="0" indent="0" algn="ctr" eaLnBrk="1" hangingPunct="1">
              <a:buFont typeface="Arial" charset="0"/>
              <a:buNone/>
              <a:defRPr/>
            </a:pPr>
            <a:r>
              <a:rPr lang="en-US" sz="3000" dirty="0" smtClean="0"/>
              <a:t>… or the beginning of an outbreak?</a:t>
            </a:r>
          </a:p>
        </p:txBody>
      </p:sp>
      <p:pic>
        <p:nvPicPr>
          <p:cNvPr id="19460" name="Picture 3" descr="Spinach.jpg"/>
          <p:cNvPicPr>
            <a:picLocks noChangeAspect="1"/>
          </p:cNvPicPr>
          <p:nvPr/>
        </p:nvPicPr>
        <p:blipFill>
          <a:blip r:embed="rId3" cstate="print"/>
          <a:srcRect/>
          <a:stretch>
            <a:fillRect/>
          </a:stretch>
        </p:blipFill>
        <p:spPr bwMode="auto">
          <a:xfrm>
            <a:off x="533400" y="1447800"/>
            <a:ext cx="2228850" cy="29718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3581400" y="1371600"/>
            <a:ext cx="2166100" cy="2857806"/>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6" name="Picture 2" descr="C:\Users\isabel.galbraith\AppData\Local\Microsoft\Windows\Temporary Internet Files\Content.IE5\1A5NQPGK\MP900305868[1].jpg"/>
          <p:cNvPicPr>
            <a:picLocks noChangeAspect="1" noChangeArrowheads="1"/>
          </p:cNvPicPr>
          <p:nvPr/>
        </p:nvPicPr>
        <p:blipFill>
          <a:blip r:embed="rId5" cstate="email"/>
          <a:srcRect/>
          <a:stretch>
            <a:fillRect/>
          </a:stretch>
        </p:blipFill>
        <p:spPr bwMode="auto">
          <a:xfrm>
            <a:off x="6629400" y="1524000"/>
            <a:ext cx="1847850" cy="2589688"/>
          </a:xfrm>
          <a:prstGeom prst="rect">
            <a:avLst/>
          </a:prstGeom>
          <a:noFill/>
          <a:ln w="9525">
            <a:noFill/>
            <a:miter lim="800000"/>
            <a:headEnd/>
            <a:tailEnd/>
          </a:ln>
          <a:effectLst>
            <a:softEdge rad="317500"/>
          </a:effectLst>
        </p:spPr>
      </p:pic>
      <p:sp>
        <p:nvSpPr>
          <p:cNvPr id="7" name="Right Arrow 6"/>
          <p:cNvSpPr/>
          <p:nvPr/>
        </p:nvSpPr>
        <p:spPr>
          <a:xfrm>
            <a:off x="2590800" y="2819400"/>
            <a:ext cx="6858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6019800" y="2895600"/>
            <a:ext cx="6858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Content Placeholder 7" descr="PerfluorochemicalsStudyTestingMNBigMachine.jpg"/>
          <p:cNvPicPr>
            <a:picLocks noGrp="1" noChangeAspect="1"/>
          </p:cNvPicPr>
          <p:nvPr>
            <p:ph idx="4294967295"/>
          </p:nvPr>
        </p:nvPicPr>
        <p:blipFill>
          <a:blip r:embed="rId3" cstate="print"/>
          <a:srcRect b="13483"/>
          <a:stretch>
            <a:fillRect/>
          </a:stretch>
        </p:blipFill>
        <p:spPr>
          <a:xfrm>
            <a:off x="0" y="381000"/>
            <a:ext cx="9164758" cy="594360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SchoolKids2704_468x322.jpg"/>
          <p:cNvPicPr>
            <a:picLocks noChangeAspect="1"/>
          </p:cNvPicPr>
          <p:nvPr/>
        </p:nvPicPr>
        <p:blipFill>
          <a:blip r:embed="rId3" cstate="print"/>
          <a:srcRect/>
          <a:stretch>
            <a:fillRect/>
          </a:stretch>
        </p:blipFill>
        <p:spPr bwMode="auto">
          <a:xfrm>
            <a:off x="762000" y="218831"/>
            <a:ext cx="3429000" cy="2359269"/>
          </a:xfrm>
          <a:prstGeom prst="rect">
            <a:avLst/>
          </a:prstGeom>
          <a:noFill/>
          <a:ln w="9525">
            <a:noFill/>
            <a:miter lim="800000"/>
            <a:headEnd/>
            <a:tailEnd/>
          </a:ln>
        </p:spPr>
      </p:pic>
      <p:pic>
        <p:nvPicPr>
          <p:cNvPr id="3" name="Picture 8" descr="1-1193583744.jpg"/>
          <p:cNvPicPr>
            <a:picLocks noChangeAspect="1"/>
          </p:cNvPicPr>
          <p:nvPr/>
        </p:nvPicPr>
        <p:blipFill>
          <a:blip r:embed="rId4" cstate="print"/>
          <a:srcRect/>
          <a:stretch>
            <a:fillRect/>
          </a:stretch>
        </p:blipFill>
        <p:spPr bwMode="auto">
          <a:xfrm>
            <a:off x="5029200" y="457200"/>
            <a:ext cx="2895600" cy="1930400"/>
          </a:xfrm>
          <a:prstGeom prst="rect">
            <a:avLst/>
          </a:prstGeom>
          <a:noFill/>
          <a:ln w="9525">
            <a:noFill/>
            <a:miter lim="800000"/>
            <a:headEnd/>
            <a:tailEnd/>
          </a:ln>
        </p:spPr>
      </p:pic>
      <p:pic>
        <p:nvPicPr>
          <p:cNvPr id="4" name="Content Placeholder 4" descr="NursingHome.jpg"/>
          <p:cNvPicPr>
            <a:picLocks noChangeAspect="1"/>
          </p:cNvPicPr>
          <p:nvPr/>
        </p:nvPicPr>
        <p:blipFill>
          <a:blip r:embed="rId5" cstate="print"/>
          <a:srcRect l="-10503" r="-10503" b="6372"/>
          <a:stretch>
            <a:fillRect/>
          </a:stretch>
        </p:blipFill>
        <p:spPr>
          <a:xfrm>
            <a:off x="1606550" y="2743200"/>
            <a:ext cx="7537450" cy="388143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sph.umich.edu/~stuartb/capt_train_derails_kqa.jpg"/>
          <p:cNvPicPr>
            <a:picLocks noChangeAspect="1" noChangeArrowheads="1"/>
          </p:cNvPicPr>
          <p:nvPr/>
        </p:nvPicPr>
        <p:blipFill>
          <a:blip r:embed="rId3" cstate="print"/>
          <a:srcRect/>
          <a:stretch>
            <a:fillRect/>
          </a:stretch>
        </p:blipFill>
        <p:spPr bwMode="auto">
          <a:xfrm>
            <a:off x="4857750" y="228600"/>
            <a:ext cx="4286250" cy="3209925"/>
          </a:xfrm>
          <a:prstGeom prst="rect">
            <a:avLst/>
          </a:prstGeom>
          <a:noFill/>
        </p:spPr>
      </p:pic>
      <p:pic>
        <p:nvPicPr>
          <p:cNvPr id="229378" name="Picture 2" descr="http://www.prwatch.org/files/images/anthrax.jpg"/>
          <p:cNvPicPr>
            <a:picLocks noChangeAspect="1" noChangeArrowheads="1"/>
          </p:cNvPicPr>
          <p:nvPr/>
        </p:nvPicPr>
        <p:blipFill>
          <a:blip r:embed="rId4" cstate="print"/>
          <a:srcRect/>
          <a:stretch>
            <a:fillRect/>
          </a:stretch>
        </p:blipFill>
        <p:spPr bwMode="auto">
          <a:xfrm>
            <a:off x="0" y="0"/>
            <a:ext cx="4953000" cy="6858000"/>
          </a:xfrm>
          <a:prstGeom prst="rect">
            <a:avLst/>
          </a:prstGeom>
          <a:noFill/>
        </p:spPr>
      </p:pic>
      <p:pic>
        <p:nvPicPr>
          <p:cNvPr id="5" name="Picture 2" descr="7dispersant">
            <a:hlinkClick r:id="rId5"/>
          </p:cNvPr>
          <p:cNvPicPr>
            <a:picLocks noChangeAspect="1" noChangeArrowheads="1"/>
          </p:cNvPicPr>
          <p:nvPr/>
        </p:nvPicPr>
        <p:blipFill>
          <a:blip r:embed="rId6" cstate="print"/>
          <a:srcRect/>
          <a:stretch>
            <a:fillRect/>
          </a:stretch>
        </p:blipFill>
        <p:spPr bwMode="auto">
          <a:xfrm>
            <a:off x="4953000" y="3649980"/>
            <a:ext cx="4167909" cy="275082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PHO_2010March31_DEChemTerrLabHoodWork.jpg"/>
          <p:cNvPicPr>
            <a:picLocks noChangeAspect="1"/>
          </p:cNvPicPr>
          <p:nvPr/>
        </p:nvPicPr>
        <p:blipFill>
          <a:blip r:embed="rId3" cstate="print"/>
          <a:srcRect b="7500"/>
          <a:stretch>
            <a:fillRect/>
          </a:stretch>
        </p:blipFill>
        <p:spPr bwMode="auto">
          <a:xfrm>
            <a:off x="-135439" y="990600"/>
            <a:ext cx="9279439"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ext Placeholder 5"/>
          <p:cNvSpPr>
            <a:spLocks noGrp="1"/>
          </p:cNvSpPr>
          <p:nvPr>
            <p:ph type="body" sz="half" idx="1"/>
          </p:nvPr>
        </p:nvSpPr>
        <p:spPr>
          <a:xfrm>
            <a:off x="0" y="1066800"/>
            <a:ext cx="9144000" cy="1295400"/>
          </a:xfrm>
        </p:spPr>
        <p:txBody>
          <a:bodyPr/>
          <a:lstStyle/>
          <a:p>
            <a:pPr>
              <a:buNone/>
            </a:pPr>
            <a:endParaRPr lang="en-US" dirty="0" smtClean="0"/>
          </a:p>
          <a:p>
            <a:pPr>
              <a:buNone/>
            </a:pPr>
            <a:endParaRPr lang="en-US" dirty="0"/>
          </a:p>
        </p:txBody>
      </p:sp>
      <p:pic>
        <p:nvPicPr>
          <p:cNvPr id="5" name="Picture 2"/>
          <p:cNvPicPr>
            <a:picLocks noChangeAspect="1" noChangeArrowheads="1"/>
          </p:cNvPicPr>
          <p:nvPr/>
        </p:nvPicPr>
        <p:blipFill>
          <a:blip r:embed="rId3" cstate="print"/>
          <a:srcRect l="51534" t="13281" r="29959" b="57813"/>
          <a:stretch>
            <a:fillRect/>
          </a:stretch>
        </p:blipFill>
        <p:spPr bwMode="auto">
          <a:xfrm>
            <a:off x="0" y="457200"/>
            <a:ext cx="9144000"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algn="ctr" eaLnBrk="1" hangingPunct="1"/>
            <a:r>
              <a:rPr lang="en-US" sz="4000" dirty="0" smtClean="0">
                <a:cs typeface="Arial" charset="0"/>
              </a:rPr>
              <a:t>Providing Data to Inform Public Policy</a:t>
            </a:r>
          </a:p>
        </p:txBody>
      </p:sp>
      <p:pic>
        <p:nvPicPr>
          <p:cNvPr id="36867" name="Picture 4" descr="Snapshot 2010-08-31 10-19-53.tiff"/>
          <p:cNvPicPr>
            <a:picLocks noChangeAspect="1"/>
          </p:cNvPicPr>
          <p:nvPr/>
        </p:nvPicPr>
        <p:blipFill>
          <a:blip r:embed="rId3" cstate="print"/>
          <a:srcRect/>
          <a:stretch>
            <a:fillRect/>
          </a:stretch>
        </p:blipFill>
        <p:spPr bwMode="auto">
          <a:xfrm>
            <a:off x="1789113" y="1447800"/>
            <a:ext cx="4916487" cy="4383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28600"/>
            <a:ext cx="8305800" cy="995362"/>
          </a:xfrm>
        </p:spPr>
        <p:txBody>
          <a:bodyPr/>
          <a:lstStyle/>
          <a:p>
            <a:pPr eaLnBrk="1" hangingPunct="1"/>
            <a:r>
              <a:rPr lang="en-US" dirty="0" smtClean="0"/>
              <a:t>Public Health Practice is</a:t>
            </a:r>
          </a:p>
        </p:txBody>
      </p:sp>
      <p:sp>
        <p:nvSpPr>
          <p:cNvPr id="18435" name="Rectangle 3"/>
          <p:cNvSpPr>
            <a:spLocks noGrp="1" noChangeArrowheads="1"/>
          </p:cNvSpPr>
          <p:nvPr>
            <p:ph type="body" idx="1"/>
          </p:nvPr>
        </p:nvSpPr>
        <p:spPr>
          <a:xfrm>
            <a:off x="381000" y="2209800"/>
            <a:ext cx="8234362" cy="3048000"/>
          </a:xfrm>
        </p:spPr>
        <p:txBody>
          <a:bodyPr/>
          <a:lstStyle/>
          <a:p>
            <a:pPr eaLnBrk="1" hangingPunct="1">
              <a:buFontTx/>
              <a:buNone/>
            </a:pPr>
            <a:r>
              <a:rPr lang="en-US" dirty="0" smtClean="0"/>
              <a:t>	</a:t>
            </a:r>
            <a:r>
              <a:rPr lang="en-US" sz="4000" dirty="0" smtClean="0"/>
              <a:t>the science and art of disease prevention, prolonging life and promoting health and well-being </a:t>
            </a:r>
            <a:r>
              <a:rPr lang="en-US" sz="4000" b="1" dirty="0" smtClean="0"/>
              <a:t>through organized community effort</a:t>
            </a:r>
            <a:r>
              <a:rPr lang="en-US" sz="4000" dirty="0" smtClean="0"/>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024" descr="SPHLS diagram"/>
          <p:cNvPicPr>
            <a:picLocks noChangeAspect="1" noChangeArrowheads="1"/>
          </p:cNvPicPr>
          <p:nvPr/>
        </p:nvPicPr>
        <p:blipFill>
          <a:blip r:embed="rId3" cstate="print"/>
          <a:srcRect/>
          <a:stretch>
            <a:fillRect/>
          </a:stretch>
        </p:blipFill>
        <p:spPr bwMode="auto">
          <a:xfrm>
            <a:off x="609600" y="228600"/>
            <a:ext cx="8001000" cy="6457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3"/>
          <p:cNvPicPr>
            <a:picLocks noChangeAspect="1" noChangeArrowheads="1"/>
          </p:cNvPicPr>
          <p:nvPr/>
        </p:nvPicPr>
        <p:blipFill>
          <a:blip r:embed="rId3" cstate="print"/>
          <a:srcRect t="15958" b="10825"/>
          <a:stretch>
            <a:fillRect/>
          </a:stretch>
        </p:blipFill>
        <p:spPr bwMode="auto">
          <a:xfrm>
            <a:off x="990600" y="-40690"/>
            <a:ext cx="7235887" cy="68986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3"/>
          <p:cNvSpPr>
            <a:spLocks noGrp="1" noChangeArrowheads="1"/>
          </p:cNvSpPr>
          <p:nvPr>
            <p:ph type="body" sz="half" idx="1"/>
          </p:nvPr>
        </p:nvSpPr>
        <p:spPr>
          <a:xfrm>
            <a:off x="457200" y="1676400"/>
            <a:ext cx="3124200" cy="4449763"/>
          </a:xfrm>
        </p:spPr>
        <p:txBody>
          <a:bodyPr/>
          <a:lstStyle/>
          <a:p>
            <a:pPr eaLnBrk="1" hangingPunct="1"/>
            <a:endParaRPr lang="en-US" sz="800" dirty="0" smtClean="0"/>
          </a:p>
          <a:p>
            <a:pPr eaLnBrk="1" hangingPunct="1"/>
            <a:endParaRPr lang="en-US" sz="2400" dirty="0" smtClean="0"/>
          </a:p>
        </p:txBody>
      </p:sp>
      <p:graphicFrame>
        <p:nvGraphicFramePr>
          <p:cNvPr id="2050" name="Object 5"/>
          <p:cNvGraphicFramePr>
            <a:graphicFrameLocks noChangeAspect="1"/>
          </p:cNvGraphicFramePr>
          <p:nvPr>
            <p:ph sz="quarter" idx="3"/>
          </p:nvPr>
        </p:nvGraphicFramePr>
        <p:xfrm>
          <a:off x="0" y="457200"/>
          <a:ext cx="9096178" cy="5844378"/>
        </p:xfrm>
        <a:graphic>
          <a:graphicData uri="http://schemas.openxmlformats.org/presentationml/2006/ole">
            <p:oleObj spid="_x0000_s787458" name="Chart" r:id="rId4" imgW="4876800" imgH="3133649" progId="Excel.Sheet.8">
              <p:embed/>
            </p:oleObj>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algn="ctr" eaLnBrk="1" hangingPunct="1"/>
            <a:r>
              <a:rPr lang="en-US" sz="4000" dirty="0" smtClean="0">
                <a:solidFill>
                  <a:srgbClr val="006F7C"/>
                </a:solidFill>
                <a:cs typeface="Arial" charset="0"/>
              </a:rPr>
              <a:t>And the Future?</a:t>
            </a:r>
          </a:p>
        </p:txBody>
      </p:sp>
      <p:pic>
        <p:nvPicPr>
          <p:cNvPr id="44036" name="Picture 7" descr="keyphoto_02.jpg"/>
          <p:cNvPicPr>
            <a:picLocks noChangeAspect="1"/>
          </p:cNvPicPr>
          <p:nvPr/>
        </p:nvPicPr>
        <p:blipFill>
          <a:blip r:embed="rId3" cstate="print"/>
          <a:srcRect b="3200"/>
          <a:stretch>
            <a:fillRect/>
          </a:stretch>
        </p:blipFill>
        <p:spPr bwMode="auto">
          <a:xfrm>
            <a:off x="2819400" y="4800600"/>
            <a:ext cx="3065463" cy="1844675"/>
          </a:xfrm>
          <a:prstGeom prst="rect">
            <a:avLst/>
          </a:prstGeom>
          <a:noFill/>
          <a:ln w="9525">
            <a:noFill/>
            <a:miter lim="800000"/>
            <a:headEnd/>
            <a:tailEnd/>
          </a:ln>
        </p:spPr>
      </p:pic>
      <p:pic>
        <p:nvPicPr>
          <p:cNvPr id="358402" name="Picture 2" descr="http://collider.com/wp-content/uploads/contagion-movie-poster-matt-damon-01-411x600.jpg"/>
          <p:cNvPicPr>
            <a:picLocks noChangeAspect="1" noChangeArrowheads="1"/>
          </p:cNvPicPr>
          <p:nvPr/>
        </p:nvPicPr>
        <p:blipFill>
          <a:blip r:embed="rId4" cstate="print"/>
          <a:srcRect/>
          <a:stretch>
            <a:fillRect/>
          </a:stretch>
        </p:blipFill>
        <p:spPr bwMode="auto">
          <a:xfrm>
            <a:off x="6019800" y="1295400"/>
            <a:ext cx="2809875" cy="4105275"/>
          </a:xfrm>
          <a:prstGeom prst="rect">
            <a:avLst/>
          </a:prstGeom>
          <a:noFill/>
        </p:spPr>
      </p:pic>
      <p:pic>
        <p:nvPicPr>
          <p:cNvPr id="6" name="Picture 3" descr="pills-296112807925762yuN.jpg"/>
          <p:cNvPicPr>
            <a:picLocks noChangeAspect="1"/>
          </p:cNvPicPr>
          <p:nvPr/>
        </p:nvPicPr>
        <p:blipFill>
          <a:blip r:embed="rId5" cstate="print"/>
          <a:srcRect/>
          <a:stretch>
            <a:fillRect/>
          </a:stretch>
        </p:blipFill>
        <p:spPr bwMode="auto">
          <a:xfrm>
            <a:off x="457200" y="1295400"/>
            <a:ext cx="2743200" cy="3354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algn="ctr" eaLnBrk="1" hangingPunct="1"/>
            <a:r>
              <a:rPr lang="en-US" dirty="0" smtClean="0">
                <a:cs typeface="Arial" charset="0"/>
              </a:rPr>
              <a:t> Dwindling Funding </a:t>
            </a:r>
          </a:p>
        </p:txBody>
      </p:sp>
      <p:pic>
        <p:nvPicPr>
          <p:cNvPr id="3" name="Picture 2" descr="flag_dollars.jpg"/>
          <p:cNvPicPr>
            <a:picLocks noChangeAspect="1"/>
          </p:cNvPicPr>
          <p:nvPr/>
        </p:nvPicPr>
        <p:blipFill>
          <a:blip r:embed="rId3" cstate="print"/>
          <a:stretch>
            <a:fillRect/>
          </a:stretch>
        </p:blipFill>
        <p:spPr>
          <a:xfrm>
            <a:off x="1905000" y="1447800"/>
            <a:ext cx="4800600" cy="4195763"/>
          </a:xfrm>
          <a:prstGeom prst="rect">
            <a:avLst/>
          </a:prstGeom>
          <a:ln>
            <a:solidFill>
              <a:schemeClr val="tx1">
                <a:lumMod val="50000"/>
                <a:lumOff val="50000"/>
              </a:schemeClr>
            </a:solid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t>Overview</a:t>
            </a:r>
            <a:endParaRPr lang="en-US" dirty="0"/>
          </a:p>
        </p:txBody>
      </p:sp>
      <p:sp>
        <p:nvSpPr>
          <p:cNvPr id="8" name="Content Placeholder 7"/>
          <p:cNvSpPr>
            <a:spLocks noGrp="1"/>
          </p:cNvSpPr>
          <p:nvPr>
            <p:ph idx="1"/>
          </p:nvPr>
        </p:nvSpPr>
        <p:spPr/>
        <p:txBody>
          <a:bodyPr/>
          <a:lstStyle/>
          <a:p>
            <a:pPr>
              <a:lnSpc>
                <a:spcPct val="150000"/>
              </a:lnSpc>
            </a:pPr>
            <a:r>
              <a:rPr lang="en-US" dirty="0" smtClean="0"/>
              <a:t>Public Health Laboratories (PHLs)</a:t>
            </a:r>
          </a:p>
          <a:p>
            <a:pPr>
              <a:lnSpc>
                <a:spcPct val="150000"/>
              </a:lnSpc>
            </a:pPr>
            <a:r>
              <a:rPr lang="en-US" sz="3600" b="1" dirty="0" smtClean="0"/>
              <a:t>Environmental Laboratories</a:t>
            </a:r>
          </a:p>
          <a:p>
            <a:pPr>
              <a:lnSpc>
                <a:spcPct val="150000"/>
              </a:lnSpc>
            </a:pPr>
            <a:r>
              <a:rPr lang="en-US" dirty="0" smtClean="0"/>
              <a:t>PHLs in Action</a:t>
            </a:r>
          </a:p>
          <a:p>
            <a:pPr>
              <a:lnSpc>
                <a:spcPct val="150000"/>
              </a:lnSpc>
            </a:pPr>
            <a:r>
              <a:rPr lang="en-US" dirty="0" smtClean="0"/>
              <a:t>Association of Public Health Laboratories</a:t>
            </a:r>
          </a:p>
          <a:p>
            <a:pPr>
              <a:lnSpc>
                <a:spcPct val="150000"/>
              </a:lnSpc>
            </a:pPr>
            <a:r>
              <a:rPr lang="en-US" dirty="0" smtClean="0"/>
              <a:t>History</a:t>
            </a:r>
          </a:p>
          <a:p>
            <a:pPr>
              <a:lnSpc>
                <a:spcPct val="150000"/>
              </a:lnSpc>
            </a:pPr>
            <a:endParaRPr lang="en-US" dirty="0" smtClean="0"/>
          </a:p>
        </p:txBody>
      </p:sp>
      <p:sp>
        <p:nvSpPr>
          <p:cNvPr id="3075" name="Rectangle 3"/>
          <p:cNvSpPr>
            <a:spLocks noChangeArrowheads="1"/>
          </p:cNvSpPr>
          <p:nvPr/>
        </p:nvSpPr>
        <p:spPr bwMode="auto">
          <a:xfrm>
            <a:off x="793750" y="6172200"/>
            <a:ext cx="184150" cy="457200"/>
          </a:xfrm>
          <a:prstGeom prst="rect">
            <a:avLst/>
          </a:prstGeom>
          <a:noFill/>
          <a:ln w="9525">
            <a:noFill/>
            <a:miter lim="800000"/>
            <a:headEnd/>
            <a:tailEnd/>
          </a:ln>
        </p:spPr>
        <p:txBody>
          <a:bodyPr wrap="none">
            <a:spAutoFit/>
          </a:bodyPr>
          <a:lstStyle/>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mog_policeman_with_mask.jpg"/>
          <p:cNvPicPr>
            <a:picLocks noGrp="1" noChangeAspect="1"/>
          </p:cNvPicPr>
          <p:nvPr>
            <p:ph idx="1"/>
          </p:nvPr>
        </p:nvPicPr>
        <p:blipFill>
          <a:blip r:embed="rId3" cstate="print"/>
          <a:stretch>
            <a:fillRect/>
          </a:stretch>
        </p:blipFill>
        <p:spPr>
          <a:xfrm>
            <a:off x="-1" y="1219200"/>
            <a:ext cx="5059921" cy="3200400"/>
          </a:xfrm>
        </p:spPr>
      </p:pic>
      <p:sp>
        <p:nvSpPr>
          <p:cNvPr id="3" name="Title 2"/>
          <p:cNvSpPr>
            <a:spLocks noGrp="1"/>
          </p:cNvSpPr>
          <p:nvPr>
            <p:ph type="title"/>
          </p:nvPr>
        </p:nvSpPr>
        <p:spPr/>
        <p:txBody>
          <a:bodyPr/>
          <a:lstStyle/>
          <a:p>
            <a:pPr algn="ctr"/>
            <a:r>
              <a:rPr lang="en-US" dirty="0" smtClean="0"/>
              <a:t>Environmental Health (EH)</a:t>
            </a:r>
            <a:endParaRPr lang="en-US" dirty="0"/>
          </a:p>
        </p:txBody>
      </p:sp>
      <p:pic>
        <p:nvPicPr>
          <p:cNvPr id="1026" name="Picture 1028" descr="New Image"/>
          <p:cNvPicPr>
            <a:picLocks noChangeAspect="1" noChangeArrowheads="1"/>
          </p:cNvPicPr>
          <p:nvPr/>
        </p:nvPicPr>
        <p:blipFill>
          <a:blip r:embed="rId4" cstate="print"/>
          <a:srcRect l="25800" t="2200" r="25800" b="3400"/>
          <a:stretch>
            <a:fillRect/>
          </a:stretch>
        </p:blipFill>
        <p:spPr bwMode="auto">
          <a:xfrm>
            <a:off x="5029201" y="1205874"/>
            <a:ext cx="4114800" cy="5652126"/>
          </a:xfrm>
          <a:prstGeom prst="rect">
            <a:avLst/>
          </a:prstGeom>
          <a:noFill/>
          <a:ln w="9525" algn="ctr">
            <a:miter lim="800000"/>
            <a:headEnd/>
            <a:tailEnd/>
          </a:ln>
        </p:spPr>
      </p:pic>
      <p:pic>
        <p:nvPicPr>
          <p:cNvPr id="1028" name="Picture 4" descr="http://www.swrcb.ca.gov/rwqcb2/images/brownfield/brf-1.jpg"/>
          <p:cNvPicPr>
            <a:picLocks noChangeAspect="1" noChangeArrowheads="1"/>
          </p:cNvPicPr>
          <p:nvPr/>
        </p:nvPicPr>
        <p:blipFill>
          <a:blip r:embed="rId5" cstate="print"/>
          <a:srcRect l="7067" b="34368"/>
          <a:stretch>
            <a:fillRect/>
          </a:stretch>
        </p:blipFill>
        <p:spPr bwMode="auto">
          <a:xfrm>
            <a:off x="0" y="4038600"/>
            <a:ext cx="5029200" cy="28194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400800"/>
            <a:ext cx="7010400" cy="338554"/>
          </a:xfrm>
          <a:prstGeom prst="rect">
            <a:avLst/>
          </a:prstGeom>
          <a:noFill/>
        </p:spPr>
        <p:txBody>
          <a:bodyPr wrap="square" rtlCol="0">
            <a:spAutoFit/>
          </a:bodyPr>
          <a:lstStyle/>
          <a:p>
            <a:r>
              <a:rPr lang="en-US" sz="1600" dirty="0" smtClean="0"/>
              <a:t>*CDC 2007 data, </a:t>
            </a:r>
            <a:r>
              <a:rPr lang="en-US" sz="1600" dirty="0" smtClean="0">
                <a:hlinkClick r:id="rId3"/>
              </a:rPr>
              <a:t>http://www.cdc.gov/nchs/fastats/deaths.htm</a:t>
            </a:r>
            <a:endParaRPr lang="en-US" sz="1600" dirty="0"/>
          </a:p>
        </p:txBody>
      </p:sp>
      <p:graphicFrame>
        <p:nvGraphicFramePr>
          <p:cNvPr id="2" name="Chart 1"/>
          <p:cNvGraphicFramePr/>
          <p:nvPr/>
        </p:nvGraphicFramePr>
        <p:xfrm>
          <a:off x="0" y="1"/>
          <a:ext cx="9144000" cy="594359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3050"/>
            <a:ext cx="8305800" cy="717550"/>
          </a:xfrm>
        </p:spPr>
        <p:txBody>
          <a:bodyPr>
            <a:noAutofit/>
          </a:bodyPr>
          <a:lstStyle/>
          <a:p>
            <a:pPr algn="ctr"/>
            <a:r>
              <a:rPr lang="en-US" sz="4400" b="0" dirty="0" smtClean="0">
                <a:solidFill>
                  <a:srgbClr val="006F7C"/>
                </a:solidFill>
              </a:rPr>
              <a:t>Environmental Laboratories</a:t>
            </a:r>
            <a:endParaRPr lang="en-US" sz="4400" b="0" dirty="0">
              <a:solidFill>
                <a:srgbClr val="006F7C"/>
              </a:solidFill>
            </a:endParaRPr>
          </a:p>
        </p:txBody>
      </p:sp>
      <p:sp>
        <p:nvSpPr>
          <p:cNvPr id="5" name="Text Placeholder 4"/>
          <p:cNvSpPr>
            <a:spLocks noGrp="1"/>
          </p:cNvSpPr>
          <p:nvPr>
            <p:ph type="body" sz="half" idx="2"/>
          </p:nvPr>
        </p:nvSpPr>
        <p:spPr>
          <a:xfrm>
            <a:off x="457200" y="914400"/>
            <a:ext cx="8229600" cy="990600"/>
          </a:xfrm>
        </p:spPr>
        <p:txBody>
          <a:bodyPr>
            <a:noAutofit/>
          </a:bodyPr>
          <a:lstStyle/>
          <a:p>
            <a:pPr algn="ctr"/>
            <a:r>
              <a:rPr lang="en-US" sz="2800" dirty="0" smtClean="0"/>
              <a:t>Detect, identify, &amp; monitor contaminants </a:t>
            </a:r>
          </a:p>
          <a:p>
            <a:pPr algn="ctr"/>
            <a:r>
              <a:rPr lang="en-US" sz="2800" dirty="0" smtClean="0"/>
              <a:t>in people and the environment.</a:t>
            </a:r>
            <a:endParaRPr lang="en-US" sz="2800" dirty="0"/>
          </a:p>
        </p:txBody>
      </p:sp>
      <p:grpSp>
        <p:nvGrpSpPr>
          <p:cNvPr id="2" name="Group 3"/>
          <p:cNvGrpSpPr>
            <a:grpSpLocks/>
          </p:cNvGrpSpPr>
          <p:nvPr/>
        </p:nvGrpSpPr>
        <p:grpSpPr bwMode="auto">
          <a:xfrm>
            <a:off x="381000" y="1981200"/>
            <a:ext cx="8382000" cy="4876800"/>
            <a:chOff x="432" y="864"/>
            <a:chExt cx="4944" cy="2928"/>
          </a:xfrm>
        </p:grpSpPr>
        <p:pic>
          <p:nvPicPr>
            <p:cNvPr id="7" name="Picture 4" descr="Labs Tower"/>
            <p:cNvPicPr>
              <a:picLocks noChangeAspect="1" noChangeArrowheads="1"/>
            </p:cNvPicPr>
            <p:nvPr/>
          </p:nvPicPr>
          <p:blipFill>
            <a:blip r:embed="rId3" cstate="print"/>
            <a:srcRect/>
            <a:stretch>
              <a:fillRect/>
            </a:stretch>
          </p:blipFill>
          <p:spPr bwMode="auto">
            <a:xfrm>
              <a:off x="432" y="864"/>
              <a:ext cx="4944" cy="2928"/>
            </a:xfrm>
            <a:prstGeom prst="rect">
              <a:avLst/>
            </a:prstGeom>
            <a:noFill/>
            <a:ln w="9525">
              <a:noFill/>
              <a:miter lim="800000"/>
              <a:headEnd/>
              <a:tailEnd/>
            </a:ln>
          </p:spPr>
        </p:pic>
        <p:pic>
          <p:nvPicPr>
            <p:cNvPr id="8" name="Picture 5" descr="Maryland Crown Logo"/>
            <p:cNvPicPr>
              <a:picLocks noChangeAspect="1" noChangeArrowheads="1"/>
            </p:cNvPicPr>
            <p:nvPr/>
          </p:nvPicPr>
          <p:blipFill>
            <a:blip r:embed="rId4" cstate="print"/>
            <a:srcRect/>
            <a:stretch>
              <a:fillRect/>
            </a:stretch>
          </p:blipFill>
          <p:spPr bwMode="auto">
            <a:xfrm>
              <a:off x="3696" y="3168"/>
              <a:ext cx="1680" cy="57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533400"/>
            <a:ext cx="5638800" cy="1143000"/>
          </a:xfrm>
        </p:spPr>
        <p:txBody>
          <a:bodyPr>
            <a:normAutofit fontScale="90000"/>
          </a:bodyPr>
          <a:lstStyle/>
          <a:p>
            <a:r>
              <a:rPr lang="en-US" dirty="0" smtClean="0">
                <a:solidFill>
                  <a:srgbClr val="006F7C"/>
                </a:solidFill>
              </a:rPr>
              <a:t>Detect, identify &amp; monitor. . .</a:t>
            </a:r>
            <a:endParaRPr lang="en-US" dirty="0">
              <a:solidFill>
                <a:srgbClr val="006F7C"/>
              </a:solidFill>
            </a:endParaRPr>
          </a:p>
        </p:txBody>
      </p:sp>
      <p:pic>
        <p:nvPicPr>
          <p:cNvPr id="6" name="Picture 2" descr="http://www.forestry.ubc.ca/biomaterials/lcms.gif"/>
          <p:cNvPicPr>
            <a:picLocks noChangeAspect="1" noChangeArrowheads="1"/>
          </p:cNvPicPr>
          <p:nvPr/>
        </p:nvPicPr>
        <p:blipFill>
          <a:blip r:embed="rId3" cstate="print"/>
          <a:srcRect/>
          <a:stretch>
            <a:fillRect/>
          </a:stretch>
        </p:blipFill>
        <p:spPr bwMode="auto">
          <a:xfrm>
            <a:off x="0" y="1981200"/>
            <a:ext cx="6099390" cy="4659934"/>
          </a:xfrm>
          <a:prstGeom prst="rect">
            <a:avLst/>
          </a:prstGeom>
          <a:noFill/>
        </p:spPr>
      </p:pic>
      <p:pic>
        <p:nvPicPr>
          <p:cNvPr id="27650" name="Picture 2" descr="http://www.surebiochem.com/attachments/Image/00446763.jpg"/>
          <p:cNvPicPr>
            <a:picLocks noChangeAspect="1" noChangeArrowheads="1"/>
          </p:cNvPicPr>
          <p:nvPr/>
        </p:nvPicPr>
        <p:blipFill>
          <a:blip r:embed="rId4" cstate="print"/>
          <a:srcRect/>
          <a:stretch>
            <a:fillRect/>
          </a:stretch>
        </p:blipFill>
        <p:spPr bwMode="auto">
          <a:xfrm>
            <a:off x="6172200" y="4875193"/>
            <a:ext cx="2971799" cy="1982807"/>
          </a:xfrm>
          <a:prstGeom prst="rect">
            <a:avLst/>
          </a:prstGeom>
          <a:noFill/>
        </p:spPr>
      </p:pic>
      <p:pic>
        <p:nvPicPr>
          <p:cNvPr id="27654" name="Picture 6" descr="http://www.ntanet.net/detector.jpg"/>
          <p:cNvPicPr>
            <a:picLocks noChangeAspect="1" noChangeArrowheads="1"/>
          </p:cNvPicPr>
          <p:nvPr/>
        </p:nvPicPr>
        <p:blipFill>
          <a:blip r:embed="rId5" cstate="print"/>
          <a:srcRect l="25359"/>
          <a:stretch>
            <a:fillRect/>
          </a:stretch>
        </p:blipFill>
        <p:spPr bwMode="auto">
          <a:xfrm>
            <a:off x="6172200" y="990600"/>
            <a:ext cx="2971800" cy="37719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t>Overview</a:t>
            </a:r>
            <a:endParaRPr lang="en-US" dirty="0"/>
          </a:p>
        </p:txBody>
      </p:sp>
      <p:sp>
        <p:nvSpPr>
          <p:cNvPr id="8" name="Content Placeholder 7"/>
          <p:cNvSpPr>
            <a:spLocks noGrp="1"/>
          </p:cNvSpPr>
          <p:nvPr>
            <p:ph idx="1"/>
          </p:nvPr>
        </p:nvSpPr>
        <p:spPr/>
        <p:txBody>
          <a:bodyPr/>
          <a:lstStyle/>
          <a:p>
            <a:pPr>
              <a:lnSpc>
                <a:spcPct val="150000"/>
              </a:lnSpc>
            </a:pPr>
            <a:r>
              <a:rPr lang="en-US" sz="3600" b="1" dirty="0" smtClean="0"/>
              <a:t>Public Health Laboratories (PHLs)</a:t>
            </a:r>
          </a:p>
          <a:p>
            <a:pPr>
              <a:lnSpc>
                <a:spcPct val="150000"/>
              </a:lnSpc>
            </a:pPr>
            <a:r>
              <a:rPr lang="en-US" dirty="0" smtClean="0"/>
              <a:t>Environmental Laboratories</a:t>
            </a:r>
          </a:p>
          <a:p>
            <a:pPr>
              <a:lnSpc>
                <a:spcPct val="150000"/>
              </a:lnSpc>
            </a:pPr>
            <a:r>
              <a:rPr lang="en-US" dirty="0" smtClean="0"/>
              <a:t>PHLs in Action</a:t>
            </a:r>
          </a:p>
          <a:p>
            <a:pPr>
              <a:lnSpc>
                <a:spcPct val="150000"/>
              </a:lnSpc>
            </a:pPr>
            <a:r>
              <a:rPr lang="en-US" dirty="0" smtClean="0"/>
              <a:t>Association of Public Health Laboratories</a:t>
            </a:r>
          </a:p>
          <a:p>
            <a:pPr>
              <a:lnSpc>
                <a:spcPct val="150000"/>
              </a:lnSpc>
            </a:pPr>
            <a:r>
              <a:rPr lang="en-US" dirty="0" smtClean="0"/>
              <a:t>History</a:t>
            </a:r>
          </a:p>
          <a:p>
            <a:pPr>
              <a:lnSpc>
                <a:spcPct val="150000"/>
              </a:lnSpc>
            </a:pPr>
            <a:endParaRPr lang="en-US" dirty="0" smtClean="0"/>
          </a:p>
        </p:txBody>
      </p:sp>
      <p:sp>
        <p:nvSpPr>
          <p:cNvPr id="3075" name="Rectangle 3"/>
          <p:cNvSpPr>
            <a:spLocks noChangeArrowheads="1"/>
          </p:cNvSpPr>
          <p:nvPr/>
        </p:nvSpPr>
        <p:spPr bwMode="auto">
          <a:xfrm>
            <a:off x="793750" y="6172200"/>
            <a:ext cx="184150" cy="457200"/>
          </a:xfrm>
          <a:prstGeom prst="rect">
            <a:avLst/>
          </a:prstGeom>
          <a:noFill/>
          <a:ln w="9525">
            <a:noFill/>
            <a:miter lim="800000"/>
            <a:headEnd/>
            <a:tailEnd/>
          </a:ln>
        </p:spPr>
        <p:txBody>
          <a:bodyPr wrap="none">
            <a:spAutoFit/>
          </a:bodyPr>
          <a:lstStyle/>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352800" cy="2468562"/>
          </a:xfrm>
        </p:spPr>
        <p:txBody>
          <a:bodyPr/>
          <a:lstStyle/>
          <a:p>
            <a:r>
              <a:rPr lang="en-US" dirty="0" smtClean="0">
                <a:solidFill>
                  <a:srgbClr val="006F7C"/>
                </a:solidFill>
              </a:rPr>
              <a:t>. . . contaminants </a:t>
            </a:r>
            <a:br>
              <a:rPr lang="en-US" dirty="0" smtClean="0">
                <a:solidFill>
                  <a:srgbClr val="006F7C"/>
                </a:solidFill>
              </a:rPr>
            </a:br>
            <a:r>
              <a:rPr lang="en-US" dirty="0" smtClean="0">
                <a:solidFill>
                  <a:srgbClr val="006F7C"/>
                </a:solidFill>
              </a:rPr>
              <a:t>. . .</a:t>
            </a:r>
            <a:endParaRPr lang="en-US" dirty="0">
              <a:solidFill>
                <a:srgbClr val="006F7C"/>
              </a:solidFill>
            </a:endParaRPr>
          </a:p>
        </p:txBody>
      </p:sp>
      <p:pic>
        <p:nvPicPr>
          <p:cNvPr id="28676" name="Picture 4" descr="http://vivalagourmand.files.wordpress.com/2010/08/pesticide1.jpg"/>
          <p:cNvPicPr>
            <a:picLocks noChangeAspect="1" noChangeArrowheads="1"/>
          </p:cNvPicPr>
          <p:nvPr/>
        </p:nvPicPr>
        <p:blipFill>
          <a:blip r:embed="rId3" cstate="print"/>
          <a:srcRect/>
          <a:stretch>
            <a:fillRect/>
          </a:stretch>
        </p:blipFill>
        <p:spPr bwMode="auto">
          <a:xfrm>
            <a:off x="3924300" y="2943225"/>
            <a:ext cx="5219700" cy="3914775"/>
          </a:xfrm>
          <a:prstGeom prst="rect">
            <a:avLst/>
          </a:prstGeom>
          <a:noFill/>
        </p:spPr>
      </p:pic>
      <p:pic>
        <p:nvPicPr>
          <p:cNvPr id="28678" name="Picture 6" descr="http://www.molecularstation.com/molecular-biology-images/data/511/e-coli.jpg"/>
          <p:cNvPicPr>
            <a:picLocks noChangeAspect="1" noChangeArrowheads="1"/>
          </p:cNvPicPr>
          <p:nvPr/>
        </p:nvPicPr>
        <p:blipFill>
          <a:blip r:embed="rId4" cstate="print"/>
          <a:srcRect/>
          <a:stretch>
            <a:fillRect/>
          </a:stretch>
        </p:blipFill>
        <p:spPr bwMode="auto">
          <a:xfrm>
            <a:off x="3962401" y="0"/>
            <a:ext cx="5181600" cy="2895599"/>
          </a:xfrm>
          <a:prstGeom prst="rect">
            <a:avLst/>
          </a:prstGeom>
          <a:noFill/>
        </p:spPr>
      </p:pic>
      <p:pic>
        <p:nvPicPr>
          <p:cNvPr id="28680" name="Picture 8" descr="http://www.periodictable.com/Samples/055.4/s12s.JPG"/>
          <p:cNvPicPr>
            <a:picLocks noChangeAspect="1" noChangeArrowheads="1"/>
          </p:cNvPicPr>
          <p:nvPr/>
        </p:nvPicPr>
        <p:blipFill>
          <a:blip r:embed="rId5" cstate="print"/>
          <a:srcRect/>
          <a:stretch>
            <a:fillRect/>
          </a:stretch>
        </p:blipFill>
        <p:spPr bwMode="auto">
          <a:xfrm>
            <a:off x="0" y="2895601"/>
            <a:ext cx="3914775" cy="39624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F7C"/>
                </a:solidFill>
              </a:rPr>
              <a:t>. . .in people. . .</a:t>
            </a:r>
            <a:endParaRPr lang="en-US" dirty="0">
              <a:solidFill>
                <a:srgbClr val="006F7C"/>
              </a:solidFill>
            </a:endParaRPr>
          </a:p>
        </p:txBody>
      </p:sp>
      <p:pic>
        <p:nvPicPr>
          <p:cNvPr id="25602" name="Picture 2" descr="Nurse Taking Blood Sample">
            <a:hlinkClick r:id="rId3"/>
          </p:cNvPr>
          <p:cNvPicPr>
            <a:picLocks noChangeAspect="1" noChangeArrowheads="1"/>
          </p:cNvPicPr>
          <p:nvPr/>
        </p:nvPicPr>
        <p:blipFill>
          <a:blip r:embed="rId4" cstate="print"/>
          <a:srcRect/>
          <a:stretch>
            <a:fillRect/>
          </a:stretch>
        </p:blipFill>
        <p:spPr bwMode="auto">
          <a:xfrm>
            <a:off x="0" y="2514600"/>
            <a:ext cx="5985112" cy="4010026"/>
          </a:xfrm>
          <a:prstGeom prst="rect">
            <a:avLst/>
          </a:prstGeom>
          <a:noFill/>
        </p:spPr>
      </p:pic>
      <p:sp>
        <p:nvSpPr>
          <p:cNvPr id="25603"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2560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n-US">
              <a:solidFill>
                <a:prstClr val="black"/>
              </a:solidFill>
              <a:latin typeface="Arial" pitchFamily="34" charset="0"/>
              <a:cs typeface="Arial" pitchFamily="34" charset="0"/>
            </a:endParaRPr>
          </a:p>
        </p:txBody>
      </p:sp>
      <p:pic>
        <p:nvPicPr>
          <p:cNvPr id="8" name="Picture 4" descr="http://www.reuters.com/resources/r/?m=02&amp;d=20100718&amp;t=2&amp;i=157385712&amp;w=460&amp;fh=&amp;fw=&amp;ll=&amp;pl=&amp;r=2010-07-18T092401Z_01_BTRE66H0Q4700_RTROPTP_0_US-AIDS-VACCINES-SEARCH"/>
          <p:cNvPicPr>
            <a:picLocks noChangeAspect="1" noChangeArrowheads="1"/>
          </p:cNvPicPr>
          <p:nvPr/>
        </p:nvPicPr>
        <p:blipFill>
          <a:blip r:embed="rId5" cstate="print"/>
          <a:srcRect/>
          <a:stretch>
            <a:fillRect/>
          </a:stretch>
        </p:blipFill>
        <p:spPr bwMode="auto">
          <a:xfrm>
            <a:off x="6035413" y="1524000"/>
            <a:ext cx="3108587" cy="2209800"/>
          </a:xfrm>
          <a:prstGeom prst="rect">
            <a:avLst/>
          </a:prstGeom>
          <a:noFill/>
        </p:spPr>
      </p:pic>
      <p:pic>
        <p:nvPicPr>
          <p:cNvPr id="25606" name="Picture 6" descr="http://ts2.mm.bing.net/images/thumbnail.aspx?q=300169562565&amp;id=5c31de47738636d5cc8f0fec5b295925&amp;url=http%3a%2f%2fwww.mountainside-medical.com%2fproduct_images%2fuploaded_images%2furine-specimen-cup.jpg"/>
          <p:cNvPicPr>
            <a:picLocks noChangeAspect="1" noChangeArrowheads="1"/>
          </p:cNvPicPr>
          <p:nvPr/>
        </p:nvPicPr>
        <p:blipFill>
          <a:blip r:embed="rId6" cstate="print"/>
          <a:srcRect/>
          <a:stretch>
            <a:fillRect/>
          </a:stretch>
        </p:blipFill>
        <p:spPr bwMode="auto">
          <a:xfrm>
            <a:off x="6858000" y="4800600"/>
            <a:ext cx="1524000" cy="1524001"/>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fultoncountyga.gov/county/dpw/images/stories/Laboratory/Picture2.jpg"/>
          <p:cNvPicPr>
            <a:picLocks noChangeAspect="1" noChangeArrowheads="1"/>
          </p:cNvPicPr>
          <p:nvPr/>
        </p:nvPicPr>
        <p:blipFill>
          <a:blip r:embed="rId3" cstate="print"/>
          <a:srcRect/>
          <a:stretch>
            <a:fillRect/>
          </a:stretch>
        </p:blipFill>
        <p:spPr bwMode="auto">
          <a:xfrm>
            <a:off x="3556000" y="2971799"/>
            <a:ext cx="5588000" cy="3886201"/>
          </a:xfrm>
          <a:prstGeom prst="rect">
            <a:avLst/>
          </a:prstGeom>
          <a:noFill/>
        </p:spPr>
      </p:pic>
      <p:sp>
        <p:nvSpPr>
          <p:cNvPr id="9" name="Title 8"/>
          <p:cNvSpPr>
            <a:spLocks noGrp="1"/>
          </p:cNvSpPr>
          <p:nvPr>
            <p:ph type="title"/>
          </p:nvPr>
        </p:nvSpPr>
        <p:spPr>
          <a:xfrm>
            <a:off x="5562600" y="274638"/>
            <a:ext cx="3276600" cy="2163762"/>
          </a:xfrm>
        </p:spPr>
        <p:txBody>
          <a:bodyPr/>
          <a:lstStyle/>
          <a:p>
            <a:r>
              <a:rPr lang="en-US" dirty="0" smtClean="0">
                <a:solidFill>
                  <a:srgbClr val="006F7C"/>
                </a:solidFill>
              </a:rPr>
              <a:t>. . . and the environment.</a:t>
            </a:r>
            <a:endParaRPr lang="en-US" dirty="0">
              <a:solidFill>
                <a:srgbClr val="006F7C"/>
              </a:solidFill>
            </a:endParaRPr>
          </a:p>
        </p:txBody>
      </p:sp>
      <p:pic>
        <p:nvPicPr>
          <p:cNvPr id="26634" name="Picture 10" descr="http://yosemite.epa.gov/R10/CLEANUP.NSF/9f3c21896330b4898825687b007a0f33/c1f04dcab85cd0018825699a00633013/$FILE/Soil+Sample+Screening.jpg"/>
          <p:cNvPicPr>
            <a:picLocks noChangeAspect="1" noChangeArrowheads="1"/>
          </p:cNvPicPr>
          <p:nvPr/>
        </p:nvPicPr>
        <p:blipFill>
          <a:blip r:embed="rId4" cstate="print"/>
          <a:srcRect/>
          <a:stretch>
            <a:fillRect/>
          </a:stretch>
        </p:blipFill>
        <p:spPr bwMode="auto">
          <a:xfrm>
            <a:off x="0" y="2943225"/>
            <a:ext cx="5219700" cy="3914775"/>
          </a:xfrm>
          <a:prstGeom prst="rect">
            <a:avLst/>
          </a:prstGeom>
          <a:noFill/>
        </p:spPr>
      </p:pic>
      <p:pic>
        <p:nvPicPr>
          <p:cNvPr id="26632" name="Picture 8" descr="http://semenvironmental.com/images/p004_1_00.jpg"/>
          <p:cNvPicPr>
            <a:picLocks noChangeAspect="1" noChangeArrowheads="1"/>
          </p:cNvPicPr>
          <p:nvPr/>
        </p:nvPicPr>
        <p:blipFill>
          <a:blip r:embed="rId5" cstate="print"/>
          <a:srcRect/>
          <a:stretch>
            <a:fillRect/>
          </a:stretch>
        </p:blipFill>
        <p:spPr bwMode="auto">
          <a:xfrm>
            <a:off x="0" y="0"/>
            <a:ext cx="5219700" cy="391477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ChangeArrowheads="1"/>
          </p:cNvSpPr>
          <p:nvPr/>
        </p:nvSpPr>
        <p:spPr bwMode="auto">
          <a:xfrm>
            <a:off x="711200" y="6248400"/>
            <a:ext cx="1897063" cy="457200"/>
          </a:xfrm>
          <a:prstGeom prst="rect">
            <a:avLst/>
          </a:prstGeom>
          <a:noFill/>
          <a:ln w="12700">
            <a:no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247811" name="Rectangle 3"/>
          <p:cNvSpPr>
            <a:spLocks noChangeArrowheads="1"/>
          </p:cNvSpPr>
          <p:nvPr/>
        </p:nvSpPr>
        <p:spPr bwMode="auto">
          <a:xfrm>
            <a:off x="3149600" y="6248400"/>
            <a:ext cx="2844800" cy="457200"/>
          </a:xfrm>
          <a:prstGeom prst="rect">
            <a:avLst/>
          </a:prstGeom>
          <a:noFill/>
          <a:ln w="12700">
            <a:no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247812" name="Rectangle 4"/>
          <p:cNvSpPr>
            <a:spLocks noChangeArrowheads="1"/>
          </p:cNvSpPr>
          <p:nvPr/>
        </p:nvSpPr>
        <p:spPr bwMode="auto">
          <a:xfrm>
            <a:off x="711200" y="6248400"/>
            <a:ext cx="1897063" cy="457200"/>
          </a:xfrm>
          <a:prstGeom prst="rect">
            <a:avLst/>
          </a:prstGeom>
          <a:noFill/>
          <a:ln w="12700">
            <a:no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247813" name="Rectangle 5"/>
          <p:cNvSpPr>
            <a:spLocks noChangeArrowheads="1"/>
          </p:cNvSpPr>
          <p:nvPr/>
        </p:nvSpPr>
        <p:spPr bwMode="auto">
          <a:xfrm>
            <a:off x="3149600" y="6248400"/>
            <a:ext cx="2844800" cy="457200"/>
          </a:xfrm>
          <a:prstGeom prst="rect">
            <a:avLst/>
          </a:prstGeom>
          <a:noFill/>
          <a:ln w="12700">
            <a:no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247814" name="Rectangle 6"/>
          <p:cNvSpPr>
            <a:spLocks noChangeArrowheads="1"/>
          </p:cNvSpPr>
          <p:nvPr/>
        </p:nvSpPr>
        <p:spPr bwMode="auto">
          <a:xfrm>
            <a:off x="6769100" y="0"/>
            <a:ext cx="2184400" cy="3387725"/>
          </a:xfrm>
          <a:prstGeom prst="rect">
            <a:avLst/>
          </a:prstGeom>
          <a:noFill/>
          <a:ln w="12700">
            <a:no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247815" name="Oval 7"/>
          <p:cNvSpPr>
            <a:spLocks noChangeArrowheads="1"/>
          </p:cNvSpPr>
          <p:nvPr/>
        </p:nvSpPr>
        <p:spPr bwMode="auto">
          <a:xfrm>
            <a:off x="3200400" y="2514600"/>
            <a:ext cx="2070100" cy="1985963"/>
          </a:xfrm>
          <a:prstGeom prst="ellipse">
            <a:avLst/>
          </a:prstGeom>
          <a:solidFill>
            <a:srgbClr val="3365FB"/>
          </a:solidFill>
          <a:ln w="12700">
            <a:noFill/>
            <a:round/>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247816" name="Rectangle 8"/>
          <p:cNvSpPr>
            <a:spLocks noChangeArrowheads="1"/>
          </p:cNvSpPr>
          <p:nvPr/>
        </p:nvSpPr>
        <p:spPr bwMode="auto">
          <a:xfrm>
            <a:off x="2819400" y="3124200"/>
            <a:ext cx="2743200" cy="1197764"/>
          </a:xfrm>
          <a:prstGeom prst="rect">
            <a:avLst/>
          </a:prstGeom>
          <a:noFill/>
          <a:ln w="12700">
            <a:noFill/>
            <a:miter lim="800000"/>
            <a:headEnd/>
            <a:tailEnd/>
          </a:ln>
          <a:effectLst/>
        </p:spPr>
        <p:txBody>
          <a:bodyPr wrap="square" lIns="90488" tIns="44450" rIns="90488" bIns="44450">
            <a:spAutoFit/>
          </a:bodyPr>
          <a:lstStyle/>
          <a:p>
            <a:pPr algn="ctr" fontAlgn="base">
              <a:spcBef>
                <a:spcPct val="0"/>
              </a:spcBef>
              <a:spcAft>
                <a:spcPct val="0"/>
              </a:spcAft>
            </a:pPr>
            <a:r>
              <a:rPr lang="en-US" sz="2400" dirty="0">
                <a:solidFill>
                  <a:prstClr val="white"/>
                </a:solidFill>
                <a:latin typeface="Arial" charset="0"/>
              </a:rPr>
              <a:t>Mathematical</a:t>
            </a:r>
          </a:p>
          <a:p>
            <a:pPr algn="ctr" fontAlgn="base">
              <a:spcBef>
                <a:spcPct val="0"/>
              </a:spcBef>
              <a:spcAft>
                <a:spcPct val="0"/>
              </a:spcAft>
            </a:pPr>
            <a:r>
              <a:rPr lang="en-US" sz="2400" dirty="0">
                <a:solidFill>
                  <a:prstClr val="white"/>
                </a:solidFill>
                <a:latin typeface="Arial" charset="0"/>
              </a:rPr>
              <a:t>modeling</a:t>
            </a:r>
          </a:p>
          <a:p>
            <a:pPr fontAlgn="base">
              <a:spcBef>
                <a:spcPct val="0"/>
              </a:spcBef>
              <a:spcAft>
                <a:spcPct val="0"/>
              </a:spcAft>
            </a:pPr>
            <a:endParaRPr lang="en-US" sz="2400" dirty="0">
              <a:solidFill>
                <a:prstClr val="black"/>
              </a:solidFill>
              <a:latin typeface="Arial" charset="0"/>
            </a:endParaRPr>
          </a:p>
        </p:txBody>
      </p:sp>
      <p:grpSp>
        <p:nvGrpSpPr>
          <p:cNvPr id="2" name="Group 35"/>
          <p:cNvGrpSpPr/>
          <p:nvPr/>
        </p:nvGrpSpPr>
        <p:grpSpPr>
          <a:xfrm>
            <a:off x="457200" y="1371600"/>
            <a:ext cx="4959373" cy="4176767"/>
            <a:chOff x="527027" y="1371600"/>
            <a:chExt cx="4959373" cy="4176767"/>
          </a:xfrm>
        </p:grpSpPr>
        <p:grpSp>
          <p:nvGrpSpPr>
            <p:cNvPr id="3" name="Group 34"/>
            <p:cNvGrpSpPr/>
            <p:nvPr/>
          </p:nvGrpSpPr>
          <p:grpSpPr>
            <a:xfrm>
              <a:off x="527027" y="1371600"/>
              <a:ext cx="4959373" cy="4176767"/>
              <a:chOff x="527027" y="1371600"/>
              <a:chExt cx="4959373" cy="4176767"/>
            </a:xfrm>
          </p:grpSpPr>
          <p:sp>
            <p:nvSpPr>
              <p:cNvPr id="247817" name="Rectangle 9"/>
              <p:cNvSpPr>
                <a:spLocks noChangeArrowheads="1"/>
              </p:cNvSpPr>
              <p:nvPr/>
            </p:nvSpPr>
            <p:spPr bwMode="auto">
              <a:xfrm>
                <a:off x="3803627" y="1371600"/>
                <a:ext cx="1028937" cy="366767"/>
              </a:xfrm>
              <a:prstGeom prst="rect">
                <a:avLst/>
              </a:prstGeom>
              <a:noFill/>
              <a:ln w="12700">
                <a:noFill/>
                <a:miter lim="800000"/>
                <a:headEnd/>
                <a:tailEnd/>
              </a:ln>
              <a:effectLst/>
            </p:spPr>
            <p:txBody>
              <a:bodyPr wrap="none" lIns="90488" tIns="44450" rIns="90488" bIns="44450">
                <a:spAutoFit/>
              </a:bodyPr>
              <a:lstStyle/>
              <a:p>
                <a:pPr fontAlgn="base">
                  <a:spcBef>
                    <a:spcPct val="0"/>
                  </a:spcBef>
                  <a:spcAft>
                    <a:spcPct val="0"/>
                  </a:spcAft>
                </a:pPr>
                <a:r>
                  <a:rPr lang="en-US" dirty="0">
                    <a:solidFill>
                      <a:prstClr val="black"/>
                    </a:solidFill>
                    <a:latin typeface="Arial" charset="0"/>
                  </a:rPr>
                  <a:t>Air levels</a:t>
                </a:r>
              </a:p>
            </p:txBody>
          </p:sp>
          <p:sp>
            <p:nvSpPr>
              <p:cNvPr id="247818" name="Rectangle 10"/>
              <p:cNvSpPr>
                <a:spLocks noChangeArrowheads="1"/>
              </p:cNvSpPr>
              <p:nvPr/>
            </p:nvSpPr>
            <p:spPr bwMode="auto">
              <a:xfrm>
                <a:off x="2395291" y="1538233"/>
                <a:ext cx="1338509" cy="366767"/>
              </a:xfrm>
              <a:prstGeom prst="rect">
                <a:avLst/>
              </a:prstGeom>
              <a:noFill/>
              <a:ln w="12700">
                <a:noFill/>
                <a:miter lim="800000"/>
                <a:headEnd/>
                <a:tailEnd/>
              </a:ln>
              <a:effectLst/>
            </p:spPr>
            <p:txBody>
              <a:bodyPr wrap="none" lIns="90488" tIns="44450" rIns="90488" bIns="44450">
                <a:spAutoFit/>
              </a:bodyPr>
              <a:lstStyle/>
              <a:p>
                <a:pPr fontAlgn="base">
                  <a:spcBef>
                    <a:spcPct val="0"/>
                  </a:spcBef>
                  <a:spcAft>
                    <a:spcPct val="0"/>
                  </a:spcAft>
                </a:pPr>
                <a:r>
                  <a:rPr lang="en-US" dirty="0">
                    <a:solidFill>
                      <a:prstClr val="black"/>
                    </a:solidFill>
                    <a:latin typeface="Arial" charset="0"/>
                  </a:rPr>
                  <a:t>Water levels</a:t>
                </a:r>
              </a:p>
            </p:txBody>
          </p:sp>
          <p:sp>
            <p:nvSpPr>
              <p:cNvPr id="247819" name="Rectangle 11"/>
              <p:cNvSpPr>
                <a:spLocks noChangeArrowheads="1"/>
              </p:cNvSpPr>
              <p:nvPr/>
            </p:nvSpPr>
            <p:spPr bwMode="auto">
              <a:xfrm>
                <a:off x="1606565" y="1981200"/>
                <a:ext cx="1593835" cy="366767"/>
              </a:xfrm>
              <a:prstGeom prst="rect">
                <a:avLst/>
              </a:prstGeom>
              <a:noFill/>
              <a:ln w="12700">
                <a:noFill/>
                <a:miter lim="800000"/>
                <a:headEnd/>
                <a:tailEnd/>
              </a:ln>
              <a:effectLst/>
            </p:spPr>
            <p:txBody>
              <a:bodyPr wrap="none" lIns="90488" tIns="44450" rIns="90488" bIns="44450">
                <a:spAutoFit/>
              </a:bodyPr>
              <a:lstStyle/>
              <a:p>
                <a:pPr fontAlgn="base">
                  <a:spcBef>
                    <a:spcPct val="0"/>
                  </a:spcBef>
                  <a:spcAft>
                    <a:spcPct val="0"/>
                  </a:spcAft>
                </a:pPr>
                <a:r>
                  <a:rPr lang="en-US" dirty="0">
                    <a:solidFill>
                      <a:prstClr val="black"/>
                    </a:solidFill>
                    <a:latin typeface="Arial" charset="0"/>
                  </a:rPr>
                  <a:t>Soil/dust levels</a:t>
                </a:r>
              </a:p>
            </p:txBody>
          </p:sp>
          <p:sp>
            <p:nvSpPr>
              <p:cNvPr id="247820" name="Rectangle 12"/>
              <p:cNvSpPr>
                <a:spLocks noChangeArrowheads="1"/>
              </p:cNvSpPr>
              <p:nvPr/>
            </p:nvSpPr>
            <p:spPr bwMode="auto">
              <a:xfrm>
                <a:off x="1441427" y="2438400"/>
                <a:ext cx="1230979" cy="366767"/>
              </a:xfrm>
              <a:prstGeom prst="rect">
                <a:avLst/>
              </a:prstGeom>
              <a:noFill/>
              <a:ln w="12700">
                <a:noFill/>
                <a:miter lim="800000"/>
                <a:headEnd/>
                <a:tailEnd/>
              </a:ln>
              <a:effectLst/>
            </p:spPr>
            <p:txBody>
              <a:bodyPr wrap="none" lIns="90488" tIns="44450" rIns="90488" bIns="44450">
                <a:spAutoFit/>
              </a:bodyPr>
              <a:lstStyle/>
              <a:p>
                <a:pPr fontAlgn="base">
                  <a:spcBef>
                    <a:spcPct val="0"/>
                  </a:spcBef>
                  <a:spcAft>
                    <a:spcPct val="0"/>
                  </a:spcAft>
                </a:pPr>
                <a:r>
                  <a:rPr lang="en-US" dirty="0">
                    <a:solidFill>
                      <a:prstClr val="black"/>
                    </a:solidFill>
                    <a:latin typeface="Arial" charset="0"/>
                  </a:rPr>
                  <a:t>Food levels</a:t>
                </a:r>
              </a:p>
            </p:txBody>
          </p:sp>
          <p:sp>
            <p:nvSpPr>
              <p:cNvPr id="247821" name="Rectangle 13"/>
              <p:cNvSpPr>
                <a:spLocks noChangeArrowheads="1"/>
              </p:cNvSpPr>
              <p:nvPr/>
            </p:nvSpPr>
            <p:spPr bwMode="auto">
              <a:xfrm>
                <a:off x="831827" y="3352800"/>
                <a:ext cx="1640065" cy="366767"/>
              </a:xfrm>
              <a:prstGeom prst="rect">
                <a:avLst/>
              </a:prstGeom>
              <a:noFill/>
              <a:ln w="12700">
                <a:noFill/>
                <a:miter lim="800000"/>
                <a:headEnd/>
                <a:tailEnd/>
              </a:ln>
              <a:effectLst/>
            </p:spPr>
            <p:txBody>
              <a:bodyPr wrap="none" lIns="90488" tIns="44450" rIns="90488" bIns="44450">
                <a:spAutoFit/>
              </a:bodyPr>
              <a:lstStyle/>
              <a:p>
                <a:pPr fontAlgn="base">
                  <a:spcBef>
                    <a:spcPct val="0"/>
                  </a:spcBef>
                  <a:spcAft>
                    <a:spcPct val="0"/>
                  </a:spcAft>
                </a:pPr>
                <a:r>
                  <a:rPr lang="en-US" dirty="0">
                    <a:solidFill>
                      <a:prstClr val="black"/>
                    </a:solidFill>
                    <a:latin typeface="Arial" charset="0"/>
                  </a:rPr>
                  <a:t>Lifestyle factors</a:t>
                </a:r>
              </a:p>
            </p:txBody>
          </p:sp>
          <p:sp>
            <p:nvSpPr>
              <p:cNvPr id="247822" name="Rectangle 14"/>
              <p:cNvSpPr>
                <a:spLocks noChangeArrowheads="1"/>
              </p:cNvSpPr>
              <p:nvPr/>
            </p:nvSpPr>
            <p:spPr bwMode="auto">
              <a:xfrm>
                <a:off x="984227" y="3886200"/>
                <a:ext cx="1612045" cy="366767"/>
              </a:xfrm>
              <a:prstGeom prst="rect">
                <a:avLst/>
              </a:prstGeom>
              <a:noFill/>
              <a:ln w="12700">
                <a:noFill/>
                <a:miter lim="800000"/>
                <a:headEnd/>
                <a:tailEnd/>
              </a:ln>
              <a:effectLst/>
            </p:spPr>
            <p:txBody>
              <a:bodyPr wrap="none" lIns="90488" tIns="44450" rIns="90488" bIns="44450">
                <a:spAutoFit/>
              </a:bodyPr>
              <a:lstStyle/>
              <a:p>
                <a:pPr fontAlgn="base">
                  <a:spcBef>
                    <a:spcPct val="0"/>
                  </a:spcBef>
                  <a:spcAft>
                    <a:spcPct val="0"/>
                  </a:spcAft>
                </a:pPr>
                <a:r>
                  <a:rPr lang="en-US" dirty="0">
                    <a:solidFill>
                      <a:prstClr val="black"/>
                    </a:solidFill>
                    <a:latin typeface="Arial" charset="0"/>
                  </a:rPr>
                  <a:t>Personal habits</a:t>
                </a:r>
              </a:p>
            </p:txBody>
          </p:sp>
          <p:sp>
            <p:nvSpPr>
              <p:cNvPr id="247823" name="Rectangle 15"/>
              <p:cNvSpPr>
                <a:spLocks noChangeArrowheads="1"/>
              </p:cNvSpPr>
              <p:nvPr/>
            </p:nvSpPr>
            <p:spPr bwMode="auto">
              <a:xfrm>
                <a:off x="831827" y="2895600"/>
                <a:ext cx="1811907" cy="366767"/>
              </a:xfrm>
              <a:prstGeom prst="rect">
                <a:avLst/>
              </a:prstGeom>
              <a:noFill/>
              <a:ln w="12700">
                <a:noFill/>
                <a:miter lim="800000"/>
                <a:headEnd/>
                <a:tailEnd/>
              </a:ln>
              <a:effectLst/>
            </p:spPr>
            <p:txBody>
              <a:bodyPr wrap="none" lIns="90488" tIns="44450" rIns="90488" bIns="44450">
                <a:spAutoFit/>
              </a:bodyPr>
              <a:lstStyle/>
              <a:p>
                <a:pPr fontAlgn="base">
                  <a:spcBef>
                    <a:spcPct val="0"/>
                  </a:spcBef>
                  <a:spcAft>
                    <a:spcPct val="0"/>
                  </a:spcAft>
                </a:pPr>
                <a:r>
                  <a:rPr lang="en-US" dirty="0">
                    <a:solidFill>
                      <a:prstClr val="black"/>
                    </a:solidFill>
                    <a:latin typeface="Arial" charset="0"/>
                  </a:rPr>
                  <a:t>Nutritional status</a:t>
                </a:r>
              </a:p>
            </p:txBody>
          </p:sp>
          <p:sp>
            <p:nvSpPr>
              <p:cNvPr id="247824" name="Rectangle 16"/>
              <p:cNvSpPr>
                <a:spLocks noChangeArrowheads="1"/>
              </p:cNvSpPr>
              <p:nvPr/>
            </p:nvSpPr>
            <p:spPr bwMode="auto">
              <a:xfrm>
                <a:off x="1136627" y="4343400"/>
                <a:ext cx="1597490" cy="366767"/>
              </a:xfrm>
              <a:prstGeom prst="rect">
                <a:avLst/>
              </a:prstGeom>
              <a:noFill/>
              <a:ln w="12700">
                <a:noFill/>
                <a:miter lim="800000"/>
                <a:headEnd/>
                <a:tailEnd/>
              </a:ln>
              <a:effectLst/>
            </p:spPr>
            <p:txBody>
              <a:bodyPr wrap="none" lIns="90488" tIns="44450" rIns="90488" bIns="44450">
                <a:spAutoFit/>
              </a:bodyPr>
              <a:lstStyle/>
              <a:p>
                <a:pPr fontAlgn="base">
                  <a:spcBef>
                    <a:spcPct val="0"/>
                  </a:spcBef>
                  <a:spcAft>
                    <a:spcPct val="0"/>
                  </a:spcAft>
                </a:pPr>
                <a:r>
                  <a:rPr lang="en-US" dirty="0">
                    <a:solidFill>
                      <a:prstClr val="black"/>
                    </a:solidFill>
                    <a:latin typeface="Arial" charset="0"/>
                  </a:rPr>
                  <a:t>Genetic factors</a:t>
                </a:r>
              </a:p>
            </p:txBody>
          </p:sp>
          <p:sp>
            <p:nvSpPr>
              <p:cNvPr id="247825" name="Rectangle 17"/>
              <p:cNvSpPr>
                <a:spLocks noChangeArrowheads="1"/>
              </p:cNvSpPr>
              <p:nvPr/>
            </p:nvSpPr>
            <p:spPr bwMode="auto">
              <a:xfrm>
                <a:off x="527027" y="4876800"/>
                <a:ext cx="2444773" cy="643766"/>
              </a:xfrm>
              <a:prstGeom prst="rect">
                <a:avLst/>
              </a:prstGeom>
              <a:noFill/>
              <a:ln w="12700">
                <a:noFill/>
                <a:miter lim="800000"/>
                <a:headEnd/>
                <a:tailEnd/>
              </a:ln>
              <a:effectLst/>
            </p:spPr>
            <p:txBody>
              <a:bodyPr wrap="none" lIns="90488" tIns="44450" rIns="90488" bIns="44450">
                <a:spAutoFit/>
              </a:bodyPr>
              <a:lstStyle/>
              <a:p>
                <a:pPr fontAlgn="base">
                  <a:spcBef>
                    <a:spcPct val="0"/>
                  </a:spcBef>
                  <a:spcAft>
                    <a:spcPct val="0"/>
                  </a:spcAft>
                </a:pPr>
                <a:r>
                  <a:rPr lang="en-US" dirty="0">
                    <a:solidFill>
                      <a:prstClr val="black"/>
                    </a:solidFill>
                    <a:latin typeface="Arial" charset="0"/>
                  </a:rPr>
                  <a:t>Lung, intestine and skin </a:t>
                </a:r>
              </a:p>
              <a:p>
                <a:pPr fontAlgn="base">
                  <a:spcBef>
                    <a:spcPct val="0"/>
                  </a:spcBef>
                  <a:spcAft>
                    <a:spcPct val="0"/>
                  </a:spcAft>
                </a:pPr>
                <a:r>
                  <a:rPr lang="en-US" dirty="0">
                    <a:solidFill>
                      <a:prstClr val="black"/>
                    </a:solidFill>
                    <a:latin typeface="Arial" charset="0"/>
                  </a:rPr>
                  <a:t>  absorption coefficients</a:t>
                </a:r>
              </a:p>
            </p:txBody>
          </p:sp>
          <p:sp>
            <p:nvSpPr>
              <p:cNvPr id="247826" name="Rectangle 18"/>
              <p:cNvSpPr>
                <a:spLocks noChangeArrowheads="1"/>
              </p:cNvSpPr>
              <p:nvPr/>
            </p:nvSpPr>
            <p:spPr bwMode="auto">
              <a:xfrm>
                <a:off x="3131972" y="5181600"/>
                <a:ext cx="2354428" cy="366767"/>
              </a:xfrm>
              <a:prstGeom prst="rect">
                <a:avLst/>
              </a:prstGeom>
              <a:noFill/>
              <a:ln w="12700">
                <a:noFill/>
                <a:miter lim="800000"/>
                <a:headEnd/>
                <a:tailEnd/>
              </a:ln>
              <a:effectLst/>
            </p:spPr>
            <p:txBody>
              <a:bodyPr wrap="none" lIns="90488" tIns="44450" rIns="90488" bIns="44450">
                <a:spAutoFit/>
              </a:bodyPr>
              <a:lstStyle/>
              <a:p>
                <a:pPr fontAlgn="base">
                  <a:spcBef>
                    <a:spcPct val="0"/>
                  </a:spcBef>
                  <a:spcAft>
                    <a:spcPct val="0"/>
                  </a:spcAft>
                </a:pPr>
                <a:r>
                  <a:rPr lang="en-US" dirty="0">
                    <a:solidFill>
                      <a:prstClr val="black"/>
                    </a:solidFill>
                    <a:latin typeface="Arial" charset="0"/>
                  </a:rPr>
                  <a:t>MANY OTHER FACTORS</a:t>
                </a:r>
              </a:p>
            </p:txBody>
          </p:sp>
        </p:grpSp>
        <p:grpSp>
          <p:nvGrpSpPr>
            <p:cNvPr id="4" name="Group 19"/>
            <p:cNvGrpSpPr>
              <a:grpSpLocks/>
            </p:cNvGrpSpPr>
            <p:nvPr/>
          </p:nvGrpSpPr>
          <p:grpSpPr bwMode="auto">
            <a:xfrm>
              <a:off x="2640013" y="1787525"/>
              <a:ext cx="1550987" cy="3408363"/>
              <a:chOff x="1650" y="1333"/>
              <a:chExt cx="1100" cy="2147"/>
            </a:xfrm>
          </p:grpSpPr>
          <p:sp>
            <p:nvSpPr>
              <p:cNvPr id="247828" name="AutoShape 20"/>
              <p:cNvSpPr>
                <a:spLocks noChangeArrowheads="1"/>
              </p:cNvSpPr>
              <p:nvPr/>
            </p:nvSpPr>
            <p:spPr bwMode="auto">
              <a:xfrm rot="5460000">
                <a:off x="2533" y="1485"/>
                <a:ext cx="359" cy="55"/>
              </a:xfrm>
              <a:prstGeom prst="rightArrow">
                <a:avLst>
                  <a:gd name="adj1" fmla="val 50000"/>
                  <a:gd name="adj2" fmla="val 326394"/>
                </a:avLst>
              </a:prstGeom>
              <a:solidFill>
                <a:schemeClr val="accent2">
                  <a:lumMod val="75000"/>
                </a:schemeClr>
              </a:solidFill>
              <a:ln w="12700">
                <a:no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247829" name="AutoShape 21"/>
              <p:cNvSpPr>
                <a:spLocks noChangeArrowheads="1"/>
              </p:cNvSpPr>
              <p:nvPr/>
            </p:nvSpPr>
            <p:spPr bwMode="auto">
              <a:xfrm rot="3900000">
                <a:off x="2188" y="1554"/>
                <a:ext cx="359" cy="55"/>
              </a:xfrm>
              <a:prstGeom prst="rightArrow">
                <a:avLst>
                  <a:gd name="adj1" fmla="val 50000"/>
                  <a:gd name="adj2" fmla="val 326394"/>
                </a:avLst>
              </a:prstGeom>
              <a:solidFill>
                <a:schemeClr val="accent2">
                  <a:lumMod val="75000"/>
                </a:schemeClr>
              </a:solidFill>
              <a:ln w="12700">
                <a:no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247830" name="AutoShape 22"/>
              <p:cNvSpPr>
                <a:spLocks noChangeArrowheads="1"/>
              </p:cNvSpPr>
              <p:nvPr/>
            </p:nvSpPr>
            <p:spPr bwMode="auto">
              <a:xfrm rot="2940000">
                <a:off x="1948" y="1748"/>
                <a:ext cx="359" cy="55"/>
              </a:xfrm>
              <a:prstGeom prst="rightArrow">
                <a:avLst>
                  <a:gd name="adj1" fmla="val 50000"/>
                  <a:gd name="adj2" fmla="val 326394"/>
                </a:avLst>
              </a:prstGeom>
              <a:solidFill>
                <a:schemeClr val="accent2">
                  <a:lumMod val="75000"/>
                </a:schemeClr>
              </a:solidFill>
              <a:ln w="12700">
                <a:no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247831" name="AutoShape 23"/>
              <p:cNvSpPr>
                <a:spLocks noChangeArrowheads="1"/>
              </p:cNvSpPr>
              <p:nvPr/>
            </p:nvSpPr>
            <p:spPr bwMode="auto">
              <a:xfrm rot="2160000">
                <a:off x="1747" y="1970"/>
                <a:ext cx="359" cy="55"/>
              </a:xfrm>
              <a:prstGeom prst="rightArrow">
                <a:avLst>
                  <a:gd name="adj1" fmla="val 50000"/>
                  <a:gd name="adj2" fmla="val 326394"/>
                </a:avLst>
              </a:prstGeom>
              <a:solidFill>
                <a:schemeClr val="accent2">
                  <a:lumMod val="75000"/>
                </a:schemeClr>
              </a:solidFill>
              <a:ln w="12700">
                <a:no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247832" name="AutoShape 24"/>
              <p:cNvSpPr>
                <a:spLocks noChangeArrowheads="1"/>
              </p:cNvSpPr>
              <p:nvPr/>
            </p:nvSpPr>
            <p:spPr bwMode="auto">
              <a:xfrm rot="1740000">
                <a:off x="1662" y="2207"/>
                <a:ext cx="359" cy="55"/>
              </a:xfrm>
              <a:prstGeom prst="rightArrow">
                <a:avLst>
                  <a:gd name="adj1" fmla="val 50000"/>
                  <a:gd name="adj2" fmla="val 326394"/>
                </a:avLst>
              </a:prstGeom>
              <a:solidFill>
                <a:schemeClr val="accent2">
                  <a:lumMod val="75000"/>
                </a:schemeClr>
              </a:solidFill>
              <a:ln w="12700">
                <a:no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247833" name="AutoShape 25"/>
              <p:cNvSpPr>
                <a:spLocks noChangeArrowheads="1"/>
              </p:cNvSpPr>
              <p:nvPr/>
            </p:nvSpPr>
            <p:spPr bwMode="auto">
              <a:xfrm rot="180000">
                <a:off x="1650" y="2405"/>
                <a:ext cx="359" cy="55"/>
              </a:xfrm>
              <a:prstGeom prst="rightArrow">
                <a:avLst>
                  <a:gd name="adj1" fmla="val 50000"/>
                  <a:gd name="adj2" fmla="val 326394"/>
                </a:avLst>
              </a:prstGeom>
              <a:solidFill>
                <a:schemeClr val="accent2">
                  <a:lumMod val="75000"/>
                </a:schemeClr>
              </a:solidFill>
              <a:ln w="12700">
                <a:no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247834" name="AutoShape 26"/>
              <p:cNvSpPr>
                <a:spLocks noChangeArrowheads="1"/>
              </p:cNvSpPr>
              <p:nvPr/>
            </p:nvSpPr>
            <p:spPr bwMode="auto">
              <a:xfrm rot="20880000">
                <a:off x="1683" y="2639"/>
                <a:ext cx="359" cy="55"/>
              </a:xfrm>
              <a:prstGeom prst="rightArrow">
                <a:avLst>
                  <a:gd name="adj1" fmla="val 50000"/>
                  <a:gd name="adj2" fmla="val 326394"/>
                </a:avLst>
              </a:prstGeom>
              <a:solidFill>
                <a:schemeClr val="accent2">
                  <a:lumMod val="75000"/>
                </a:schemeClr>
              </a:solidFill>
              <a:ln w="12700">
                <a:no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247835" name="AutoShape 27"/>
              <p:cNvSpPr>
                <a:spLocks noChangeArrowheads="1"/>
              </p:cNvSpPr>
              <p:nvPr/>
            </p:nvSpPr>
            <p:spPr bwMode="auto">
              <a:xfrm rot="19620000">
                <a:off x="1766" y="2858"/>
                <a:ext cx="359" cy="55"/>
              </a:xfrm>
              <a:prstGeom prst="rightArrow">
                <a:avLst>
                  <a:gd name="adj1" fmla="val 50000"/>
                  <a:gd name="adj2" fmla="val 326394"/>
                </a:avLst>
              </a:prstGeom>
              <a:solidFill>
                <a:schemeClr val="accent2">
                  <a:lumMod val="75000"/>
                </a:schemeClr>
              </a:solidFill>
              <a:ln w="12700">
                <a:no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247836" name="AutoShape 28"/>
              <p:cNvSpPr>
                <a:spLocks noChangeArrowheads="1"/>
              </p:cNvSpPr>
              <p:nvPr/>
            </p:nvSpPr>
            <p:spPr bwMode="auto">
              <a:xfrm rot="18840000">
                <a:off x="1943" y="3125"/>
                <a:ext cx="359" cy="55"/>
              </a:xfrm>
              <a:prstGeom prst="rightArrow">
                <a:avLst>
                  <a:gd name="adj1" fmla="val 50000"/>
                  <a:gd name="adj2" fmla="val 326394"/>
                </a:avLst>
              </a:prstGeom>
              <a:solidFill>
                <a:schemeClr val="accent2">
                  <a:lumMod val="75000"/>
                </a:schemeClr>
              </a:solidFill>
              <a:ln w="12700">
                <a:no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247837" name="AutoShape 29"/>
              <p:cNvSpPr>
                <a:spLocks noChangeArrowheads="1"/>
              </p:cNvSpPr>
              <p:nvPr/>
            </p:nvSpPr>
            <p:spPr bwMode="auto">
              <a:xfrm rot="16140000">
                <a:off x="2543" y="3273"/>
                <a:ext cx="359" cy="55"/>
              </a:xfrm>
              <a:prstGeom prst="rightArrow">
                <a:avLst>
                  <a:gd name="adj1" fmla="val 50000"/>
                  <a:gd name="adj2" fmla="val 326394"/>
                </a:avLst>
              </a:prstGeom>
              <a:solidFill>
                <a:schemeClr val="accent2">
                  <a:lumMod val="75000"/>
                </a:schemeClr>
              </a:solidFill>
              <a:ln w="12700">
                <a:no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grpSp>
      </p:grpSp>
      <p:sp>
        <p:nvSpPr>
          <p:cNvPr id="247838" name="AutoShape 30"/>
          <p:cNvSpPr>
            <a:spLocks noChangeArrowheads="1"/>
          </p:cNvSpPr>
          <p:nvPr/>
        </p:nvSpPr>
        <p:spPr bwMode="auto">
          <a:xfrm>
            <a:off x="5448300" y="3400425"/>
            <a:ext cx="800100" cy="214313"/>
          </a:xfrm>
          <a:prstGeom prst="rightArrow">
            <a:avLst>
              <a:gd name="adj1" fmla="val 50000"/>
              <a:gd name="adj2" fmla="val 186684"/>
            </a:avLst>
          </a:prstGeom>
          <a:solidFill>
            <a:schemeClr val="accent2">
              <a:lumMod val="75000"/>
            </a:schemeClr>
          </a:solidFill>
          <a:ln w="12700">
            <a:no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247839" name="Rectangle 31"/>
          <p:cNvSpPr>
            <a:spLocks noChangeArrowheads="1"/>
          </p:cNvSpPr>
          <p:nvPr/>
        </p:nvSpPr>
        <p:spPr bwMode="auto">
          <a:xfrm>
            <a:off x="6205538" y="2979738"/>
            <a:ext cx="2410917" cy="1105431"/>
          </a:xfrm>
          <a:prstGeom prst="rect">
            <a:avLst/>
          </a:prstGeom>
          <a:noFill/>
          <a:ln w="12700">
            <a:noFill/>
            <a:miter lim="800000"/>
            <a:headEnd/>
            <a:tailEnd/>
          </a:ln>
          <a:effectLst/>
        </p:spPr>
        <p:txBody>
          <a:bodyPr wrap="none" lIns="90488" tIns="44450" rIns="90488" bIns="44450">
            <a:spAutoFit/>
          </a:bodyPr>
          <a:lstStyle/>
          <a:p>
            <a:pPr fontAlgn="base">
              <a:spcBef>
                <a:spcPct val="0"/>
              </a:spcBef>
              <a:spcAft>
                <a:spcPct val="0"/>
              </a:spcAft>
            </a:pPr>
            <a:r>
              <a:rPr lang="en-US" sz="2200" dirty="0">
                <a:solidFill>
                  <a:prstClr val="black"/>
                </a:solidFill>
                <a:latin typeface="Arial" charset="0"/>
              </a:rPr>
              <a:t>Predicted</a:t>
            </a:r>
          </a:p>
          <a:p>
            <a:pPr fontAlgn="base">
              <a:spcBef>
                <a:spcPct val="0"/>
              </a:spcBef>
              <a:spcAft>
                <a:spcPct val="0"/>
              </a:spcAft>
            </a:pPr>
            <a:r>
              <a:rPr lang="en-US" sz="2200" dirty="0">
                <a:solidFill>
                  <a:prstClr val="black"/>
                </a:solidFill>
                <a:latin typeface="Arial" charset="0"/>
              </a:rPr>
              <a:t>levels of toxicants</a:t>
            </a:r>
          </a:p>
          <a:p>
            <a:pPr fontAlgn="base">
              <a:spcBef>
                <a:spcPct val="0"/>
              </a:spcBef>
              <a:spcAft>
                <a:spcPct val="0"/>
              </a:spcAft>
            </a:pPr>
            <a:r>
              <a:rPr lang="en-US" sz="2200" dirty="0">
                <a:solidFill>
                  <a:prstClr val="black"/>
                </a:solidFill>
                <a:latin typeface="Arial" charset="0"/>
              </a:rPr>
              <a:t>in people</a:t>
            </a:r>
          </a:p>
        </p:txBody>
      </p:sp>
      <p:sp>
        <p:nvSpPr>
          <p:cNvPr id="247840" name="Rectangle 32"/>
          <p:cNvSpPr>
            <a:spLocks noChangeArrowheads="1"/>
          </p:cNvSpPr>
          <p:nvPr/>
        </p:nvSpPr>
        <p:spPr bwMode="auto">
          <a:xfrm>
            <a:off x="0" y="482600"/>
            <a:ext cx="8635250" cy="766877"/>
          </a:xfrm>
          <a:prstGeom prst="rect">
            <a:avLst/>
          </a:prstGeom>
          <a:noFill/>
          <a:ln w="12700">
            <a:noFill/>
            <a:miter lim="800000"/>
            <a:headEnd/>
            <a:tailEnd/>
          </a:ln>
          <a:effectLst/>
        </p:spPr>
        <p:txBody>
          <a:bodyPr wrap="none" lIns="90488" tIns="44450" rIns="90488" bIns="44450">
            <a:spAutoFit/>
          </a:bodyPr>
          <a:lstStyle/>
          <a:p>
            <a:pPr fontAlgn="base">
              <a:spcBef>
                <a:spcPct val="0"/>
              </a:spcBef>
              <a:spcAft>
                <a:spcPct val="0"/>
              </a:spcAft>
            </a:pPr>
            <a:r>
              <a:rPr lang="en-US" sz="4400" dirty="0" smtClean="0">
                <a:solidFill>
                  <a:srgbClr val="006F7C"/>
                </a:solidFill>
              </a:rPr>
              <a:t>One </a:t>
            </a:r>
            <a:r>
              <a:rPr lang="en-US" sz="4400" dirty="0">
                <a:solidFill>
                  <a:srgbClr val="006F7C"/>
                </a:solidFill>
              </a:rPr>
              <a:t>Way of Estimating Exposure </a:t>
            </a:r>
          </a:p>
        </p:txBody>
      </p:sp>
      <p:sp>
        <p:nvSpPr>
          <p:cNvPr id="33" name="TextBox 32"/>
          <p:cNvSpPr txBox="1"/>
          <p:nvPr/>
        </p:nvSpPr>
        <p:spPr>
          <a:xfrm>
            <a:off x="152400" y="6172200"/>
            <a:ext cx="4419600" cy="369332"/>
          </a:xfrm>
          <a:prstGeom prst="rect">
            <a:avLst/>
          </a:prstGeom>
          <a:noFill/>
        </p:spPr>
        <p:txBody>
          <a:bodyPr wrap="square" rtlCol="0">
            <a:spAutoFit/>
          </a:bodyPr>
          <a:lstStyle/>
          <a:p>
            <a:pPr fontAlgn="base">
              <a:spcBef>
                <a:spcPct val="0"/>
              </a:spcBef>
              <a:spcAft>
                <a:spcPct val="0"/>
              </a:spcAft>
            </a:pPr>
            <a:r>
              <a:rPr lang="en-US" dirty="0" smtClean="0">
                <a:solidFill>
                  <a:prstClr val="black"/>
                </a:solidFill>
                <a:latin typeface="Arial" charset="0"/>
              </a:rPr>
              <a:t>* Slide adapted from Eric Sampson, CDC</a:t>
            </a:r>
            <a:endParaRPr lang="en-US" dirty="0">
              <a:solidFill>
                <a:prstClr val="black"/>
              </a:solidFill>
              <a:latin typeface="Arial" charset="0"/>
            </a:endParaRPr>
          </a:p>
        </p:txBody>
      </p:sp>
      <p:sp>
        <p:nvSpPr>
          <p:cNvPr id="34" name="Slide Number Placeholder 33"/>
          <p:cNvSpPr>
            <a:spLocks noGrp="1"/>
          </p:cNvSpPr>
          <p:nvPr>
            <p:ph type="sldNum" sz="quarter" idx="12"/>
          </p:nvPr>
        </p:nvSpPr>
        <p:spPr>
          <a:xfrm>
            <a:off x="3505200" y="6356350"/>
            <a:ext cx="2133600" cy="365125"/>
          </a:xfrm>
        </p:spPr>
        <p:txBody>
          <a:bodyPr/>
          <a:lstStyle/>
          <a:p>
            <a:pPr algn="ctr"/>
            <a:fld id="{A8F3DF50-C994-461D-AA82-703209530DFF}" type="slidenum">
              <a:rPr lang="en-US">
                <a:solidFill>
                  <a:prstClr val="black">
                    <a:tint val="75000"/>
                  </a:prstClr>
                </a:solidFill>
              </a:rPr>
              <a:pPr algn="ctr"/>
              <a:t>33</a:t>
            </a:fld>
            <a:endParaRPr lang="en-US" dirty="0">
              <a:solidFill>
                <a:prstClr val="black">
                  <a:tint val="75000"/>
                </a:prstClr>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25sludge2_600"/>
          <p:cNvPicPr>
            <a:picLocks noChangeAspect="1" noChangeArrowheads="1"/>
          </p:cNvPicPr>
          <p:nvPr/>
        </p:nvPicPr>
        <p:blipFill>
          <a:blip r:embed="rId3" cstate="print"/>
          <a:srcRect r="4411"/>
          <a:stretch>
            <a:fillRect/>
          </a:stretch>
        </p:blipFill>
        <p:spPr>
          <a:xfrm>
            <a:off x="0" y="533400"/>
            <a:ext cx="9144000" cy="52832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ChangeArrowheads="1"/>
          </p:cNvSpPr>
          <p:nvPr/>
        </p:nvSpPr>
        <p:spPr bwMode="auto">
          <a:xfrm>
            <a:off x="711200" y="6248400"/>
            <a:ext cx="1897063" cy="457200"/>
          </a:xfrm>
          <a:prstGeom prst="rect">
            <a:avLst/>
          </a:prstGeom>
          <a:noFill/>
          <a:ln w="12700">
            <a:no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251907" name="Rectangle 3"/>
          <p:cNvSpPr>
            <a:spLocks noChangeArrowheads="1"/>
          </p:cNvSpPr>
          <p:nvPr/>
        </p:nvSpPr>
        <p:spPr bwMode="auto">
          <a:xfrm>
            <a:off x="3149600" y="6248400"/>
            <a:ext cx="2844800" cy="457200"/>
          </a:xfrm>
          <a:prstGeom prst="rect">
            <a:avLst/>
          </a:prstGeom>
          <a:noFill/>
          <a:ln w="12700">
            <a:no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251908" name="Rectangle 4"/>
          <p:cNvSpPr>
            <a:spLocks noChangeArrowheads="1"/>
          </p:cNvSpPr>
          <p:nvPr/>
        </p:nvSpPr>
        <p:spPr bwMode="auto">
          <a:xfrm>
            <a:off x="711200" y="6248400"/>
            <a:ext cx="1897063" cy="457200"/>
          </a:xfrm>
          <a:prstGeom prst="rect">
            <a:avLst/>
          </a:prstGeom>
          <a:noFill/>
          <a:ln w="12700">
            <a:no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251909" name="Rectangle 5"/>
          <p:cNvSpPr>
            <a:spLocks noChangeArrowheads="1"/>
          </p:cNvSpPr>
          <p:nvPr/>
        </p:nvSpPr>
        <p:spPr bwMode="auto">
          <a:xfrm>
            <a:off x="3149600" y="6248400"/>
            <a:ext cx="2844800" cy="457200"/>
          </a:xfrm>
          <a:prstGeom prst="rect">
            <a:avLst/>
          </a:prstGeom>
          <a:noFill/>
          <a:ln w="12700">
            <a:no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74" name="Title 73"/>
          <p:cNvSpPr>
            <a:spLocks noGrp="1"/>
          </p:cNvSpPr>
          <p:nvPr>
            <p:ph type="ctrTitle"/>
          </p:nvPr>
        </p:nvSpPr>
        <p:spPr/>
        <p:txBody>
          <a:bodyPr/>
          <a:lstStyle/>
          <a:p>
            <a:r>
              <a:rPr lang="en-US" dirty="0" smtClean="0"/>
              <a:t>An Improved Way </a:t>
            </a:r>
            <a:endParaRPr lang="en-US" dirty="0"/>
          </a:p>
        </p:txBody>
      </p:sp>
      <p:sp>
        <p:nvSpPr>
          <p:cNvPr id="75" name="Subtitle 74"/>
          <p:cNvSpPr>
            <a:spLocks noGrp="1"/>
          </p:cNvSpPr>
          <p:nvPr>
            <p:ph type="subTitle" idx="1"/>
          </p:nvPr>
        </p:nvSpPr>
        <p:spPr/>
        <p:txBody>
          <a:bodyPr/>
          <a:lstStyle/>
          <a:p>
            <a:pPr>
              <a:lnSpc>
                <a:spcPct val="100000"/>
              </a:lnSpc>
            </a:pPr>
            <a:r>
              <a:rPr lang="en-US" dirty="0" smtClean="0">
                <a:solidFill>
                  <a:schemeClr val="tx1"/>
                </a:solidFill>
              </a:rPr>
              <a:t>Instead of </a:t>
            </a:r>
            <a:r>
              <a:rPr lang="en-US" i="1" dirty="0" smtClean="0">
                <a:solidFill>
                  <a:schemeClr val="tx1"/>
                </a:solidFill>
              </a:rPr>
              <a:t>estimating</a:t>
            </a:r>
            <a:r>
              <a:rPr lang="en-US" dirty="0" smtClean="0">
                <a:solidFill>
                  <a:schemeClr val="tx1"/>
                </a:solidFill>
              </a:rPr>
              <a:t>, </a:t>
            </a:r>
          </a:p>
          <a:p>
            <a:pPr>
              <a:lnSpc>
                <a:spcPct val="100000"/>
              </a:lnSpc>
            </a:pPr>
            <a:r>
              <a:rPr lang="en-US" i="1" dirty="0" smtClean="0">
                <a:solidFill>
                  <a:schemeClr val="tx1"/>
                </a:solidFill>
              </a:rPr>
              <a:t>measure</a:t>
            </a:r>
            <a:r>
              <a:rPr lang="en-US" dirty="0" smtClean="0">
                <a:solidFill>
                  <a:schemeClr val="tx1"/>
                </a:solidFill>
              </a:rPr>
              <a:t> levels of chemicals in people.</a:t>
            </a:r>
          </a:p>
          <a:p>
            <a:endParaRPr lang="en-US"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711200" y="6248400"/>
            <a:ext cx="1897063" cy="457200"/>
          </a:xfrm>
          <a:prstGeom prst="rect">
            <a:avLst/>
          </a:prstGeom>
          <a:noFill/>
          <a:ln w="12700">
            <a:noFill/>
            <a:miter lim="800000"/>
            <a:headEnd/>
            <a:tailEnd/>
          </a:ln>
        </p:spPr>
        <p:txBody>
          <a:bodyPr wrap="none" anchor="ctr"/>
          <a:lstStyle/>
          <a:p>
            <a:endParaRPr lang="en-US" smtClean="0">
              <a:solidFill>
                <a:srgbClr val="FFFFFF"/>
              </a:solidFill>
              <a:latin typeface="Arial" pitchFamily="34" charset="0"/>
            </a:endParaRPr>
          </a:p>
        </p:txBody>
      </p:sp>
      <p:sp>
        <p:nvSpPr>
          <p:cNvPr id="38915" name="Rectangle 3"/>
          <p:cNvSpPr>
            <a:spLocks noChangeArrowheads="1"/>
          </p:cNvSpPr>
          <p:nvPr/>
        </p:nvSpPr>
        <p:spPr bwMode="auto">
          <a:xfrm>
            <a:off x="3149600" y="6248400"/>
            <a:ext cx="2844800" cy="457200"/>
          </a:xfrm>
          <a:prstGeom prst="rect">
            <a:avLst/>
          </a:prstGeom>
          <a:noFill/>
          <a:ln w="12700">
            <a:noFill/>
            <a:miter lim="800000"/>
            <a:headEnd/>
            <a:tailEnd/>
          </a:ln>
        </p:spPr>
        <p:txBody>
          <a:bodyPr wrap="none" anchor="ctr"/>
          <a:lstStyle/>
          <a:p>
            <a:endParaRPr lang="en-US" smtClean="0">
              <a:solidFill>
                <a:srgbClr val="FFFFFF"/>
              </a:solidFill>
              <a:latin typeface="Arial" pitchFamily="34" charset="0"/>
            </a:endParaRPr>
          </a:p>
        </p:txBody>
      </p:sp>
      <p:sp>
        <p:nvSpPr>
          <p:cNvPr id="38916" name="Rectangle 4"/>
          <p:cNvSpPr>
            <a:spLocks noChangeArrowheads="1"/>
          </p:cNvSpPr>
          <p:nvPr/>
        </p:nvSpPr>
        <p:spPr bwMode="auto">
          <a:xfrm>
            <a:off x="711200" y="6248400"/>
            <a:ext cx="1897063" cy="457200"/>
          </a:xfrm>
          <a:prstGeom prst="rect">
            <a:avLst/>
          </a:prstGeom>
          <a:noFill/>
          <a:ln w="12700">
            <a:noFill/>
            <a:miter lim="800000"/>
            <a:headEnd/>
            <a:tailEnd/>
          </a:ln>
        </p:spPr>
        <p:txBody>
          <a:bodyPr wrap="none" anchor="ctr"/>
          <a:lstStyle/>
          <a:p>
            <a:endParaRPr lang="en-US" smtClean="0">
              <a:solidFill>
                <a:srgbClr val="FFFFFF"/>
              </a:solidFill>
              <a:latin typeface="Arial" pitchFamily="34" charset="0"/>
            </a:endParaRPr>
          </a:p>
        </p:txBody>
      </p:sp>
      <p:sp>
        <p:nvSpPr>
          <p:cNvPr id="38917" name="Rectangle 5"/>
          <p:cNvSpPr>
            <a:spLocks noChangeArrowheads="1"/>
          </p:cNvSpPr>
          <p:nvPr/>
        </p:nvSpPr>
        <p:spPr bwMode="auto">
          <a:xfrm>
            <a:off x="3149600" y="6248400"/>
            <a:ext cx="2844800" cy="457200"/>
          </a:xfrm>
          <a:prstGeom prst="rect">
            <a:avLst/>
          </a:prstGeom>
          <a:noFill/>
          <a:ln w="12700">
            <a:noFill/>
            <a:miter lim="800000"/>
            <a:headEnd/>
            <a:tailEnd/>
          </a:ln>
        </p:spPr>
        <p:txBody>
          <a:bodyPr wrap="none" anchor="ctr"/>
          <a:lstStyle/>
          <a:p>
            <a:endParaRPr lang="en-US" smtClean="0">
              <a:solidFill>
                <a:srgbClr val="FFFFFF"/>
              </a:solidFill>
              <a:latin typeface="Arial" pitchFamily="34" charset="0"/>
            </a:endParaRPr>
          </a:p>
        </p:txBody>
      </p:sp>
      <p:sp>
        <p:nvSpPr>
          <p:cNvPr id="38918" name="Oval 6"/>
          <p:cNvSpPr>
            <a:spLocks noChangeArrowheads="1"/>
          </p:cNvSpPr>
          <p:nvPr/>
        </p:nvSpPr>
        <p:spPr bwMode="auto">
          <a:xfrm>
            <a:off x="5486400" y="3352800"/>
            <a:ext cx="3365500" cy="3119437"/>
          </a:xfrm>
          <a:prstGeom prst="ellipse">
            <a:avLst/>
          </a:prstGeom>
          <a:solidFill>
            <a:srgbClr val="008000"/>
          </a:solidFill>
          <a:ln w="12700">
            <a:noFill/>
            <a:round/>
            <a:headEnd/>
            <a:tailEnd/>
          </a:ln>
        </p:spPr>
        <p:txBody>
          <a:bodyPr wrap="none" anchor="ctr"/>
          <a:lstStyle/>
          <a:p>
            <a:pPr algn="ctr" eaLnBrk="0" hangingPunct="0"/>
            <a:r>
              <a:rPr lang="en-US" sz="4400" dirty="0" smtClean="0">
                <a:solidFill>
                  <a:prstClr val="white"/>
                </a:solidFill>
                <a:latin typeface="Arial" pitchFamily="34" charset="0"/>
              </a:rPr>
              <a:t>Levels </a:t>
            </a:r>
          </a:p>
          <a:p>
            <a:pPr algn="ctr" eaLnBrk="0" hangingPunct="0"/>
            <a:r>
              <a:rPr lang="en-US" sz="4400" dirty="0" smtClean="0">
                <a:solidFill>
                  <a:prstClr val="white"/>
                </a:solidFill>
                <a:latin typeface="Arial" pitchFamily="34" charset="0"/>
              </a:rPr>
              <a:t>of pollution</a:t>
            </a:r>
          </a:p>
          <a:p>
            <a:pPr algn="ctr" eaLnBrk="0" hangingPunct="0"/>
            <a:r>
              <a:rPr lang="en-US" sz="4400" dirty="0" smtClean="0">
                <a:solidFill>
                  <a:prstClr val="white"/>
                </a:solidFill>
                <a:latin typeface="Arial" pitchFamily="34" charset="0"/>
              </a:rPr>
              <a:t>in people</a:t>
            </a:r>
          </a:p>
        </p:txBody>
      </p:sp>
      <p:sp>
        <p:nvSpPr>
          <p:cNvPr id="38919" name="Rectangle 7"/>
          <p:cNvSpPr>
            <a:spLocks noChangeArrowheads="1"/>
          </p:cNvSpPr>
          <p:nvPr/>
        </p:nvSpPr>
        <p:spPr bwMode="auto">
          <a:xfrm>
            <a:off x="7404100" y="0"/>
            <a:ext cx="1739900" cy="520655"/>
          </a:xfrm>
          <a:prstGeom prst="rect">
            <a:avLst/>
          </a:prstGeom>
          <a:noFill/>
          <a:ln w="12700">
            <a:noFill/>
            <a:miter lim="800000"/>
            <a:headEnd/>
            <a:tailEnd/>
          </a:ln>
        </p:spPr>
        <p:txBody>
          <a:bodyPr wrap="square" lIns="90488" tIns="44450" rIns="90488" bIns="44450">
            <a:spAutoFit/>
          </a:bodyPr>
          <a:lstStyle/>
          <a:p>
            <a:pPr eaLnBrk="0" hangingPunct="0"/>
            <a:r>
              <a:rPr lang="en-US" sz="2800" dirty="0" smtClean="0">
                <a:solidFill>
                  <a:srgbClr val="FFFFFF"/>
                </a:solidFill>
                <a:latin typeface="Arial" pitchFamily="34" charset="0"/>
              </a:rPr>
              <a:t>Air levels</a:t>
            </a:r>
          </a:p>
        </p:txBody>
      </p:sp>
      <p:sp>
        <p:nvSpPr>
          <p:cNvPr id="38920" name="Rectangle 8"/>
          <p:cNvSpPr>
            <a:spLocks noChangeArrowheads="1"/>
          </p:cNvSpPr>
          <p:nvPr/>
        </p:nvSpPr>
        <p:spPr bwMode="auto">
          <a:xfrm>
            <a:off x="5181600" y="914400"/>
            <a:ext cx="2147512" cy="520655"/>
          </a:xfrm>
          <a:prstGeom prst="rect">
            <a:avLst/>
          </a:prstGeom>
          <a:noFill/>
          <a:ln w="12700">
            <a:noFill/>
            <a:miter lim="800000"/>
            <a:headEnd/>
            <a:tailEnd/>
          </a:ln>
        </p:spPr>
        <p:txBody>
          <a:bodyPr wrap="none" lIns="90488" tIns="44450" rIns="90488" bIns="44450">
            <a:spAutoFit/>
          </a:bodyPr>
          <a:lstStyle/>
          <a:p>
            <a:pPr eaLnBrk="0" hangingPunct="0"/>
            <a:r>
              <a:rPr lang="en-US" sz="2800" dirty="0" smtClean="0">
                <a:solidFill>
                  <a:srgbClr val="FFFFFF"/>
                </a:solidFill>
                <a:latin typeface="Arial" pitchFamily="34" charset="0"/>
              </a:rPr>
              <a:t>Water levels</a:t>
            </a:r>
          </a:p>
        </p:txBody>
      </p:sp>
      <p:sp>
        <p:nvSpPr>
          <p:cNvPr id="38921" name="Rectangle 9"/>
          <p:cNvSpPr>
            <a:spLocks noChangeArrowheads="1"/>
          </p:cNvSpPr>
          <p:nvPr/>
        </p:nvSpPr>
        <p:spPr bwMode="auto">
          <a:xfrm>
            <a:off x="3124200" y="1676400"/>
            <a:ext cx="2580836" cy="520655"/>
          </a:xfrm>
          <a:prstGeom prst="rect">
            <a:avLst/>
          </a:prstGeom>
          <a:noFill/>
          <a:ln w="12700">
            <a:noFill/>
            <a:miter lim="800000"/>
            <a:headEnd/>
            <a:tailEnd/>
          </a:ln>
        </p:spPr>
        <p:txBody>
          <a:bodyPr wrap="none" lIns="90488" tIns="44450" rIns="90488" bIns="44450">
            <a:spAutoFit/>
          </a:bodyPr>
          <a:lstStyle/>
          <a:p>
            <a:pPr eaLnBrk="0" hangingPunct="0"/>
            <a:r>
              <a:rPr lang="en-US" sz="2800" dirty="0" smtClean="0">
                <a:solidFill>
                  <a:srgbClr val="FFFFFF"/>
                </a:solidFill>
                <a:latin typeface="Arial" pitchFamily="34" charset="0"/>
              </a:rPr>
              <a:t>Soil/dust levels</a:t>
            </a:r>
          </a:p>
        </p:txBody>
      </p:sp>
      <p:sp>
        <p:nvSpPr>
          <p:cNvPr id="38922" name="Rectangle 10"/>
          <p:cNvSpPr>
            <a:spLocks noChangeArrowheads="1"/>
          </p:cNvSpPr>
          <p:nvPr/>
        </p:nvSpPr>
        <p:spPr bwMode="auto">
          <a:xfrm>
            <a:off x="1543050" y="2773363"/>
            <a:ext cx="2022991" cy="520655"/>
          </a:xfrm>
          <a:prstGeom prst="rect">
            <a:avLst/>
          </a:prstGeom>
          <a:noFill/>
          <a:ln w="12700">
            <a:noFill/>
            <a:miter lim="800000"/>
            <a:headEnd/>
            <a:tailEnd/>
          </a:ln>
        </p:spPr>
        <p:txBody>
          <a:bodyPr wrap="none" lIns="90488" tIns="44450" rIns="90488" bIns="44450">
            <a:spAutoFit/>
          </a:bodyPr>
          <a:lstStyle/>
          <a:p>
            <a:pPr eaLnBrk="0" hangingPunct="0"/>
            <a:r>
              <a:rPr lang="en-US" sz="2800" dirty="0" smtClean="0">
                <a:solidFill>
                  <a:srgbClr val="FFFFFF"/>
                </a:solidFill>
                <a:latin typeface="Arial" pitchFamily="34" charset="0"/>
              </a:rPr>
              <a:t>Food levels</a:t>
            </a:r>
          </a:p>
        </p:txBody>
      </p:sp>
      <p:sp>
        <p:nvSpPr>
          <p:cNvPr id="38923" name="Rectangle 11"/>
          <p:cNvSpPr>
            <a:spLocks noChangeArrowheads="1"/>
          </p:cNvSpPr>
          <p:nvPr/>
        </p:nvSpPr>
        <p:spPr bwMode="auto">
          <a:xfrm>
            <a:off x="304800" y="4419600"/>
            <a:ext cx="2680222" cy="520655"/>
          </a:xfrm>
          <a:prstGeom prst="rect">
            <a:avLst/>
          </a:prstGeom>
          <a:noFill/>
          <a:ln w="12700">
            <a:noFill/>
            <a:miter lim="800000"/>
            <a:headEnd/>
            <a:tailEnd/>
          </a:ln>
        </p:spPr>
        <p:txBody>
          <a:bodyPr wrap="none" lIns="90488" tIns="44450" rIns="90488" bIns="44450">
            <a:spAutoFit/>
          </a:bodyPr>
          <a:lstStyle/>
          <a:p>
            <a:pPr eaLnBrk="0" hangingPunct="0"/>
            <a:r>
              <a:rPr lang="en-US" sz="2800" dirty="0" smtClean="0">
                <a:solidFill>
                  <a:srgbClr val="FFFFFF"/>
                </a:solidFill>
                <a:latin typeface="Arial" pitchFamily="34" charset="0"/>
              </a:rPr>
              <a:t>Lifestyle factors</a:t>
            </a:r>
          </a:p>
        </p:txBody>
      </p:sp>
      <p:sp>
        <p:nvSpPr>
          <p:cNvPr id="38924" name="Rectangle 12"/>
          <p:cNvSpPr>
            <a:spLocks noChangeArrowheads="1"/>
          </p:cNvSpPr>
          <p:nvPr/>
        </p:nvSpPr>
        <p:spPr bwMode="auto">
          <a:xfrm>
            <a:off x="1219200" y="5486400"/>
            <a:ext cx="2662589" cy="520655"/>
          </a:xfrm>
          <a:prstGeom prst="rect">
            <a:avLst/>
          </a:prstGeom>
          <a:noFill/>
          <a:ln w="12700">
            <a:noFill/>
            <a:miter lim="800000"/>
            <a:headEnd/>
            <a:tailEnd/>
          </a:ln>
        </p:spPr>
        <p:txBody>
          <a:bodyPr wrap="none" lIns="90488" tIns="44450" rIns="90488" bIns="44450">
            <a:spAutoFit/>
          </a:bodyPr>
          <a:lstStyle/>
          <a:p>
            <a:pPr eaLnBrk="0" hangingPunct="0"/>
            <a:r>
              <a:rPr lang="en-US" sz="2800" dirty="0" smtClean="0">
                <a:solidFill>
                  <a:srgbClr val="FFFFFF"/>
                </a:solidFill>
                <a:latin typeface="Arial" pitchFamily="34" charset="0"/>
              </a:rPr>
              <a:t>Personal habits</a:t>
            </a:r>
          </a:p>
        </p:txBody>
      </p:sp>
      <p:sp>
        <p:nvSpPr>
          <p:cNvPr id="38925" name="Rectangle 13"/>
          <p:cNvSpPr>
            <a:spLocks noChangeArrowheads="1"/>
          </p:cNvSpPr>
          <p:nvPr/>
        </p:nvSpPr>
        <p:spPr bwMode="auto">
          <a:xfrm>
            <a:off x="1371600" y="3581400"/>
            <a:ext cx="2861362" cy="520655"/>
          </a:xfrm>
          <a:prstGeom prst="rect">
            <a:avLst/>
          </a:prstGeom>
          <a:noFill/>
          <a:ln w="12700">
            <a:noFill/>
            <a:miter lim="800000"/>
            <a:headEnd/>
            <a:tailEnd/>
          </a:ln>
        </p:spPr>
        <p:txBody>
          <a:bodyPr wrap="none" lIns="90488" tIns="44450" rIns="90488" bIns="44450">
            <a:spAutoFit/>
          </a:bodyPr>
          <a:lstStyle/>
          <a:p>
            <a:pPr eaLnBrk="0" hangingPunct="0"/>
            <a:r>
              <a:rPr lang="en-US" sz="2800" dirty="0" smtClean="0">
                <a:solidFill>
                  <a:srgbClr val="FFFFFF"/>
                </a:solidFill>
                <a:latin typeface="Arial" pitchFamily="34" charset="0"/>
              </a:rPr>
              <a:t>Nutritional status</a:t>
            </a:r>
          </a:p>
        </p:txBody>
      </p:sp>
      <p:sp>
        <p:nvSpPr>
          <p:cNvPr id="38926" name="Rectangle 14"/>
          <p:cNvSpPr>
            <a:spLocks noChangeArrowheads="1"/>
          </p:cNvSpPr>
          <p:nvPr/>
        </p:nvSpPr>
        <p:spPr bwMode="auto">
          <a:xfrm>
            <a:off x="0" y="6337345"/>
            <a:ext cx="2600072" cy="520655"/>
          </a:xfrm>
          <a:prstGeom prst="rect">
            <a:avLst/>
          </a:prstGeom>
          <a:noFill/>
          <a:ln w="12700">
            <a:noFill/>
            <a:miter lim="800000"/>
            <a:headEnd/>
            <a:tailEnd/>
          </a:ln>
        </p:spPr>
        <p:txBody>
          <a:bodyPr wrap="none" lIns="90488" tIns="44450" rIns="90488" bIns="44450">
            <a:spAutoFit/>
          </a:bodyPr>
          <a:lstStyle/>
          <a:p>
            <a:pPr eaLnBrk="0" hangingPunct="0"/>
            <a:r>
              <a:rPr lang="en-US" sz="2800" dirty="0" smtClean="0">
                <a:solidFill>
                  <a:srgbClr val="FFFFFF"/>
                </a:solidFill>
                <a:latin typeface="Arial" pitchFamily="34" charset="0"/>
              </a:rPr>
              <a:t>Genetic factors</a:t>
            </a:r>
          </a:p>
        </p:txBody>
      </p:sp>
      <p:sp>
        <p:nvSpPr>
          <p:cNvPr id="38930" name="Line 18"/>
          <p:cNvSpPr>
            <a:spLocks noChangeShapeType="1"/>
          </p:cNvSpPr>
          <p:nvPr/>
        </p:nvSpPr>
        <p:spPr bwMode="auto">
          <a:xfrm>
            <a:off x="5257800" y="5334000"/>
            <a:ext cx="0" cy="0"/>
          </a:xfrm>
          <a:prstGeom prst="line">
            <a:avLst/>
          </a:prstGeom>
          <a:noFill/>
          <a:ln w="9525">
            <a:solidFill>
              <a:schemeClr val="tx1"/>
            </a:solidFill>
            <a:round/>
            <a:headEnd/>
            <a:tailEnd type="triangle" w="med" len="med"/>
          </a:ln>
        </p:spPr>
        <p:txBody>
          <a:bodyPr/>
          <a:lstStyle/>
          <a:p>
            <a:endParaRPr lang="en-US" smtClean="0">
              <a:solidFill>
                <a:srgbClr val="FFFFFF"/>
              </a:solidFill>
              <a:latin typeface="Arial" pitchFamily="34" charset="0"/>
            </a:endParaRPr>
          </a:p>
        </p:txBody>
      </p:sp>
      <p:sp>
        <p:nvSpPr>
          <p:cNvPr id="38932" name="Line 20"/>
          <p:cNvSpPr>
            <a:spLocks noChangeShapeType="1"/>
          </p:cNvSpPr>
          <p:nvPr/>
        </p:nvSpPr>
        <p:spPr bwMode="auto">
          <a:xfrm flipV="1">
            <a:off x="7772400" y="838200"/>
            <a:ext cx="0" cy="2362200"/>
          </a:xfrm>
          <a:prstGeom prst="line">
            <a:avLst/>
          </a:prstGeom>
          <a:noFill/>
          <a:ln w="38100">
            <a:solidFill>
              <a:srgbClr val="FFFF99"/>
            </a:solidFill>
            <a:round/>
            <a:headEnd/>
            <a:tailEnd type="triangle" w="med" len="med"/>
          </a:ln>
          <a:scene3d>
            <a:camera prst="orthographicFront">
              <a:rot lat="10800000" lon="0" rev="0"/>
            </a:camera>
            <a:lightRig rig="threePt" dir="t"/>
          </a:scene3d>
        </p:spPr>
        <p:txBody>
          <a:bodyPr/>
          <a:lstStyle/>
          <a:p>
            <a:endParaRPr lang="en-US" dirty="0" smtClean="0">
              <a:solidFill>
                <a:srgbClr val="FFFF99"/>
              </a:solidFill>
              <a:latin typeface="Arial" pitchFamily="34" charset="0"/>
            </a:endParaRPr>
          </a:p>
        </p:txBody>
      </p:sp>
      <p:sp>
        <p:nvSpPr>
          <p:cNvPr id="38933" name="Line 21"/>
          <p:cNvSpPr>
            <a:spLocks noChangeShapeType="1"/>
          </p:cNvSpPr>
          <p:nvPr/>
        </p:nvSpPr>
        <p:spPr bwMode="auto">
          <a:xfrm>
            <a:off x="4191000" y="3962400"/>
            <a:ext cx="990600" cy="0"/>
          </a:xfrm>
          <a:prstGeom prst="line">
            <a:avLst/>
          </a:prstGeom>
          <a:noFill/>
          <a:ln w="38100">
            <a:solidFill>
              <a:srgbClr val="FFFF99"/>
            </a:solidFill>
            <a:round/>
            <a:headEnd/>
            <a:tailEnd type="triangle" w="med" len="med"/>
          </a:ln>
          <a:scene3d>
            <a:camera prst="orthographicFront">
              <a:rot lat="10800000" lon="0" rev="0"/>
            </a:camera>
            <a:lightRig rig="threePt" dir="t"/>
          </a:scene3d>
        </p:spPr>
        <p:txBody>
          <a:bodyPr/>
          <a:lstStyle/>
          <a:p>
            <a:endParaRPr lang="en-US" smtClean="0">
              <a:solidFill>
                <a:srgbClr val="FFFFFF"/>
              </a:solidFill>
              <a:latin typeface="Arial" pitchFamily="34" charset="0"/>
            </a:endParaRPr>
          </a:p>
        </p:txBody>
      </p:sp>
      <p:sp>
        <p:nvSpPr>
          <p:cNvPr id="38935" name="Line 23"/>
          <p:cNvSpPr>
            <a:spLocks noChangeShapeType="1"/>
          </p:cNvSpPr>
          <p:nvPr/>
        </p:nvSpPr>
        <p:spPr bwMode="auto">
          <a:xfrm flipV="1">
            <a:off x="4572000" y="2590800"/>
            <a:ext cx="1219200" cy="838200"/>
          </a:xfrm>
          <a:prstGeom prst="line">
            <a:avLst/>
          </a:prstGeom>
          <a:noFill/>
          <a:ln w="38100">
            <a:solidFill>
              <a:srgbClr val="FFFF99"/>
            </a:solidFill>
            <a:round/>
            <a:headEnd/>
            <a:tailEnd type="triangle" w="med" len="med"/>
          </a:ln>
          <a:scene3d>
            <a:camera prst="orthographicFront">
              <a:rot lat="10800000" lon="0" rev="0"/>
            </a:camera>
            <a:lightRig rig="threePt" dir="t"/>
          </a:scene3d>
        </p:spPr>
        <p:txBody>
          <a:bodyPr/>
          <a:lstStyle/>
          <a:p>
            <a:endParaRPr lang="en-US" smtClean="0">
              <a:solidFill>
                <a:srgbClr val="FFFFFF"/>
              </a:solidFill>
              <a:latin typeface="Arial" pitchFamily="34" charset="0"/>
            </a:endParaRPr>
          </a:p>
        </p:txBody>
      </p:sp>
      <p:sp>
        <p:nvSpPr>
          <p:cNvPr id="38936" name="Line 24"/>
          <p:cNvSpPr>
            <a:spLocks noChangeShapeType="1"/>
          </p:cNvSpPr>
          <p:nvPr/>
        </p:nvSpPr>
        <p:spPr bwMode="auto">
          <a:xfrm flipH="1">
            <a:off x="3657600" y="3124200"/>
            <a:ext cx="1752600" cy="609600"/>
          </a:xfrm>
          <a:prstGeom prst="line">
            <a:avLst/>
          </a:prstGeom>
          <a:noFill/>
          <a:ln w="38100">
            <a:solidFill>
              <a:srgbClr val="FFFF99"/>
            </a:solidFill>
            <a:round/>
            <a:headEnd/>
            <a:tailEnd type="triangle" w="med" len="med"/>
          </a:ln>
          <a:scene3d>
            <a:camera prst="orthographicFront">
              <a:rot lat="0" lon="10800000" rev="0"/>
            </a:camera>
            <a:lightRig rig="threePt" dir="t"/>
          </a:scene3d>
        </p:spPr>
        <p:txBody>
          <a:bodyPr/>
          <a:lstStyle/>
          <a:p>
            <a:endParaRPr lang="en-US" smtClean="0">
              <a:solidFill>
                <a:srgbClr val="FFFFFF"/>
              </a:solidFill>
              <a:latin typeface="Arial" pitchFamily="34" charset="0"/>
            </a:endParaRPr>
          </a:p>
        </p:txBody>
      </p:sp>
      <p:sp>
        <p:nvSpPr>
          <p:cNvPr id="38937" name="Line 25"/>
          <p:cNvSpPr>
            <a:spLocks noChangeShapeType="1"/>
          </p:cNvSpPr>
          <p:nvPr/>
        </p:nvSpPr>
        <p:spPr bwMode="auto">
          <a:xfrm flipH="1" flipV="1">
            <a:off x="3124200" y="4800600"/>
            <a:ext cx="1981200" cy="0"/>
          </a:xfrm>
          <a:prstGeom prst="line">
            <a:avLst/>
          </a:prstGeom>
          <a:noFill/>
          <a:ln w="38100">
            <a:solidFill>
              <a:srgbClr val="FFFF99"/>
            </a:solidFill>
            <a:round/>
            <a:headEnd/>
            <a:tailEnd type="triangle" w="med" len="med"/>
          </a:ln>
          <a:scene3d>
            <a:camera prst="orthographicFront">
              <a:rot lat="0" lon="10800000" rev="0"/>
            </a:camera>
            <a:lightRig rig="threePt" dir="t"/>
          </a:scene3d>
        </p:spPr>
        <p:txBody>
          <a:bodyPr/>
          <a:lstStyle/>
          <a:p>
            <a:endParaRPr lang="en-US" smtClean="0">
              <a:solidFill>
                <a:srgbClr val="FFFFFF"/>
              </a:solidFill>
              <a:latin typeface="Arial" pitchFamily="34" charset="0"/>
            </a:endParaRPr>
          </a:p>
        </p:txBody>
      </p:sp>
      <p:sp>
        <p:nvSpPr>
          <p:cNvPr id="38938" name="Line 26"/>
          <p:cNvSpPr>
            <a:spLocks noChangeShapeType="1"/>
          </p:cNvSpPr>
          <p:nvPr/>
        </p:nvSpPr>
        <p:spPr bwMode="auto">
          <a:xfrm flipH="1" flipV="1">
            <a:off x="4038600" y="5638800"/>
            <a:ext cx="1219200" cy="152400"/>
          </a:xfrm>
          <a:prstGeom prst="line">
            <a:avLst/>
          </a:prstGeom>
          <a:noFill/>
          <a:ln w="38100">
            <a:solidFill>
              <a:srgbClr val="FFFF99"/>
            </a:solidFill>
            <a:round/>
            <a:headEnd/>
            <a:tailEnd type="triangle" w="med" len="med"/>
          </a:ln>
          <a:scene3d>
            <a:camera prst="orthographicFront">
              <a:rot lat="0" lon="10800000" rev="0"/>
            </a:camera>
            <a:lightRig rig="threePt" dir="t"/>
          </a:scene3d>
        </p:spPr>
        <p:txBody>
          <a:bodyPr/>
          <a:lstStyle/>
          <a:p>
            <a:endParaRPr lang="en-US" smtClean="0">
              <a:solidFill>
                <a:srgbClr val="FFFFFF"/>
              </a:solidFill>
              <a:latin typeface="Arial" pitchFamily="34" charset="0"/>
            </a:endParaRPr>
          </a:p>
        </p:txBody>
      </p:sp>
      <p:sp>
        <p:nvSpPr>
          <p:cNvPr id="38939" name="Line 27"/>
          <p:cNvSpPr>
            <a:spLocks noChangeShapeType="1"/>
          </p:cNvSpPr>
          <p:nvPr/>
        </p:nvSpPr>
        <p:spPr bwMode="auto">
          <a:xfrm flipH="1" flipV="1">
            <a:off x="2819400" y="6248400"/>
            <a:ext cx="2514600" cy="304800"/>
          </a:xfrm>
          <a:prstGeom prst="line">
            <a:avLst/>
          </a:prstGeom>
          <a:noFill/>
          <a:ln w="38100">
            <a:solidFill>
              <a:srgbClr val="FFFF99"/>
            </a:solidFill>
            <a:round/>
            <a:headEnd/>
            <a:tailEnd type="triangle" w="med" len="med"/>
          </a:ln>
          <a:scene3d>
            <a:camera prst="orthographicFront">
              <a:rot lat="0" lon="10800000" rev="0"/>
            </a:camera>
            <a:lightRig rig="threePt" dir="t"/>
          </a:scene3d>
        </p:spPr>
        <p:txBody>
          <a:bodyPr/>
          <a:lstStyle/>
          <a:p>
            <a:endParaRPr lang="en-US" smtClean="0">
              <a:solidFill>
                <a:srgbClr val="FFFFFF"/>
              </a:solidFill>
              <a:latin typeface="Arial" pitchFamily="34" charset="0"/>
            </a:endParaRPr>
          </a:p>
        </p:txBody>
      </p:sp>
      <p:sp>
        <p:nvSpPr>
          <p:cNvPr id="28" name="Line 20"/>
          <p:cNvSpPr>
            <a:spLocks noChangeShapeType="1"/>
          </p:cNvSpPr>
          <p:nvPr/>
        </p:nvSpPr>
        <p:spPr bwMode="auto">
          <a:xfrm flipV="1">
            <a:off x="6477000" y="1524000"/>
            <a:ext cx="457200" cy="1676400"/>
          </a:xfrm>
          <a:prstGeom prst="line">
            <a:avLst/>
          </a:prstGeom>
          <a:noFill/>
          <a:ln w="38100">
            <a:solidFill>
              <a:srgbClr val="FFFF99"/>
            </a:solidFill>
            <a:round/>
            <a:headEnd/>
            <a:tailEnd type="triangle" w="med" len="med"/>
          </a:ln>
          <a:scene3d>
            <a:camera prst="orthographicFront">
              <a:rot lat="10800000" lon="0" rev="0"/>
            </a:camera>
            <a:lightRig rig="threePt" dir="t"/>
          </a:scene3d>
        </p:spPr>
        <p:txBody>
          <a:bodyPr/>
          <a:lstStyle/>
          <a:p>
            <a:endParaRPr lang="en-US" smtClean="0">
              <a:solidFill>
                <a:srgbClr val="FFFFFF"/>
              </a:solidFill>
              <a:latin typeface="Arial" pitchFamily="34" charset="0"/>
            </a:endParaRPr>
          </a:p>
        </p:txBody>
      </p:sp>
      <p:sp>
        <p:nvSpPr>
          <p:cNvPr id="24" name="TextBox 23"/>
          <p:cNvSpPr txBox="1"/>
          <p:nvPr/>
        </p:nvSpPr>
        <p:spPr>
          <a:xfrm>
            <a:off x="228600" y="304800"/>
            <a:ext cx="5562600" cy="369332"/>
          </a:xfrm>
          <a:prstGeom prst="rect">
            <a:avLst/>
          </a:prstGeom>
          <a:noFill/>
        </p:spPr>
        <p:txBody>
          <a:bodyPr wrap="square" rtlCol="0">
            <a:spAutoFit/>
          </a:bodyPr>
          <a:lstStyle/>
          <a:p>
            <a:r>
              <a:rPr lang="en-US" dirty="0" smtClean="0">
                <a:solidFill>
                  <a:prstClr val="white"/>
                </a:solidFill>
              </a:rPr>
              <a:t>* Slide adapted from Tom Burke, Johns Hopkins</a:t>
            </a:r>
            <a:endParaRPr lang="en-US" dirty="0">
              <a:solidFill>
                <a:prstClr val="white"/>
              </a:solidFill>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5" name="Chart 2"/>
          <p:cNvGraphicFramePr>
            <a:graphicFrameLocks/>
          </p:cNvGraphicFramePr>
          <p:nvPr/>
        </p:nvGraphicFramePr>
        <p:xfrm>
          <a:off x="0" y="0"/>
          <a:ext cx="8839200" cy="6648450"/>
        </p:xfrm>
        <a:graphic>
          <a:graphicData uri="http://schemas.openxmlformats.org/presentationml/2006/ole">
            <p:oleObj spid="_x0000_s788482" name="Worksheet" r:id="rId4" imgW="8839200" imgH="6648389" progId="Excel.Sheet.8">
              <p:embed/>
            </p:oleObj>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1184698" y="-1828799"/>
          <a:ext cx="6663902" cy="8686800"/>
        </p:xfrm>
        <a:graphic>
          <a:graphicData uri="http://schemas.openxmlformats.org/presentationml/2006/ole">
            <p:oleObj spid="_x0000_s789506" name="Acrobat Document" r:id="rId4" imgW="5772956" imgH="7523810" progId="AcroExch.Document.7">
              <p:embed/>
            </p:oleObj>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0" y="117475"/>
          <a:ext cx="9144000" cy="6621463"/>
        </p:xfrm>
        <a:graphic>
          <a:graphicData uri="http://schemas.openxmlformats.org/presentationml/2006/ole">
            <p:oleObj spid="_x0000_s606210" name="Acrobat Document" r:id="rId4" imgW="9945488" imgH="7201905" progId="AcroExch.Document.7">
              <p:embed/>
            </p:oleObj>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Utah New Lab - 2b.jpg"/>
          <p:cNvPicPr>
            <a:picLocks noChangeAspect="1"/>
          </p:cNvPicPr>
          <p:nvPr/>
        </p:nvPicPr>
        <p:blipFill>
          <a:blip r:embed="rId3" cstate="print"/>
          <a:srcRect/>
          <a:stretch>
            <a:fillRect/>
          </a:stretch>
        </p:blipFill>
        <p:spPr bwMode="auto">
          <a:xfrm>
            <a:off x="1219200" y="1295400"/>
            <a:ext cx="6116638" cy="4718050"/>
          </a:xfrm>
          <a:prstGeom prst="rect">
            <a:avLst/>
          </a:prstGeom>
          <a:noFill/>
          <a:ln w="9525">
            <a:noFill/>
            <a:miter lim="800000"/>
            <a:headEnd/>
            <a:tailEnd/>
          </a:ln>
        </p:spPr>
      </p:pic>
      <p:sp>
        <p:nvSpPr>
          <p:cNvPr id="4098" name="Title 1"/>
          <p:cNvSpPr>
            <a:spLocks noGrp="1"/>
          </p:cNvSpPr>
          <p:nvPr>
            <p:ph type="title"/>
          </p:nvPr>
        </p:nvSpPr>
        <p:spPr/>
        <p:txBody>
          <a:bodyPr/>
          <a:lstStyle/>
          <a:p>
            <a:pPr algn="ctr" eaLnBrk="1" hangingPunct="1"/>
            <a:r>
              <a:rPr lang="en-US" dirty="0" smtClean="0">
                <a:cs typeface="Arial" charset="0"/>
              </a:rPr>
              <a:t>Public Health Laboratories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ster4"/>
          <p:cNvPicPr>
            <a:picLocks noChangeAspect="1" noChangeArrowheads="1"/>
          </p:cNvPicPr>
          <p:nvPr/>
        </p:nvPicPr>
        <p:blipFill>
          <a:blip r:embed="rId3" cstate="print"/>
          <a:srcRect l="23424" t="25224" r="24324" b="25591"/>
          <a:stretch>
            <a:fillRect/>
          </a:stretch>
        </p:blipFill>
        <p:spPr>
          <a:xfrm>
            <a:off x="0" y="0"/>
            <a:ext cx="9144000" cy="6531760"/>
          </a:xfrm>
          <a:prstGeom prst="rect">
            <a:avLst/>
          </a:prstGeom>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descr="http://blog.socialight.com/wp-content/uploads/2007/12/tricorder_spock.jpg">
            <a:hlinkClick r:id="rId3"/>
          </p:cNvPr>
          <p:cNvPicPr>
            <a:picLocks noChangeAspect="1" noChangeArrowheads="1"/>
          </p:cNvPicPr>
          <p:nvPr/>
        </p:nvPicPr>
        <p:blipFill>
          <a:blip r:embed="rId4" cstate="print"/>
          <a:srcRect/>
          <a:stretch>
            <a:fillRect/>
          </a:stretch>
        </p:blipFill>
        <p:spPr bwMode="auto">
          <a:xfrm>
            <a:off x="1219200" y="0"/>
            <a:ext cx="6492875" cy="6858000"/>
          </a:xfrm>
          <a:prstGeom prst="rect">
            <a:avLst/>
          </a:prstGeom>
          <a:noFill/>
          <a:ln w="9525">
            <a:noFill/>
            <a:miter lim="800000"/>
            <a:headEnd/>
            <a:tailEnd/>
          </a:ln>
        </p:spPr>
      </p:pic>
      <p:sp>
        <p:nvSpPr>
          <p:cNvPr id="9219" name="Rectangle 14"/>
          <p:cNvSpPr>
            <a:spLocks noChangeArrowheads="1"/>
          </p:cNvSpPr>
          <p:nvPr/>
        </p:nvSpPr>
        <p:spPr bwMode="auto">
          <a:xfrm>
            <a:off x="1219200" y="6149975"/>
            <a:ext cx="7772400" cy="708025"/>
          </a:xfrm>
          <a:prstGeom prst="rect">
            <a:avLst/>
          </a:prstGeom>
          <a:noFill/>
          <a:ln w="9525">
            <a:noFill/>
            <a:miter lim="800000"/>
            <a:headEnd/>
            <a:tailEnd/>
          </a:ln>
        </p:spPr>
        <p:txBody>
          <a:bodyPr>
            <a:spAutoFit/>
          </a:bodyPr>
          <a:lstStyle/>
          <a:p>
            <a:r>
              <a:rPr lang="en-US" sz="2000">
                <a:solidFill>
                  <a:schemeClr val="bg1"/>
                </a:solidFill>
              </a:rPr>
              <a:t>http://blog.socialight.com/wp-content/uploads/2007/12/tricorder_spock.jpg</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l="23389" t="14844" r="27722" b="35156"/>
          <a:stretch>
            <a:fillRect/>
          </a:stretch>
        </p:blipFill>
        <p:spPr bwMode="auto">
          <a:xfrm>
            <a:off x="152400" y="0"/>
            <a:ext cx="8382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mtClean="0">
                <a:cs typeface="Arial" charset="0"/>
              </a:rPr>
              <a:t>Sample Results from IA</a:t>
            </a:r>
          </a:p>
        </p:txBody>
      </p:sp>
      <p:graphicFrame>
        <p:nvGraphicFramePr>
          <p:cNvPr id="4" name="Content Placeholder 3"/>
          <p:cNvGraphicFramePr>
            <a:graphicFrameLocks noGrp="1"/>
          </p:cNvGraphicFramePr>
          <p:nvPr>
            <p:ph idx="1"/>
          </p:nvPr>
        </p:nvGraphicFramePr>
        <p:xfrm>
          <a:off x="457200" y="1371600"/>
          <a:ext cx="8229600" cy="393700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endParaRPr lang="en-US" dirty="0"/>
                    </a:p>
                  </a:txBody>
                  <a:tcPr/>
                </a:tc>
                <a:tc>
                  <a:txBody>
                    <a:bodyPr/>
                    <a:lstStyle/>
                    <a:p>
                      <a:r>
                        <a:rPr lang="en-US" dirty="0" smtClean="0"/>
                        <a:t>Team 1</a:t>
                      </a:r>
                      <a:endParaRPr lang="en-US" dirty="0"/>
                    </a:p>
                  </a:txBody>
                  <a:tcPr/>
                </a:tc>
                <a:tc>
                  <a:txBody>
                    <a:bodyPr/>
                    <a:lstStyle/>
                    <a:p>
                      <a:r>
                        <a:rPr lang="en-US" dirty="0" smtClean="0"/>
                        <a:t>Team 2*</a:t>
                      </a:r>
                      <a:endParaRPr lang="en-US" dirty="0"/>
                    </a:p>
                  </a:txBody>
                  <a:tcPr/>
                </a:tc>
                <a:tc>
                  <a:txBody>
                    <a:bodyPr/>
                    <a:lstStyle/>
                    <a:p>
                      <a:r>
                        <a:rPr lang="en-US" dirty="0" smtClean="0"/>
                        <a:t>Team 3*</a:t>
                      </a:r>
                      <a:endParaRPr lang="en-US" dirty="0"/>
                    </a:p>
                  </a:txBody>
                  <a:tcPr/>
                </a:tc>
              </a:tr>
              <a:tr h="370840">
                <a:tc>
                  <a:txBody>
                    <a:bodyPr/>
                    <a:lstStyle/>
                    <a:p>
                      <a:r>
                        <a:rPr lang="en-US" sz="1800" kern="1200" dirty="0" smtClean="0">
                          <a:solidFill>
                            <a:schemeClr val="dk1"/>
                          </a:solidFill>
                          <a:latin typeface="+mn-lt"/>
                          <a:ea typeface="+mn-ea"/>
                          <a:cs typeface="+mn-cs"/>
                        </a:rPr>
                        <a:t>Cerium Nitrate ~5% </a:t>
                      </a:r>
                      <a:br>
                        <a:rPr lang="en-US" sz="1800" kern="1200" dirty="0" smtClean="0">
                          <a:solidFill>
                            <a:schemeClr val="dk1"/>
                          </a:solidFill>
                          <a:latin typeface="+mn-lt"/>
                          <a:ea typeface="+mn-ea"/>
                          <a:cs typeface="+mn-cs"/>
                        </a:rPr>
                      </a:br>
                      <a:r>
                        <a:rPr lang="en-US" sz="1800" kern="1200" dirty="0" smtClean="0">
                          <a:solidFill>
                            <a:schemeClr val="dk1"/>
                          </a:solidFill>
                          <a:latin typeface="+mn-lt"/>
                          <a:ea typeface="+mn-ea"/>
                          <a:cs typeface="+mn-cs"/>
                        </a:rPr>
                        <a:t>Yeast ~5</a:t>
                      </a:r>
                    </a:p>
                    <a:p>
                      <a:r>
                        <a:rPr lang="en-US" sz="1800" kern="1200" dirty="0" smtClean="0">
                          <a:solidFill>
                            <a:schemeClr val="dk1"/>
                          </a:solidFill>
                          <a:latin typeface="+mn-lt"/>
                          <a:ea typeface="+mn-ea"/>
                          <a:cs typeface="+mn-cs"/>
                        </a:rPr>
                        <a:t>Methyl </a:t>
                      </a:r>
                      <a:r>
                        <a:rPr lang="en-US" sz="1800" kern="1200" dirty="0" err="1" smtClean="0">
                          <a:solidFill>
                            <a:schemeClr val="dk1"/>
                          </a:solidFill>
                          <a:latin typeface="+mn-lt"/>
                          <a:ea typeface="+mn-ea"/>
                          <a:cs typeface="+mn-cs"/>
                        </a:rPr>
                        <a:t>Methacrylate</a:t>
                      </a:r>
                      <a:r>
                        <a:rPr lang="en-US" sz="1800" kern="1200" dirty="0" smtClean="0">
                          <a:solidFill>
                            <a:schemeClr val="dk1"/>
                          </a:solidFill>
                          <a:latin typeface="+mn-lt"/>
                          <a:ea typeface="+mn-ea"/>
                          <a:cs typeface="+mn-cs"/>
                        </a:rPr>
                        <a:t> ~90%</a:t>
                      </a:r>
                      <a:endParaRPr lang="en-US" dirty="0"/>
                    </a:p>
                  </a:txBody>
                  <a:tcPr/>
                </a:tc>
                <a:tc>
                  <a:txBody>
                    <a:bodyPr/>
                    <a:lstStyle/>
                    <a:p>
                      <a:r>
                        <a:rPr lang="en-US" sz="1800" kern="1200" dirty="0" smtClean="0">
                          <a:solidFill>
                            <a:schemeClr val="dk1"/>
                          </a:solidFill>
                          <a:latin typeface="+mn-lt"/>
                          <a:ea typeface="+mn-ea"/>
                          <a:cs typeface="+mn-cs"/>
                        </a:rPr>
                        <a:t>methyl </a:t>
                      </a:r>
                      <a:r>
                        <a:rPr lang="en-US" sz="1800" kern="1200" dirty="0" err="1" smtClean="0">
                          <a:solidFill>
                            <a:schemeClr val="dk1"/>
                          </a:solidFill>
                          <a:latin typeface="+mn-lt"/>
                          <a:ea typeface="+mn-ea"/>
                          <a:cs typeface="+mn-cs"/>
                        </a:rPr>
                        <a:t>methacrylate</a:t>
                      </a:r>
                      <a:r>
                        <a:rPr lang="en-US" sz="1800" kern="1200" dirty="0" smtClean="0">
                          <a:solidFill>
                            <a:schemeClr val="dk1"/>
                          </a:solidFill>
                          <a:latin typeface="+mn-lt"/>
                          <a:ea typeface="+mn-ea"/>
                          <a:cs typeface="+mn-cs"/>
                        </a:rPr>
                        <a:t> by IR; nothing by </a:t>
                      </a:r>
                      <a:r>
                        <a:rPr lang="en-US" sz="1800" kern="1200" dirty="0" err="1" smtClean="0">
                          <a:solidFill>
                            <a:schemeClr val="dk1"/>
                          </a:solidFill>
                          <a:latin typeface="+mn-lt"/>
                          <a:ea typeface="+mn-ea"/>
                          <a:cs typeface="+mn-cs"/>
                        </a:rPr>
                        <a:t>raman</a:t>
                      </a:r>
                      <a:endParaRPr lang="en-US" dirty="0"/>
                    </a:p>
                  </a:txBody>
                  <a:tcPr/>
                </a:tc>
                <a:tc>
                  <a:txBody>
                    <a:bodyPr/>
                    <a:lstStyle/>
                    <a:p>
                      <a:r>
                        <a:rPr lang="en-US" sz="1800" kern="1200" dirty="0" smtClean="0">
                          <a:solidFill>
                            <a:schemeClr val="dk1"/>
                          </a:solidFill>
                          <a:latin typeface="+mn-lt"/>
                          <a:ea typeface="+mn-ea"/>
                          <a:cs typeface="+mn-cs"/>
                        </a:rPr>
                        <a:t>tellurium by IR</a:t>
                      </a:r>
                      <a:endParaRPr lang="en-US" dirty="0"/>
                    </a:p>
                  </a:txBody>
                  <a:tcPr/>
                </a:tc>
                <a:tc>
                  <a:txBody>
                    <a:bodyPr/>
                    <a:lstStyle/>
                    <a:p>
                      <a:r>
                        <a:rPr lang="en-US" sz="1800" kern="1200" dirty="0" err="1" smtClean="0">
                          <a:solidFill>
                            <a:schemeClr val="dk1"/>
                          </a:solidFill>
                          <a:latin typeface="+mn-lt"/>
                          <a:ea typeface="+mn-ea"/>
                          <a:cs typeface="+mn-cs"/>
                        </a:rPr>
                        <a:t>nitrilotriacetic</a:t>
                      </a:r>
                      <a:r>
                        <a:rPr lang="en-US" sz="1800" kern="1200" dirty="0" smtClean="0">
                          <a:solidFill>
                            <a:schemeClr val="dk1"/>
                          </a:solidFill>
                          <a:latin typeface="+mn-lt"/>
                          <a:ea typeface="+mn-ea"/>
                          <a:cs typeface="+mn-cs"/>
                        </a:rPr>
                        <a:t> acid, methyl </a:t>
                      </a:r>
                      <a:r>
                        <a:rPr lang="en-US" sz="1800" kern="1200" dirty="0" err="1" smtClean="0">
                          <a:solidFill>
                            <a:schemeClr val="dk1"/>
                          </a:solidFill>
                          <a:latin typeface="+mn-lt"/>
                          <a:ea typeface="+mn-ea"/>
                          <a:cs typeface="+mn-cs"/>
                        </a:rPr>
                        <a:t>methacrylate</a:t>
                      </a:r>
                      <a:r>
                        <a:rPr lang="en-US" sz="1800" kern="1200" dirty="0" smtClean="0">
                          <a:solidFill>
                            <a:schemeClr val="dk1"/>
                          </a:solidFill>
                          <a:latin typeface="+mn-lt"/>
                          <a:ea typeface="+mn-ea"/>
                          <a:cs typeface="+mn-cs"/>
                        </a:rPr>
                        <a:t> by IR; Organic compound by </a:t>
                      </a:r>
                      <a:r>
                        <a:rPr lang="en-US" sz="1800" kern="1200" dirty="0" err="1" smtClean="0">
                          <a:solidFill>
                            <a:schemeClr val="dk1"/>
                          </a:solidFill>
                          <a:latin typeface="+mn-lt"/>
                          <a:ea typeface="+mn-ea"/>
                          <a:cs typeface="+mn-cs"/>
                        </a:rPr>
                        <a:t>HazCat</a:t>
                      </a:r>
                      <a:endParaRPr lang="en-US" dirty="0"/>
                    </a:p>
                  </a:txBody>
                  <a:tcPr/>
                </a:tc>
              </a:tr>
              <a:tr h="370840">
                <a:tc>
                  <a:txBody>
                    <a:bodyPr/>
                    <a:lstStyle/>
                    <a:p>
                      <a:r>
                        <a:rPr lang="en-US" sz="1800" kern="1200" dirty="0" smtClean="0">
                          <a:solidFill>
                            <a:schemeClr val="dk1"/>
                          </a:solidFill>
                          <a:latin typeface="+mn-lt"/>
                          <a:ea typeface="+mn-ea"/>
                          <a:cs typeface="+mn-cs"/>
                        </a:rPr>
                        <a:t>Cesium Nitrate ~3% </a:t>
                      </a:r>
                      <a:br>
                        <a:rPr lang="en-US" sz="1800" kern="1200" dirty="0" smtClean="0">
                          <a:solidFill>
                            <a:schemeClr val="dk1"/>
                          </a:solidFill>
                          <a:latin typeface="+mn-lt"/>
                          <a:ea typeface="+mn-ea"/>
                          <a:cs typeface="+mn-cs"/>
                        </a:rPr>
                      </a:br>
                      <a:r>
                        <a:rPr lang="en-US" sz="1800" kern="1200" dirty="0" smtClean="0">
                          <a:solidFill>
                            <a:schemeClr val="dk1"/>
                          </a:solidFill>
                          <a:latin typeface="+mn-lt"/>
                          <a:ea typeface="+mn-ea"/>
                          <a:cs typeface="+mn-cs"/>
                        </a:rPr>
                        <a:t>Yeast ~10% wt/wt</a:t>
                      </a:r>
                      <a:br>
                        <a:rPr lang="en-US" sz="1800" kern="1200" dirty="0" smtClean="0">
                          <a:solidFill>
                            <a:schemeClr val="dk1"/>
                          </a:solidFill>
                          <a:latin typeface="+mn-lt"/>
                          <a:ea typeface="+mn-ea"/>
                          <a:cs typeface="+mn-cs"/>
                        </a:rPr>
                      </a:br>
                      <a:r>
                        <a:rPr lang="en-US" sz="1800" kern="1200" dirty="0" smtClean="0">
                          <a:solidFill>
                            <a:schemeClr val="dk1"/>
                          </a:solidFill>
                          <a:latin typeface="+mn-lt"/>
                          <a:ea typeface="+mn-ea"/>
                          <a:cs typeface="+mn-cs"/>
                        </a:rPr>
                        <a:t>Sulfanilamide ~85%</a:t>
                      </a:r>
                      <a:endParaRPr lang="en-US" dirty="0"/>
                    </a:p>
                  </a:txBody>
                  <a:tcPr/>
                </a:tc>
                <a:tc>
                  <a:txBody>
                    <a:bodyPr/>
                    <a:lstStyle/>
                    <a:p>
                      <a:r>
                        <a:rPr lang="en-US" sz="1800" kern="1200" dirty="0" smtClean="0">
                          <a:solidFill>
                            <a:schemeClr val="dk1"/>
                          </a:solidFill>
                          <a:latin typeface="+mn-lt"/>
                          <a:ea typeface="+mn-ea"/>
                          <a:cs typeface="+mn-cs"/>
                        </a:rPr>
                        <a:t>sulfanilamide by both IR and </a:t>
                      </a:r>
                      <a:r>
                        <a:rPr lang="en-US" sz="1800" kern="1200" dirty="0" err="1" smtClean="0">
                          <a:solidFill>
                            <a:schemeClr val="dk1"/>
                          </a:solidFill>
                          <a:latin typeface="+mn-lt"/>
                          <a:ea typeface="+mn-ea"/>
                          <a:cs typeface="+mn-cs"/>
                        </a:rPr>
                        <a:t>raman</a:t>
                      </a:r>
                      <a:endParaRPr lang="en-US" dirty="0"/>
                    </a:p>
                  </a:txBody>
                  <a:tcPr/>
                </a:tc>
                <a:tc>
                  <a:txBody>
                    <a:bodyPr/>
                    <a:lstStyle/>
                    <a:p>
                      <a:r>
                        <a:rPr lang="en-US" sz="1800" kern="1200" dirty="0" smtClean="0">
                          <a:solidFill>
                            <a:schemeClr val="dk1"/>
                          </a:solidFill>
                          <a:latin typeface="+mn-lt"/>
                          <a:ea typeface="+mn-ea"/>
                          <a:cs typeface="+mn-cs"/>
                        </a:rPr>
                        <a:t>tellurium, tin oxide by IR</a:t>
                      </a:r>
                      <a:endParaRPr lang="en-US" dirty="0"/>
                    </a:p>
                  </a:txBody>
                  <a:tcPr/>
                </a:tc>
                <a:tc>
                  <a:txBody>
                    <a:bodyPr/>
                    <a:lstStyle/>
                    <a:p>
                      <a:r>
                        <a:rPr lang="en-US" sz="1800" kern="1200" dirty="0" smtClean="0">
                          <a:solidFill>
                            <a:schemeClr val="dk1"/>
                          </a:solidFill>
                          <a:latin typeface="+mn-lt"/>
                          <a:ea typeface="+mn-ea"/>
                          <a:cs typeface="+mn-cs"/>
                        </a:rPr>
                        <a:t>sulfanilamide by IR</a:t>
                      </a:r>
                      <a:endParaRPr lang="en-US" dirty="0"/>
                    </a:p>
                  </a:txBody>
                  <a:tcPr/>
                </a:tc>
              </a:tr>
              <a:tr h="370840">
                <a:tc>
                  <a:txBody>
                    <a:bodyPr/>
                    <a:lstStyle/>
                    <a:p>
                      <a:r>
                        <a:rPr lang="en-US" sz="1800" kern="1200" dirty="0" smtClean="0">
                          <a:solidFill>
                            <a:schemeClr val="dk1"/>
                          </a:solidFill>
                          <a:latin typeface="+mn-lt"/>
                          <a:ea typeface="+mn-ea"/>
                          <a:cs typeface="+mn-cs"/>
                        </a:rPr>
                        <a:t>Ethyl Methyl </a:t>
                      </a:r>
                      <a:r>
                        <a:rPr lang="en-US" sz="1800" kern="1200" dirty="0" err="1" smtClean="0">
                          <a:solidFill>
                            <a:schemeClr val="dk1"/>
                          </a:solidFill>
                          <a:latin typeface="+mn-lt"/>
                          <a:ea typeface="+mn-ea"/>
                          <a:cs typeface="+mn-cs"/>
                        </a:rPr>
                        <a:t>Phosphonate</a:t>
                      </a:r>
                      <a:r>
                        <a:rPr lang="en-US" sz="1800" kern="1200" dirty="0" smtClean="0">
                          <a:solidFill>
                            <a:schemeClr val="dk1"/>
                          </a:solidFill>
                          <a:latin typeface="+mn-lt"/>
                          <a:ea typeface="+mn-ea"/>
                          <a:cs typeface="+mn-cs"/>
                        </a:rPr>
                        <a:t> ~15%</a:t>
                      </a:r>
                    </a:p>
                    <a:p>
                      <a:r>
                        <a:rPr lang="en-US" sz="1800" kern="1200" dirty="0" smtClean="0">
                          <a:solidFill>
                            <a:schemeClr val="dk1"/>
                          </a:solidFill>
                          <a:latin typeface="+mn-lt"/>
                          <a:ea typeface="+mn-ea"/>
                          <a:cs typeface="+mn-cs"/>
                        </a:rPr>
                        <a:t>Yeast ~15%</a:t>
                      </a:r>
                      <a:br>
                        <a:rPr lang="en-US" sz="1800" kern="1200" dirty="0" smtClean="0">
                          <a:solidFill>
                            <a:schemeClr val="dk1"/>
                          </a:solidFill>
                          <a:latin typeface="+mn-lt"/>
                          <a:ea typeface="+mn-ea"/>
                          <a:cs typeface="+mn-cs"/>
                        </a:rPr>
                      </a:br>
                      <a:r>
                        <a:rPr lang="en-US" sz="1800" kern="1200" dirty="0" smtClean="0">
                          <a:solidFill>
                            <a:schemeClr val="dk1"/>
                          </a:solidFill>
                          <a:latin typeface="+mn-lt"/>
                          <a:ea typeface="+mn-ea"/>
                          <a:cs typeface="+mn-cs"/>
                        </a:rPr>
                        <a:t>Penicillin ~70%</a:t>
                      </a:r>
                      <a:endParaRPr lang="en-US" dirty="0"/>
                    </a:p>
                  </a:txBody>
                  <a:tcPr/>
                </a:tc>
                <a:tc>
                  <a:txBody>
                    <a:bodyPr/>
                    <a:lstStyle/>
                    <a:p>
                      <a:r>
                        <a:rPr lang="en-US" sz="1800" kern="1200" dirty="0" smtClean="0">
                          <a:solidFill>
                            <a:schemeClr val="dk1"/>
                          </a:solidFill>
                          <a:latin typeface="+mn-lt"/>
                          <a:ea typeface="+mn-ea"/>
                          <a:cs typeface="+mn-cs"/>
                        </a:rPr>
                        <a:t>no matches</a:t>
                      </a:r>
                      <a:endParaRPr lang="en-US" dirty="0"/>
                    </a:p>
                  </a:txBody>
                  <a:tcPr/>
                </a:tc>
                <a:tc>
                  <a:txBody>
                    <a:bodyPr/>
                    <a:lstStyle/>
                    <a:p>
                      <a:r>
                        <a:rPr lang="en-US" sz="1800" kern="1200" dirty="0" smtClean="0">
                          <a:solidFill>
                            <a:schemeClr val="dk1"/>
                          </a:solidFill>
                          <a:latin typeface="+mn-lt"/>
                          <a:ea typeface="+mn-ea"/>
                          <a:cs typeface="+mn-cs"/>
                        </a:rPr>
                        <a:t>no matches</a:t>
                      </a:r>
                      <a:endParaRPr lang="en-US" dirty="0"/>
                    </a:p>
                  </a:txBody>
                  <a:tcPr/>
                </a:tc>
                <a:tc>
                  <a:txBody>
                    <a:bodyPr/>
                    <a:lstStyle/>
                    <a:p>
                      <a:r>
                        <a:rPr lang="en-US" dirty="0" smtClean="0"/>
                        <a:t>no matches</a:t>
                      </a:r>
                      <a:endParaRPr lang="en-US" dirty="0"/>
                    </a:p>
                  </a:txBody>
                  <a:tcPr/>
                </a:tc>
              </a:tr>
            </a:tbl>
          </a:graphicData>
        </a:graphic>
      </p:graphicFrame>
      <p:sp>
        <p:nvSpPr>
          <p:cNvPr id="19486" name="Rectangle 4"/>
          <p:cNvSpPr>
            <a:spLocks noChangeArrowheads="1"/>
          </p:cNvSpPr>
          <p:nvPr/>
        </p:nvSpPr>
        <p:spPr bwMode="auto">
          <a:xfrm>
            <a:off x="609600" y="5638800"/>
            <a:ext cx="6858000" cy="369888"/>
          </a:xfrm>
          <a:prstGeom prst="rect">
            <a:avLst/>
          </a:prstGeom>
          <a:noFill/>
          <a:ln w="9525">
            <a:noFill/>
            <a:miter lim="800000"/>
            <a:headEnd/>
            <a:tailEnd/>
          </a:ln>
        </p:spPr>
        <p:txBody>
          <a:bodyPr>
            <a:spAutoFit/>
          </a:bodyPr>
          <a:lstStyle/>
          <a:p>
            <a:r>
              <a:rPr lang="en-US" sz="1800"/>
              <a:t>* Used no respiratory protection (mask, hood, etc.)</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16398" t="19792" r="15081" b="6250"/>
          <a:stretch>
            <a:fillRect/>
          </a:stretch>
        </p:blipFill>
        <p:spPr bwMode="auto">
          <a:xfrm>
            <a:off x="0" y="609599"/>
            <a:ext cx="9144000" cy="55489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t>Overview</a:t>
            </a:r>
            <a:endParaRPr lang="en-US" dirty="0"/>
          </a:p>
        </p:txBody>
      </p:sp>
      <p:sp>
        <p:nvSpPr>
          <p:cNvPr id="8" name="Content Placeholder 7"/>
          <p:cNvSpPr>
            <a:spLocks noGrp="1"/>
          </p:cNvSpPr>
          <p:nvPr>
            <p:ph idx="1"/>
          </p:nvPr>
        </p:nvSpPr>
        <p:spPr/>
        <p:txBody>
          <a:bodyPr/>
          <a:lstStyle/>
          <a:p>
            <a:pPr>
              <a:lnSpc>
                <a:spcPct val="150000"/>
              </a:lnSpc>
            </a:pPr>
            <a:r>
              <a:rPr lang="en-US" dirty="0" smtClean="0"/>
              <a:t>Public Health Laboratories (PHLs)</a:t>
            </a:r>
          </a:p>
          <a:p>
            <a:pPr>
              <a:lnSpc>
                <a:spcPct val="150000"/>
              </a:lnSpc>
            </a:pPr>
            <a:r>
              <a:rPr lang="en-US" dirty="0" smtClean="0"/>
              <a:t>Environmental Laboratories</a:t>
            </a:r>
          </a:p>
          <a:p>
            <a:pPr>
              <a:lnSpc>
                <a:spcPct val="150000"/>
              </a:lnSpc>
            </a:pPr>
            <a:r>
              <a:rPr lang="en-US" sz="3600" b="1" dirty="0" smtClean="0"/>
              <a:t>PHLs in Action</a:t>
            </a:r>
          </a:p>
          <a:p>
            <a:pPr>
              <a:lnSpc>
                <a:spcPct val="150000"/>
              </a:lnSpc>
            </a:pPr>
            <a:r>
              <a:rPr lang="en-US" dirty="0" smtClean="0"/>
              <a:t>Association of Public Health Laboratories</a:t>
            </a:r>
          </a:p>
          <a:p>
            <a:pPr>
              <a:lnSpc>
                <a:spcPct val="150000"/>
              </a:lnSpc>
            </a:pPr>
            <a:r>
              <a:rPr lang="en-US" dirty="0" smtClean="0"/>
              <a:t>History</a:t>
            </a:r>
          </a:p>
          <a:p>
            <a:pPr>
              <a:lnSpc>
                <a:spcPct val="150000"/>
              </a:lnSpc>
            </a:pPr>
            <a:endParaRPr lang="en-US" dirty="0" smtClean="0"/>
          </a:p>
        </p:txBody>
      </p:sp>
      <p:sp>
        <p:nvSpPr>
          <p:cNvPr id="3075" name="Rectangle 3"/>
          <p:cNvSpPr>
            <a:spLocks noChangeArrowheads="1"/>
          </p:cNvSpPr>
          <p:nvPr/>
        </p:nvSpPr>
        <p:spPr bwMode="auto">
          <a:xfrm>
            <a:off x="793750" y="6172200"/>
            <a:ext cx="184150" cy="457200"/>
          </a:xfrm>
          <a:prstGeom prst="rect">
            <a:avLst/>
          </a:prstGeom>
          <a:noFill/>
          <a:ln w="9525">
            <a:noFill/>
            <a:miter lim="800000"/>
            <a:headEnd/>
            <a:tailEnd/>
          </a:ln>
        </p:spPr>
        <p:txBody>
          <a:bodyPr wrap="none">
            <a:spAutoFit/>
          </a:bodyPr>
          <a:lstStyle/>
          <a:p>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304800"/>
            <a:ext cx="4267200" cy="1600200"/>
          </a:xfrm>
        </p:spPr>
        <p:txBody>
          <a:bodyPr/>
          <a:lstStyle/>
          <a:p>
            <a:pPr algn="ctr"/>
            <a:r>
              <a:rPr lang="en-US" sz="4400" dirty="0" smtClean="0">
                <a:solidFill>
                  <a:srgbClr val="006F7C"/>
                </a:solidFill>
                <a:latin typeface="Arial" pitchFamily="34" charset="0"/>
                <a:cs typeface="Arial" pitchFamily="34" charset="0"/>
              </a:rPr>
              <a:t>A Fisherman’s Tale</a:t>
            </a:r>
            <a:endParaRPr lang="en-US" sz="4400" dirty="0">
              <a:solidFill>
                <a:srgbClr val="006F7C"/>
              </a:solidFill>
              <a:latin typeface="Arial" pitchFamily="34" charset="0"/>
              <a:cs typeface="Arial" pitchFamily="34" charset="0"/>
            </a:endParaRPr>
          </a:p>
        </p:txBody>
      </p:sp>
      <p:pic>
        <p:nvPicPr>
          <p:cNvPr id="978947" name="Picture 3"/>
          <p:cNvPicPr>
            <a:picLocks noChangeAspect="1" noChangeArrowheads="1"/>
          </p:cNvPicPr>
          <p:nvPr/>
        </p:nvPicPr>
        <p:blipFill>
          <a:blip r:embed="rId3" cstate="print"/>
          <a:srcRect/>
          <a:stretch>
            <a:fillRect/>
          </a:stretch>
        </p:blipFill>
        <p:spPr bwMode="auto">
          <a:xfrm>
            <a:off x="5181600" y="2590800"/>
            <a:ext cx="3810811" cy="4067175"/>
          </a:xfrm>
          <a:prstGeom prst="rect">
            <a:avLst/>
          </a:prstGeom>
          <a:noFill/>
          <a:ln w="9525">
            <a:noFill/>
            <a:miter lim="800000"/>
            <a:headEnd/>
            <a:tailEnd/>
          </a:ln>
        </p:spPr>
      </p:pic>
      <p:pic>
        <p:nvPicPr>
          <p:cNvPr id="978948" name="Picture 4"/>
          <p:cNvPicPr>
            <a:picLocks noChangeAspect="1" noChangeArrowheads="1"/>
          </p:cNvPicPr>
          <p:nvPr/>
        </p:nvPicPr>
        <p:blipFill>
          <a:blip r:embed="rId4" cstate="print"/>
          <a:srcRect t="9610"/>
          <a:stretch>
            <a:fillRect/>
          </a:stretch>
        </p:blipFill>
        <p:spPr bwMode="auto">
          <a:xfrm>
            <a:off x="228600" y="3810000"/>
            <a:ext cx="4762500" cy="2867025"/>
          </a:xfrm>
          <a:prstGeom prst="rect">
            <a:avLst/>
          </a:prstGeom>
          <a:noFill/>
          <a:ln w="9525">
            <a:noFill/>
            <a:miter lim="800000"/>
            <a:headEnd/>
            <a:tailEnd/>
          </a:ln>
        </p:spPr>
      </p:pic>
      <p:pic>
        <p:nvPicPr>
          <p:cNvPr id="978949" name="Picture 5"/>
          <p:cNvPicPr>
            <a:picLocks noChangeAspect="1" noChangeArrowheads="1"/>
          </p:cNvPicPr>
          <p:nvPr/>
        </p:nvPicPr>
        <p:blipFill>
          <a:blip r:embed="rId5" cstate="print"/>
          <a:srcRect l="15385" t="12411" r="6154" b="14676"/>
          <a:stretch>
            <a:fillRect/>
          </a:stretch>
        </p:blipFill>
        <p:spPr bwMode="auto">
          <a:xfrm>
            <a:off x="228600" y="228600"/>
            <a:ext cx="3886200" cy="3581400"/>
          </a:xfrm>
          <a:prstGeom prst="rect">
            <a:avLst/>
          </a:prstGeom>
          <a:noFill/>
          <a:ln w="9525">
            <a:noFill/>
            <a:miter lim="800000"/>
            <a:headEnd/>
            <a:tailEnd/>
          </a:ln>
        </p:spPr>
      </p:pic>
      <p:sp>
        <p:nvSpPr>
          <p:cNvPr id="6" name="TextBox 5"/>
          <p:cNvSpPr txBox="1"/>
          <p:nvPr/>
        </p:nvSpPr>
        <p:spPr>
          <a:xfrm>
            <a:off x="4114800" y="1828800"/>
            <a:ext cx="5334000" cy="707886"/>
          </a:xfrm>
          <a:prstGeom prst="rect">
            <a:avLst/>
          </a:prstGeom>
          <a:noFill/>
        </p:spPr>
        <p:txBody>
          <a:bodyPr wrap="square" rtlCol="0">
            <a:spAutoFit/>
          </a:bodyPr>
          <a:lstStyle/>
          <a:p>
            <a:pPr algn="ctr"/>
            <a:r>
              <a:rPr lang="en-US" sz="2000" dirty="0" smtClean="0"/>
              <a:t>Adapted from Julie Nassif </a:t>
            </a:r>
          </a:p>
          <a:p>
            <a:pPr algn="ctr"/>
            <a:r>
              <a:rPr lang="en-US" sz="2000" dirty="0" smtClean="0"/>
              <a:t>&amp; Ernest Waterman</a:t>
            </a:r>
            <a:endParaRPr lang="en-US" sz="20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Notifications, notifications, </a:t>
            </a:r>
            <a:r>
              <a:rPr lang="en-US" dirty="0" err="1" smtClean="0"/>
              <a:t>notifi</a:t>
            </a:r>
            <a:r>
              <a:rPr lang="en-US" dirty="0" smtClean="0"/>
              <a:t>…</a:t>
            </a:r>
          </a:p>
        </p:txBody>
      </p:sp>
      <p:sp>
        <p:nvSpPr>
          <p:cNvPr id="6" name="Content Placeholder 5"/>
          <p:cNvSpPr>
            <a:spLocks noGrp="1"/>
          </p:cNvSpPr>
          <p:nvPr>
            <p:ph idx="1"/>
          </p:nvPr>
        </p:nvSpPr>
        <p:spPr/>
        <p:txBody>
          <a:bodyPr/>
          <a:lstStyle/>
          <a:p>
            <a:pPr lvl="1"/>
            <a:r>
              <a:rPr lang="en-US" dirty="0" smtClean="0"/>
              <a:t>MDPH Laboratory Director</a:t>
            </a:r>
          </a:p>
          <a:p>
            <a:pPr lvl="1"/>
            <a:r>
              <a:rPr lang="en-US" dirty="0" smtClean="0"/>
              <a:t>State Epidemiologist</a:t>
            </a:r>
          </a:p>
          <a:p>
            <a:pPr lvl="1"/>
            <a:r>
              <a:rPr lang="en-US" dirty="0" smtClean="0"/>
              <a:t>Director of Environmental Health </a:t>
            </a:r>
          </a:p>
          <a:p>
            <a:pPr lvl="1"/>
            <a:r>
              <a:rPr lang="en-US" dirty="0" smtClean="0"/>
              <a:t>Director of Emergency Preparedness</a:t>
            </a:r>
          </a:p>
          <a:p>
            <a:pPr lvl="1"/>
            <a:r>
              <a:rPr lang="en-US" dirty="0" smtClean="0"/>
              <a:t>CDC</a:t>
            </a:r>
          </a:p>
          <a:p>
            <a:pPr lvl="1"/>
            <a:r>
              <a:rPr lang="en-US" dirty="0" smtClean="0"/>
              <a:t>FBI Weapons of Mass Destruction Coordinator</a:t>
            </a:r>
          </a:p>
          <a:p>
            <a:pPr lvl="1"/>
            <a:r>
              <a:rPr lang="en-US" dirty="0" smtClean="0"/>
              <a:t>Poison Control Center</a:t>
            </a:r>
          </a:p>
          <a:p>
            <a:pPr lvl="1"/>
            <a:endParaRPr lang="en-US" dirty="0" smtClean="0"/>
          </a:p>
          <a:p>
            <a:pPr lvl="2"/>
            <a:endParaRPr lang="en-US" dirty="0" smtClean="0"/>
          </a:p>
          <a:p>
            <a:pPr lvl="2"/>
            <a:endParaRPr lang="en-US" dirty="0" smtClean="0"/>
          </a:p>
          <a:p>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Laboratory Response</a:t>
            </a:r>
            <a:endParaRPr lang="en-US" dirty="0"/>
          </a:p>
        </p:txBody>
      </p:sp>
      <p:sp>
        <p:nvSpPr>
          <p:cNvPr id="3" name="Content Placeholder 2"/>
          <p:cNvSpPr>
            <a:spLocks noGrp="1"/>
          </p:cNvSpPr>
          <p:nvPr>
            <p:ph idx="1"/>
          </p:nvPr>
        </p:nvSpPr>
        <p:spPr>
          <a:xfrm>
            <a:off x="457200" y="1371600"/>
            <a:ext cx="8229600" cy="4525963"/>
          </a:xfrm>
        </p:spPr>
        <p:txBody>
          <a:bodyPr/>
          <a:lstStyle/>
          <a:p>
            <a:r>
              <a:rPr lang="en-US" dirty="0" smtClean="0"/>
              <a:t>Called staff at home &amp; asked them to come in</a:t>
            </a:r>
          </a:p>
          <a:p>
            <a:r>
              <a:rPr lang="en-US" dirty="0" smtClean="0"/>
              <a:t>Coordinated specimen collection &amp; transfer</a:t>
            </a:r>
          </a:p>
          <a:p>
            <a:r>
              <a:rPr lang="en-US" dirty="0" smtClean="0"/>
              <a:t>Set up laboratory for testing</a:t>
            </a:r>
          </a:p>
          <a:p>
            <a:r>
              <a:rPr lang="en-US" dirty="0" smtClean="0"/>
              <a:t>2:00 PM blood and urine specimens arrived</a:t>
            </a:r>
          </a:p>
          <a:p>
            <a:r>
              <a:rPr lang="en-US" dirty="0" smtClean="0"/>
              <a:t>2:30 PM testing began</a:t>
            </a:r>
          </a:p>
          <a:p>
            <a:r>
              <a:rPr lang="en-US" dirty="0" smtClean="0"/>
              <a:t>6:51 PM reported patient results</a:t>
            </a:r>
          </a:p>
          <a:p>
            <a:r>
              <a:rPr lang="en-US" dirty="0" smtClean="0"/>
              <a:t>Clinical data were critical for patient 1 care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Response</a:t>
            </a:r>
            <a:endParaRPr lang="en-US" dirty="0"/>
          </a:p>
        </p:txBody>
      </p:sp>
      <p:sp>
        <p:nvSpPr>
          <p:cNvPr id="3" name="Content Placeholder 2"/>
          <p:cNvSpPr>
            <a:spLocks noGrp="1"/>
          </p:cNvSpPr>
          <p:nvPr>
            <p:ph idx="1"/>
          </p:nvPr>
        </p:nvSpPr>
        <p:spPr>
          <a:xfrm>
            <a:off x="457200" y="1447800"/>
            <a:ext cx="8229600" cy="4525963"/>
          </a:xfrm>
        </p:spPr>
        <p:txBody>
          <a:bodyPr/>
          <a:lstStyle/>
          <a:p>
            <a:r>
              <a:rPr lang="en-US" dirty="0" smtClean="0"/>
              <a:t>Local fire department</a:t>
            </a:r>
          </a:p>
          <a:p>
            <a:r>
              <a:rPr lang="en-US" dirty="0" smtClean="0"/>
              <a:t>1</a:t>
            </a:r>
            <a:r>
              <a:rPr lang="en-US" sz="2200" baseline="30000" dirty="0" smtClean="0"/>
              <a:t>st</a:t>
            </a:r>
            <a:r>
              <a:rPr lang="en-US" sz="2200" dirty="0" smtClean="0"/>
              <a:t> </a:t>
            </a:r>
            <a:r>
              <a:rPr lang="en-US" dirty="0" smtClean="0"/>
              <a:t>National Guard Civil Support Team</a:t>
            </a:r>
          </a:p>
          <a:p>
            <a:r>
              <a:rPr lang="en-US" dirty="0" smtClean="0"/>
              <a:t>US Coast Guard</a:t>
            </a:r>
          </a:p>
          <a:p>
            <a:r>
              <a:rPr lang="en-US" dirty="0" smtClean="0"/>
              <a:t>MA Department of Environmental Protection</a:t>
            </a:r>
          </a:p>
          <a:p>
            <a:r>
              <a:rPr lang="en-US" dirty="0" smtClean="0"/>
              <a:t>US Environmental Protection Agency</a:t>
            </a:r>
          </a:p>
          <a:p>
            <a:r>
              <a:rPr lang="en-US" dirty="0" smtClean="0"/>
              <a:t>Massachusetts </a:t>
            </a:r>
            <a:r>
              <a:rPr lang="en-US" dirty="0" err="1" smtClean="0"/>
              <a:t>HazMat</a:t>
            </a:r>
            <a:r>
              <a:rPr lang="en-US" dirty="0" smtClean="0"/>
              <a:t> Team</a:t>
            </a:r>
          </a:p>
          <a:p>
            <a:r>
              <a:rPr lang="en-US" smtClean="0"/>
              <a:t>US </a:t>
            </a:r>
            <a:r>
              <a:rPr lang="en-US" dirty="0" smtClean="0"/>
              <a:t>Navy Explosive Ordinance Disposal </a:t>
            </a:r>
          </a:p>
          <a:p>
            <a:r>
              <a:rPr lang="en-US" dirty="0" smtClean="0"/>
              <a:t>Rhode Island Fire / Hazmat Marine units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ctr" eaLnBrk="1" hangingPunct="1"/>
            <a:r>
              <a:rPr lang="en-US" sz="4800" dirty="0" smtClean="0">
                <a:cs typeface="Arial" charset="0"/>
              </a:rPr>
              <a:t>Disease Detectives</a:t>
            </a:r>
          </a:p>
        </p:txBody>
      </p:sp>
      <p:pic>
        <p:nvPicPr>
          <p:cNvPr id="4" name="Picture 4" descr="Mycology workshop 2.jpg"/>
          <p:cNvPicPr>
            <a:picLocks noChangeAspect="1"/>
          </p:cNvPicPr>
          <p:nvPr/>
        </p:nvPicPr>
        <p:blipFill>
          <a:blip r:embed="rId3" cstate="print"/>
          <a:srcRect t="6992"/>
          <a:stretch>
            <a:fillRect/>
          </a:stretch>
        </p:blipFill>
        <p:spPr bwMode="auto">
          <a:xfrm>
            <a:off x="457200" y="1371600"/>
            <a:ext cx="6794464" cy="45196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EPA FV ESS Pursuit HD Response Photos 6-7-2010 6-49-28 PM"/>
          <p:cNvPicPr>
            <a:picLocks noChangeAspect="1" noChangeArrowheads="1"/>
          </p:cNvPicPr>
          <p:nvPr/>
        </p:nvPicPr>
        <p:blipFill>
          <a:blip r:embed="rId3" cstate="print"/>
          <a:srcRect l="11364" t="337"/>
          <a:stretch>
            <a:fillRect/>
          </a:stretch>
        </p:blipFill>
        <p:spPr bwMode="auto">
          <a:xfrm>
            <a:off x="0" y="380999"/>
            <a:ext cx="9144000" cy="57833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endParaRPr lang="en-US" smtClean="0"/>
          </a:p>
        </p:txBody>
      </p:sp>
      <p:sp>
        <p:nvSpPr>
          <p:cNvPr id="7171" name="Rectangle 3"/>
          <p:cNvSpPr>
            <a:spLocks noGrp="1" noChangeArrowheads="1"/>
          </p:cNvSpPr>
          <p:nvPr>
            <p:ph type="body" idx="1"/>
          </p:nvPr>
        </p:nvSpPr>
        <p:spPr/>
        <p:txBody>
          <a:bodyPr/>
          <a:lstStyle/>
          <a:p>
            <a:pPr eaLnBrk="1" hangingPunct="1"/>
            <a:endParaRPr lang="en-US" smtClean="0"/>
          </a:p>
        </p:txBody>
      </p:sp>
      <p:pic>
        <p:nvPicPr>
          <p:cNvPr id="7172" name="Picture 4" descr="1st CST FS ESS Pursuit HD Response-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smtClean="0"/>
              <a:t>Clearance Sampling</a:t>
            </a:r>
          </a:p>
        </p:txBody>
      </p:sp>
      <p:sp>
        <p:nvSpPr>
          <p:cNvPr id="9219" name="Rectangle 3"/>
          <p:cNvSpPr>
            <a:spLocks noGrp="1" noChangeArrowheads="1"/>
          </p:cNvSpPr>
          <p:nvPr>
            <p:ph type="body" idx="1"/>
          </p:nvPr>
        </p:nvSpPr>
        <p:spPr/>
        <p:txBody>
          <a:bodyPr/>
          <a:lstStyle/>
          <a:p>
            <a:pPr eaLnBrk="1" hangingPunct="1"/>
            <a:endParaRPr lang="en-US" smtClean="0"/>
          </a:p>
        </p:txBody>
      </p:sp>
      <p:pic>
        <p:nvPicPr>
          <p:cNvPr id="9220" name="Picture 4" descr="EPA FV ESS Pursuit HD Response Photos 6-12-2010 12-38-17"/>
          <p:cNvPicPr>
            <a:picLocks noChangeAspect="1" noChangeArrowheads="1"/>
          </p:cNvPicPr>
          <p:nvPr/>
        </p:nvPicPr>
        <p:blipFill>
          <a:blip r:embed="rId3" cstate="print"/>
          <a:srcRect/>
          <a:stretch>
            <a:fillRect/>
          </a:stretch>
        </p:blipFill>
        <p:spPr bwMode="auto">
          <a:xfrm>
            <a:off x="0" y="144780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endParaRPr lang="en-US" smtClean="0"/>
          </a:p>
        </p:txBody>
      </p:sp>
      <p:sp>
        <p:nvSpPr>
          <p:cNvPr id="10243" name="Rectangle 3"/>
          <p:cNvSpPr>
            <a:spLocks noGrp="1" noChangeArrowheads="1"/>
          </p:cNvSpPr>
          <p:nvPr>
            <p:ph type="body" idx="1"/>
          </p:nvPr>
        </p:nvSpPr>
        <p:spPr/>
        <p:txBody>
          <a:bodyPr/>
          <a:lstStyle/>
          <a:p>
            <a:pPr eaLnBrk="1" hangingPunct="1"/>
            <a:endParaRPr lang="en-US" smtClean="0"/>
          </a:p>
        </p:txBody>
      </p:sp>
      <p:pic>
        <p:nvPicPr>
          <p:cNvPr id="10244" name="Picture 4" descr="EPA FV ESS Pursuit HD Response Photos 6-12-2010 12-20-23 PM"/>
          <p:cNvPicPr>
            <a:picLocks noChangeAspect="1" noChangeArrowheads="1"/>
          </p:cNvPicPr>
          <p:nvPr/>
        </p:nvPicPr>
        <p:blipFill>
          <a:blip r:embed="rId3" cstate="print"/>
          <a:srcRect/>
          <a:stretch>
            <a:fillRect/>
          </a:stretch>
        </p:blipFill>
        <p:spPr bwMode="auto">
          <a:xfrm>
            <a:off x="0" y="0"/>
            <a:ext cx="5143500" cy="6858000"/>
          </a:xfrm>
          <a:prstGeom prst="rect">
            <a:avLst/>
          </a:prstGeom>
          <a:noFill/>
          <a:ln w="9525">
            <a:noFill/>
            <a:miter lim="800000"/>
            <a:headEnd/>
            <a:tailEnd/>
          </a:ln>
        </p:spPr>
      </p:pic>
      <p:pic>
        <p:nvPicPr>
          <p:cNvPr id="10245" name="Picture 6" descr="EPA FV ESS Pursuit HD Response Photos 6-12-2010 12-46-39 PM"/>
          <p:cNvPicPr>
            <a:picLocks noChangeAspect="1" noChangeArrowheads="1"/>
          </p:cNvPicPr>
          <p:nvPr/>
        </p:nvPicPr>
        <p:blipFill>
          <a:blip r:embed="rId4" cstate="print"/>
          <a:srcRect/>
          <a:stretch>
            <a:fillRect/>
          </a:stretch>
        </p:blipFill>
        <p:spPr bwMode="auto">
          <a:xfrm>
            <a:off x="5143500" y="1524000"/>
            <a:ext cx="4000500" cy="5334000"/>
          </a:xfrm>
          <a:prstGeom prst="rect">
            <a:avLst/>
          </a:prstGeom>
          <a:noFill/>
          <a:ln w="9525">
            <a:noFill/>
            <a:miter lim="800000"/>
            <a:headEnd/>
            <a:tailEnd/>
          </a:ln>
        </p:spPr>
      </p:pic>
      <p:pic>
        <p:nvPicPr>
          <p:cNvPr id="10246" name="Picture 5" descr="EPA FV ESS Pursuit HD Response Photos 6-12-2010 1-09-28 PM"/>
          <p:cNvPicPr>
            <a:picLocks noChangeAspect="1" noChangeArrowheads="1"/>
          </p:cNvPicPr>
          <p:nvPr/>
        </p:nvPicPr>
        <p:blipFill>
          <a:blip r:embed="rId5" cstate="print"/>
          <a:srcRect/>
          <a:stretch>
            <a:fillRect/>
          </a:stretch>
        </p:blipFill>
        <p:spPr bwMode="auto">
          <a:xfrm>
            <a:off x="5105400" y="0"/>
            <a:ext cx="4038600" cy="302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sz="quarter"/>
          </p:nvPr>
        </p:nvSpPr>
        <p:spPr/>
        <p:txBody>
          <a:bodyPr/>
          <a:lstStyle/>
          <a:p>
            <a:pPr eaLnBrk="1" hangingPunct="1"/>
            <a:r>
              <a:rPr lang="en-US" dirty="0" smtClean="0">
                <a:solidFill>
                  <a:srgbClr val="006F7C"/>
                </a:solidFill>
              </a:rPr>
              <a:t>Laboratory Receipt &amp; Screening</a:t>
            </a:r>
          </a:p>
        </p:txBody>
      </p:sp>
      <p:pic>
        <p:nvPicPr>
          <p:cNvPr id="11267" name="Picture 9" descr="IMG_0120"/>
          <p:cNvPicPr>
            <a:picLocks noGrp="1" noChangeAspect="1" noChangeArrowheads="1"/>
          </p:cNvPicPr>
          <p:nvPr>
            <p:ph sz="quarter" idx="1"/>
          </p:nvPr>
        </p:nvPicPr>
        <p:blipFill>
          <a:blip r:embed="rId3" cstate="print"/>
          <a:srcRect/>
          <a:stretch>
            <a:fillRect/>
          </a:stretch>
        </p:blipFill>
        <p:spPr>
          <a:xfrm>
            <a:off x="457200" y="1200150"/>
            <a:ext cx="3448050" cy="2586038"/>
          </a:xfrm>
          <a:noFill/>
        </p:spPr>
      </p:pic>
      <p:pic>
        <p:nvPicPr>
          <p:cNvPr id="11268" name="Picture 10" descr="IMG_0113"/>
          <p:cNvPicPr>
            <a:picLocks noGrp="1" noChangeAspect="1" noChangeArrowheads="1"/>
          </p:cNvPicPr>
          <p:nvPr>
            <p:ph sz="quarter" idx="2"/>
          </p:nvPr>
        </p:nvPicPr>
        <p:blipFill>
          <a:blip r:embed="rId4" cstate="print"/>
          <a:srcRect/>
          <a:stretch>
            <a:fillRect/>
          </a:stretch>
        </p:blipFill>
        <p:spPr>
          <a:xfrm>
            <a:off x="4648200" y="1178719"/>
            <a:ext cx="3505200" cy="2628900"/>
          </a:xfrm>
          <a:noFill/>
        </p:spPr>
      </p:pic>
      <p:pic>
        <p:nvPicPr>
          <p:cNvPr id="11269" name="Picture 11" descr="IMG_0118"/>
          <p:cNvPicPr>
            <a:picLocks noGrp="1" noChangeAspect="1" noChangeArrowheads="1"/>
          </p:cNvPicPr>
          <p:nvPr>
            <p:ph sz="quarter" idx="3"/>
          </p:nvPr>
        </p:nvPicPr>
        <p:blipFill>
          <a:blip r:embed="rId5" cstate="print"/>
          <a:srcRect/>
          <a:stretch>
            <a:fillRect/>
          </a:stretch>
        </p:blipFill>
        <p:spPr>
          <a:xfrm>
            <a:off x="457200" y="3938588"/>
            <a:ext cx="3476625" cy="2607942"/>
          </a:xfrm>
          <a:noFill/>
        </p:spPr>
      </p:pic>
      <p:pic>
        <p:nvPicPr>
          <p:cNvPr id="11270" name="Picture 12" descr="IMG_0121"/>
          <p:cNvPicPr>
            <a:picLocks noGrp="1" noChangeAspect="1" noChangeArrowheads="1"/>
          </p:cNvPicPr>
          <p:nvPr>
            <p:ph sz="quarter" idx="4"/>
          </p:nvPr>
        </p:nvPicPr>
        <p:blipFill>
          <a:blip r:embed="rId6" cstate="print"/>
          <a:srcRect/>
          <a:stretch>
            <a:fillRect/>
          </a:stretch>
        </p:blipFill>
        <p:spPr>
          <a:xfrm>
            <a:off x="4648200" y="3938588"/>
            <a:ext cx="3476625" cy="2607942"/>
          </a:xfr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PA FV ESS Pursuit HD Response Photos 6-13-2010 10-16-23"/>
          <p:cNvPicPr>
            <a:picLocks noChangeAspect="1" noChangeArrowheads="1"/>
          </p:cNvPicPr>
          <p:nvPr/>
        </p:nvPicPr>
        <p:blipFill>
          <a:blip r:embed="rId3" cstate="print"/>
          <a:srcRect/>
          <a:stretch>
            <a:fillRect/>
          </a:stretch>
        </p:blipFill>
        <p:spPr bwMode="auto">
          <a:xfrm>
            <a:off x="0" y="1452563"/>
            <a:ext cx="9144000" cy="5405437"/>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solidFill>
                  <a:srgbClr val="006F7C"/>
                </a:solidFill>
              </a:rPr>
              <a:t>What about all the clams?</a:t>
            </a:r>
            <a:endParaRPr lang="en-US" dirty="0">
              <a:solidFill>
                <a:srgbClr val="006F7C"/>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prstGeom prst="rect">
            <a:avLst/>
          </a:prstGeom>
        </p:spPr>
        <p:txBody>
          <a:bodyPr/>
          <a:lstStyle/>
          <a:p>
            <a:pPr eaLnBrk="1" hangingPunct="1"/>
            <a:r>
              <a:rPr lang="en-US" sz="3600" dirty="0" smtClean="0">
                <a:solidFill>
                  <a:srgbClr val="006F7C"/>
                </a:solidFill>
                <a:latin typeface="Calibri" pitchFamily="34" charset="0"/>
              </a:rPr>
              <a:t>Shipping the Clams</a:t>
            </a:r>
          </a:p>
        </p:txBody>
      </p:sp>
      <p:pic>
        <p:nvPicPr>
          <p:cNvPr id="15363" name="Picture 4" descr="EPA FV ESS Pursuit HD Response Photos 6-14-2010 7-00-58 PM"/>
          <p:cNvPicPr>
            <a:picLocks noGrp="1" noChangeAspect="1" noChangeArrowheads="1"/>
          </p:cNvPicPr>
          <p:nvPr>
            <p:ph type="body" idx="4294967295"/>
          </p:nvPr>
        </p:nvPicPr>
        <p:blipFill>
          <a:blip r:embed="rId3" cstate="print"/>
          <a:srcRect/>
          <a:stretch>
            <a:fillRect/>
          </a:stretch>
        </p:blipFill>
        <p:spPr>
          <a:xfrm>
            <a:off x="0" y="1765300"/>
            <a:ext cx="9144000" cy="509270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pPr eaLnBrk="1" hangingPunct="1"/>
            <a:r>
              <a:rPr lang="en-US" sz="3600" dirty="0" smtClean="0">
                <a:latin typeface="Calibri" pitchFamily="34" charset="0"/>
              </a:rPr>
              <a:t>Wipe sampling</a:t>
            </a:r>
          </a:p>
        </p:txBody>
      </p:sp>
      <p:pic>
        <p:nvPicPr>
          <p:cNvPr id="16387" name="Picture 6" descr="EPA FV ESS Pursuit HD Response Photos 6-21-2010 11-38-19 AM"/>
          <p:cNvPicPr>
            <a:picLocks noGrp="1" noChangeAspect="1" noChangeArrowheads="1"/>
          </p:cNvPicPr>
          <p:nvPr>
            <p:ph idx="1"/>
          </p:nvPr>
        </p:nvPicPr>
        <p:blipFill>
          <a:blip r:embed="rId3" cstate="print"/>
          <a:srcRect/>
          <a:stretch>
            <a:fillRect/>
          </a:stretch>
        </p:blipFill>
        <p:spPr>
          <a:xfrm>
            <a:off x="0" y="1600200"/>
            <a:ext cx="9144000" cy="5257800"/>
          </a:xfr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hangingPunct="1">
              <a:defRPr/>
            </a:pPr>
            <a:r>
              <a:rPr lang="en-US" sz="3600" dirty="0" smtClean="0">
                <a:effectLst>
                  <a:outerShdw blurRad="38100" dist="38100" dir="2700000" algn="tl">
                    <a:srgbClr val="FFFFFF"/>
                  </a:outerShdw>
                </a:effectLst>
                <a:latin typeface="Calibri" pitchFamily="34" charset="0"/>
              </a:rPr>
              <a:t>Air sampling</a:t>
            </a:r>
            <a:endParaRPr lang="en-US" sz="3600" dirty="0" smtClean="0"/>
          </a:p>
        </p:txBody>
      </p:sp>
      <p:pic>
        <p:nvPicPr>
          <p:cNvPr id="17411" name="Picture 4" descr="EPA FV ESS Pursuit HD Response Photos 6-22-2010 8-06-22 AM"/>
          <p:cNvPicPr>
            <a:picLocks noGrp="1" noChangeAspect="1" noChangeArrowheads="1"/>
          </p:cNvPicPr>
          <p:nvPr>
            <p:ph idx="1"/>
          </p:nvPr>
        </p:nvPicPr>
        <p:blipFill>
          <a:blip r:embed="rId3" cstate="print"/>
          <a:srcRect/>
          <a:stretch>
            <a:fillRect/>
          </a:stretch>
        </p:blipFill>
        <p:spPr>
          <a:xfrm>
            <a:off x="0" y="1714500"/>
            <a:ext cx="9144000" cy="5143500"/>
          </a:xfr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300px-K2-big"/>
          <p:cNvPicPr>
            <a:picLocks noChangeAspect="1" noChangeArrowheads="1"/>
          </p:cNvPicPr>
          <p:nvPr/>
        </p:nvPicPr>
        <p:blipFill>
          <a:blip r:embed="rId3" cstate="print"/>
          <a:srcRect/>
          <a:stretch>
            <a:fillRect/>
          </a:stretch>
        </p:blipFill>
        <p:spPr bwMode="auto">
          <a:xfrm>
            <a:off x="152400" y="228600"/>
            <a:ext cx="3656013" cy="5484813"/>
          </a:xfrm>
          <a:prstGeom prst="rect">
            <a:avLst/>
          </a:prstGeom>
          <a:noFill/>
          <a:ln w="9525">
            <a:noFill/>
            <a:miter lim="800000"/>
            <a:headEnd/>
            <a:tailEnd/>
          </a:ln>
        </p:spPr>
      </p:pic>
      <p:sp>
        <p:nvSpPr>
          <p:cNvPr id="5123" name="Title 4"/>
          <p:cNvSpPr>
            <a:spLocks noGrp="1"/>
          </p:cNvSpPr>
          <p:nvPr>
            <p:ph type="title" idx="4294967295"/>
          </p:nvPr>
        </p:nvSpPr>
        <p:spPr>
          <a:xfrm>
            <a:off x="4191000" y="304800"/>
            <a:ext cx="4648200" cy="1143000"/>
          </a:xfrm>
        </p:spPr>
        <p:txBody>
          <a:bodyPr/>
          <a:lstStyle/>
          <a:p>
            <a:r>
              <a:rPr lang="en-US" dirty="0" smtClean="0">
                <a:solidFill>
                  <a:srgbClr val="006F7C"/>
                </a:solidFill>
              </a:rPr>
              <a:t>The Two Faces of K2</a:t>
            </a:r>
          </a:p>
        </p:txBody>
      </p:sp>
      <p:pic>
        <p:nvPicPr>
          <p:cNvPr id="5124" name="Picture 4" descr="DSC00175"/>
          <p:cNvPicPr>
            <a:picLocks noChangeAspect="1" noChangeArrowheads="1"/>
          </p:cNvPicPr>
          <p:nvPr/>
        </p:nvPicPr>
        <p:blipFill>
          <a:blip r:embed="rId4" cstate="print"/>
          <a:srcRect/>
          <a:stretch>
            <a:fillRect/>
          </a:stretch>
        </p:blipFill>
        <p:spPr bwMode="auto">
          <a:xfrm>
            <a:off x="3505200" y="3048000"/>
            <a:ext cx="5486400" cy="3652838"/>
          </a:xfrm>
          <a:prstGeom prst="rect">
            <a:avLst/>
          </a:prstGeom>
          <a:noFill/>
          <a:ln w="9525">
            <a:noFill/>
            <a:miter lim="800000"/>
            <a:headEnd/>
            <a:tailEnd/>
          </a:ln>
        </p:spPr>
      </p:pic>
      <p:sp>
        <p:nvSpPr>
          <p:cNvPr id="5" name="TextBox 4"/>
          <p:cNvSpPr txBox="1"/>
          <p:nvPr/>
        </p:nvSpPr>
        <p:spPr>
          <a:xfrm>
            <a:off x="4343400" y="1981200"/>
            <a:ext cx="4038600" cy="400110"/>
          </a:xfrm>
          <a:prstGeom prst="rect">
            <a:avLst/>
          </a:prstGeom>
          <a:noFill/>
        </p:spPr>
        <p:txBody>
          <a:bodyPr wrap="square" rtlCol="0">
            <a:spAutoFit/>
          </a:bodyPr>
          <a:lstStyle/>
          <a:p>
            <a:pPr algn="ctr"/>
            <a:r>
              <a:rPr lang="en-US" sz="2000" dirty="0" smtClean="0"/>
              <a:t>Adapted from Jeffery Moran</a:t>
            </a:r>
            <a:endParaRPr lang="en-US" sz="2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ctr" eaLnBrk="1" fontAlgn="auto" hangingPunct="1">
              <a:spcAft>
                <a:spcPts val="0"/>
              </a:spcAft>
              <a:defRPr/>
            </a:pPr>
            <a:r>
              <a:rPr lang="en-US" dirty="0" smtClean="0"/>
              <a:t>Informing Decisions &amp; Policy</a:t>
            </a:r>
            <a:endParaRPr lang="en-US" dirty="0"/>
          </a:p>
        </p:txBody>
      </p:sp>
      <p:pic>
        <p:nvPicPr>
          <p:cNvPr id="6147" name="Content Placeholder 10" descr="060708salmanella1.jpg"/>
          <p:cNvPicPr>
            <a:picLocks noGrp="1" noChangeAspect="1"/>
          </p:cNvPicPr>
          <p:nvPr>
            <p:ph idx="1"/>
          </p:nvPr>
        </p:nvPicPr>
        <p:blipFill>
          <a:blip r:embed="rId3" cstate="print"/>
          <a:stretch>
            <a:fillRect/>
          </a:stretch>
        </p:blipFill>
        <p:spPr>
          <a:xfrm>
            <a:off x="609600" y="1676400"/>
            <a:ext cx="3286125" cy="3981450"/>
          </a:xfrm>
        </p:spPr>
      </p:pic>
      <p:pic>
        <p:nvPicPr>
          <p:cNvPr id="6148" name="Content Placeholder 7" descr="296-1214825968haFC.jpg"/>
          <p:cNvPicPr>
            <a:picLocks noGrp="1" noChangeAspect="1"/>
          </p:cNvPicPr>
          <p:nvPr>
            <p:ph sz="half" idx="4294967295"/>
          </p:nvPr>
        </p:nvPicPr>
        <p:blipFill>
          <a:blip r:embed="rId4" cstate="print"/>
          <a:srcRect t="-2098" b="-1101"/>
          <a:stretch>
            <a:fillRect/>
          </a:stretch>
        </p:blipFill>
        <p:spPr>
          <a:xfrm>
            <a:off x="4191000" y="1577975"/>
            <a:ext cx="4953000" cy="3832225"/>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cstate="print"/>
          <a:srcRect/>
          <a:stretch>
            <a:fillRect/>
          </a:stretch>
        </p:blipFill>
        <p:spPr bwMode="auto">
          <a:xfrm>
            <a:off x="6324600" y="4246022"/>
            <a:ext cx="2819400" cy="2611978"/>
          </a:xfrm>
          <a:prstGeom prst="rect">
            <a:avLst/>
          </a:prstGeom>
          <a:noFill/>
          <a:ln w="9525">
            <a:solidFill>
              <a:srgbClr val="FF0000"/>
            </a:solidFill>
            <a:miter lim="800000"/>
            <a:headEnd/>
            <a:tailEnd/>
          </a:ln>
        </p:spPr>
      </p:pic>
      <p:sp>
        <p:nvSpPr>
          <p:cNvPr id="7" name="Subtitle 6"/>
          <p:cNvSpPr>
            <a:spLocks noGrp="1"/>
          </p:cNvSpPr>
          <p:nvPr>
            <p:ph type="subTitle" idx="1"/>
          </p:nvPr>
        </p:nvSpPr>
        <p:spPr/>
        <p:txBody>
          <a:bodyPr/>
          <a:lstStyle/>
          <a:p>
            <a:pPr eaLnBrk="0" hangingPunct="0"/>
            <a:r>
              <a:rPr lang="en-US" b="1" i="1" dirty="0" smtClean="0">
                <a:latin typeface="Times" pitchFamily="18" charset="0"/>
              </a:rPr>
              <a:t>“their effects in humans have not been studied and they could very well have toxic effects.”</a:t>
            </a:r>
            <a:r>
              <a:rPr lang="en-US" b="1" dirty="0" smtClean="0"/>
              <a:t> </a:t>
            </a:r>
          </a:p>
          <a:p>
            <a:pPr eaLnBrk="0" hangingPunct="0"/>
            <a:r>
              <a:rPr lang="en-US" dirty="0" smtClean="0">
                <a:latin typeface="Times" pitchFamily="18" charset="0"/>
              </a:rPr>
              <a:t>– John W. Huffman, </a:t>
            </a:r>
          </a:p>
          <a:p>
            <a:pPr eaLnBrk="0" hangingPunct="0"/>
            <a:r>
              <a:rPr lang="en-US" dirty="0" smtClean="0">
                <a:latin typeface="Times" pitchFamily="18" charset="0"/>
              </a:rPr>
              <a:t>   (NY Times 2010)</a:t>
            </a:r>
          </a:p>
          <a:p>
            <a:endParaRPr lang="en-US" dirty="0"/>
          </a:p>
        </p:txBody>
      </p:sp>
      <p:graphicFrame>
        <p:nvGraphicFramePr>
          <p:cNvPr id="979970" name="Object 5"/>
          <p:cNvGraphicFramePr>
            <a:graphicFrameLocks noChangeAspect="1"/>
          </p:cNvGraphicFramePr>
          <p:nvPr/>
        </p:nvGraphicFramePr>
        <p:xfrm>
          <a:off x="304800" y="0"/>
          <a:ext cx="1681162" cy="1784350"/>
        </p:xfrm>
        <a:graphic>
          <a:graphicData uri="http://schemas.openxmlformats.org/presentationml/2006/ole">
            <p:oleObj spid="_x0000_s1031170" name="CS ChemDraw Drawing" r:id="rId5" imgW="1892160" imgH="1784880" progId="">
              <p:embed/>
            </p:oleObj>
          </a:graphicData>
        </a:graphic>
      </p:graphicFrame>
      <p:graphicFrame>
        <p:nvGraphicFramePr>
          <p:cNvPr id="979971" name="Object 6"/>
          <p:cNvGraphicFramePr>
            <a:graphicFrameLocks noChangeAspect="1"/>
          </p:cNvGraphicFramePr>
          <p:nvPr/>
        </p:nvGraphicFramePr>
        <p:xfrm>
          <a:off x="2133600" y="1143000"/>
          <a:ext cx="1497013" cy="1784350"/>
        </p:xfrm>
        <a:graphic>
          <a:graphicData uri="http://schemas.openxmlformats.org/presentationml/2006/ole">
            <p:oleObj spid="_x0000_s1031171" name="CS ChemDraw Drawing" r:id="rId6" imgW="1988640" imgH="2107440" progId="">
              <p:embed/>
            </p:oleObj>
          </a:graphicData>
        </a:graphic>
      </p:graphicFrame>
      <p:pic>
        <p:nvPicPr>
          <p:cNvPr id="11" name="Picture 15" descr="Blue Grass Material"/>
          <p:cNvPicPr>
            <a:picLocks noChangeAspect="1" noChangeArrowheads="1"/>
          </p:cNvPicPr>
          <p:nvPr/>
        </p:nvPicPr>
        <p:blipFill>
          <a:blip r:embed="rId7" cstate="print"/>
          <a:srcRect l="21739" t="14493" r="23914" b="34837"/>
          <a:stretch>
            <a:fillRect/>
          </a:stretch>
        </p:blipFill>
        <p:spPr bwMode="auto">
          <a:xfrm>
            <a:off x="3962400" y="0"/>
            <a:ext cx="518160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6850" y="228600"/>
            <a:ext cx="8780463" cy="1143000"/>
          </a:xfrm>
        </p:spPr>
        <p:txBody>
          <a:bodyPr/>
          <a:lstStyle/>
          <a:p>
            <a:r>
              <a:rPr lang="en-US" dirty="0" smtClean="0"/>
              <a:t>Reasons for K2 Popularity</a:t>
            </a:r>
          </a:p>
        </p:txBody>
      </p:sp>
      <p:sp>
        <p:nvSpPr>
          <p:cNvPr id="8195" name="Rectangle 3"/>
          <p:cNvSpPr>
            <a:spLocks noGrp="1" noChangeArrowheads="1"/>
          </p:cNvSpPr>
          <p:nvPr>
            <p:ph type="body" idx="1"/>
          </p:nvPr>
        </p:nvSpPr>
        <p:spPr/>
        <p:txBody>
          <a:bodyPr/>
          <a:lstStyle/>
          <a:p>
            <a:pPr>
              <a:lnSpc>
                <a:spcPct val="90000"/>
              </a:lnSpc>
            </a:pPr>
            <a:r>
              <a:rPr lang="en-US" smtClean="0"/>
              <a:t>Pharmacologically active</a:t>
            </a:r>
          </a:p>
          <a:p>
            <a:pPr>
              <a:lnSpc>
                <a:spcPct val="90000"/>
              </a:lnSpc>
            </a:pPr>
            <a:r>
              <a:rPr lang="en-US" smtClean="0"/>
              <a:t>Legal</a:t>
            </a:r>
          </a:p>
          <a:p>
            <a:pPr>
              <a:lnSpc>
                <a:spcPct val="90000"/>
              </a:lnSpc>
            </a:pPr>
            <a:r>
              <a:rPr lang="en-US" smtClean="0"/>
              <a:t>Easily produced and distributed</a:t>
            </a:r>
          </a:p>
          <a:p>
            <a:pPr>
              <a:lnSpc>
                <a:spcPct val="90000"/>
              </a:lnSpc>
            </a:pPr>
            <a:r>
              <a:rPr lang="en-US" smtClean="0"/>
              <a:t>Easily modified to stay in front of regulations</a:t>
            </a:r>
          </a:p>
          <a:p>
            <a:pPr>
              <a:lnSpc>
                <a:spcPct val="90000"/>
              </a:lnSpc>
            </a:pPr>
            <a:r>
              <a:rPr lang="en-US" smtClean="0"/>
              <a:t>Not detectable on a clinical drug screen!</a:t>
            </a:r>
          </a:p>
          <a:p>
            <a:pPr>
              <a:lnSpc>
                <a:spcPct val="90000"/>
              </a:lnSpc>
              <a:buFontTx/>
              <a:buNone/>
            </a:pPr>
            <a:endParaRPr lang="en-US" smtClean="0"/>
          </a:p>
          <a:p>
            <a:pPr>
              <a:lnSpc>
                <a:spcPct val="90000"/>
              </a:lnSpc>
              <a:buFontTx/>
              <a:buNone/>
            </a:pPr>
            <a:r>
              <a:rPr lang="en-US" smtClean="0"/>
              <a:t>…Get your weekend high and show up to work on Monday with no worries.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srcRect l="16412" t="26389" r="42084" b="32260"/>
          <a:stretch>
            <a:fillRect/>
          </a:stretch>
        </p:blipFill>
        <p:spPr bwMode="auto">
          <a:xfrm>
            <a:off x="1600200" y="304800"/>
            <a:ext cx="6178550" cy="4327525"/>
          </a:xfrm>
          <a:prstGeom prst="rect">
            <a:avLst/>
          </a:prstGeom>
          <a:noFill/>
          <a:ln w="9525" algn="ctr">
            <a:noFill/>
            <a:miter lim="800000"/>
            <a:headEnd/>
            <a:tailEnd/>
          </a:ln>
        </p:spPr>
      </p:pic>
      <p:sp>
        <p:nvSpPr>
          <p:cNvPr id="6148" name="Rectangle 4"/>
          <p:cNvSpPr>
            <a:spLocks noChangeArrowheads="1"/>
          </p:cNvSpPr>
          <p:nvPr/>
        </p:nvSpPr>
        <p:spPr bwMode="auto">
          <a:xfrm>
            <a:off x="5334000" y="1447800"/>
            <a:ext cx="3584575" cy="3276600"/>
          </a:xfrm>
          <a:prstGeom prst="rect">
            <a:avLst/>
          </a:prstGeom>
          <a:noFill/>
          <a:ln w="9525">
            <a:noFill/>
            <a:miter lim="800000"/>
            <a:headEnd/>
            <a:tailEnd/>
          </a:ln>
        </p:spPr>
        <p:txBody>
          <a:bodyPr/>
          <a:lstStyle/>
          <a:p>
            <a:pPr marL="342900" indent="-342900" eaLnBrk="0" hangingPunct="0">
              <a:lnSpc>
                <a:spcPct val="80000"/>
              </a:lnSpc>
              <a:spcBef>
                <a:spcPct val="20000"/>
              </a:spcBef>
              <a:buFontTx/>
              <a:buChar char="•"/>
            </a:pPr>
            <a:endParaRPr lang="en-US" sz="2000" b="1">
              <a:latin typeface="Times New Roman" pitchFamily="18" charset="0"/>
            </a:endParaRPr>
          </a:p>
        </p:txBody>
      </p:sp>
      <p:sp>
        <p:nvSpPr>
          <p:cNvPr id="6149" name="Rectangle 5"/>
          <p:cNvSpPr>
            <a:spLocks noChangeArrowheads="1"/>
          </p:cNvSpPr>
          <p:nvPr/>
        </p:nvSpPr>
        <p:spPr bwMode="auto">
          <a:xfrm>
            <a:off x="0" y="4849879"/>
            <a:ext cx="9144000" cy="1569660"/>
          </a:xfrm>
          <a:prstGeom prst="rect">
            <a:avLst/>
          </a:prstGeom>
          <a:noFill/>
          <a:ln w="9525">
            <a:noFill/>
            <a:miter lim="800000"/>
            <a:headEnd/>
            <a:tailEnd/>
          </a:ln>
        </p:spPr>
        <p:txBody>
          <a:bodyPr wrap="square" lIns="0" rIns="0" anchor="ctr">
            <a:spAutoFit/>
          </a:bodyPr>
          <a:lstStyle/>
          <a:p>
            <a:pPr algn="ctr" eaLnBrk="0" hangingPunct="0"/>
            <a:r>
              <a:rPr lang="en-US" sz="2400" i="1" dirty="0">
                <a:latin typeface="Times" pitchFamily="18" charset="0"/>
              </a:rPr>
              <a:t>“Where does a parent go to get answers</a:t>
            </a:r>
            <a:r>
              <a:rPr lang="en-US" sz="2400" i="1" dirty="0" smtClean="0">
                <a:latin typeface="Times" pitchFamily="18" charset="0"/>
              </a:rPr>
              <a:t>? We </a:t>
            </a:r>
            <a:r>
              <a:rPr lang="en-US" sz="2400" i="1" dirty="0">
                <a:latin typeface="Times" pitchFamily="18" charset="0"/>
              </a:rPr>
              <a:t>talk to our kids about sex.</a:t>
            </a:r>
          </a:p>
          <a:p>
            <a:pPr algn="ctr" eaLnBrk="0" hangingPunct="0"/>
            <a:r>
              <a:rPr lang="en-US" sz="2400" i="1" dirty="0">
                <a:latin typeface="Times" pitchFamily="18" charset="0"/>
              </a:rPr>
              <a:t>We talk to our kids about drugs, and we talk to our kids about drinking and being responsible. </a:t>
            </a:r>
            <a:r>
              <a:rPr lang="en-US" sz="2400" i="1" dirty="0" smtClean="0">
                <a:latin typeface="Times" pitchFamily="18" charset="0"/>
              </a:rPr>
              <a:t>But </a:t>
            </a:r>
            <a:r>
              <a:rPr lang="en-US" sz="2400" i="1" dirty="0">
                <a:latin typeface="Times" pitchFamily="18" charset="0"/>
              </a:rPr>
              <a:t>how can you talk to your kids about </a:t>
            </a:r>
            <a:endParaRPr lang="en-US" sz="2400" i="1" dirty="0" smtClean="0">
              <a:latin typeface="Times" pitchFamily="18" charset="0"/>
            </a:endParaRPr>
          </a:p>
          <a:p>
            <a:pPr algn="ctr" eaLnBrk="0" hangingPunct="0"/>
            <a:r>
              <a:rPr lang="en-US" sz="2400" i="1" dirty="0" smtClean="0">
                <a:latin typeface="Times" pitchFamily="18" charset="0"/>
              </a:rPr>
              <a:t>something </a:t>
            </a:r>
            <a:r>
              <a:rPr lang="en-US" sz="2400" i="1" dirty="0">
                <a:latin typeface="Times" pitchFamily="18" charset="0"/>
              </a:rPr>
              <a:t>you don’t even know about?”</a:t>
            </a:r>
            <a:r>
              <a:rPr lang="en-US" sz="2400" dirty="0"/>
              <a:t> </a:t>
            </a:r>
          </a:p>
        </p:txBody>
      </p:sp>
      <p:sp>
        <p:nvSpPr>
          <p:cNvPr id="5" name="TextBox 4"/>
          <p:cNvSpPr txBox="1"/>
          <p:nvPr/>
        </p:nvSpPr>
        <p:spPr>
          <a:xfrm>
            <a:off x="3276600" y="6488668"/>
            <a:ext cx="5867400" cy="400110"/>
          </a:xfrm>
          <a:prstGeom prst="rect">
            <a:avLst/>
          </a:prstGeom>
          <a:noFill/>
        </p:spPr>
        <p:txBody>
          <a:bodyPr wrap="square" rtlCol="0">
            <a:spAutoFit/>
          </a:bodyPr>
          <a:lstStyle/>
          <a:p>
            <a:r>
              <a:rPr lang="en-US" sz="2000" u="sng" dirty="0" smtClean="0">
                <a:hlinkClick r:id="rId4"/>
              </a:rPr>
              <a:t>* http://www.nytimes.com/2010/07/11/us/11k2.html</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9">
                                            <p:txEl>
                                              <p:pRg st="0" end="0"/>
                                            </p:txEl>
                                          </p:spTgt>
                                        </p:tgtEl>
                                        <p:attrNameLst>
                                          <p:attrName>style.visibility</p:attrName>
                                        </p:attrNameLst>
                                      </p:cBhvr>
                                      <p:to>
                                        <p:strVal val="visible"/>
                                      </p:to>
                                    </p:set>
                                    <p:animEffect transition="in" filter="fade">
                                      <p:cBhvr>
                                        <p:cTn id="7" dur="2000"/>
                                        <p:tgtEl>
                                          <p:spTgt spid="61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49">
                                            <p:txEl>
                                              <p:pRg st="1" end="1"/>
                                            </p:txEl>
                                          </p:spTgt>
                                        </p:tgtEl>
                                        <p:attrNameLst>
                                          <p:attrName>style.visibility</p:attrName>
                                        </p:attrNameLst>
                                      </p:cBhvr>
                                      <p:to>
                                        <p:strVal val="visible"/>
                                      </p:to>
                                    </p:set>
                                    <p:animEffect transition="in" filter="fade">
                                      <p:cBhvr>
                                        <p:cTn id="12" dur="2000"/>
                                        <p:tgtEl>
                                          <p:spTgt spid="61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49">
                                            <p:txEl>
                                              <p:pRg st="2" end="2"/>
                                            </p:txEl>
                                          </p:spTgt>
                                        </p:tgtEl>
                                        <p:attrNameLst>
                                          <p:attrName>style.visibility</p:attrName>
                                        </p:attrNameLst>
                                      </p:cBhvr>
                                      <p:to>
                                        <p:strVal val="visible"/>
                                      </p:to>
                                    </p:set>
                                    <p:animEffect transition="in" filter="fade">
                                      <p:cBhvr>
                                        <p:cTn id="17" dur="2000"/>
                                        <p:tgtEl>
                                          <p:spTgt spid="61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arkansas_childrens_hospital"/>
          <p:cNvPicPr>
            <a:picLocks noChangeAspect="1" noChangeArrowheads="1"/>
          </p:cNvPicPr>
          <p:nvPr/>
        </p:nvPicPr>
        <p:blipFill>
          <a:blip r:embed="rId3" cstate="print"/>
          <a:srcRect/>
          <a:stretch>
            <a:fillRect/>
          </a:stretch>
        </p:blipFill>
        <p:spPr bwMode="auto">
          <a:xfrm>
            <a:off x="76200" y="2355850"/>
            <a:ext cx="1752600" cy="1682750"/>
          </a:xfrm>
          <a:prstGeom prst="rect">
            <a:avLst/>
          </a:prstGeom>
          <a:noFill/>
          <a:ln w="19050">
            <a:solidFill>
              <a:srgbClr val="000000"/>
            </a:solidFill>
            <a:miter lim="800000"/>
            <a:headEnd/>
            <a:tailEnd/>
          </a:ln>
        </p:spPr>
      </p:pic>
      <p:pic>
        <p:nvPicPr>
          <p:cNvPr id="10243" name="Picture 5" descr="ADH%20LOGO"/>
          <p:cNvPicPr>
            <a:picLocks noChangeAspect="1" noChangeArrowheads="1"/>
          </p:cNvPicPr>
          <p:nvPr/>
        </p:nvPicPr>
        <p:blipFill>
          <a:blip r:embed="rId4" cstate="print"/>
          <a:srcRect/>
          <a:stretch>
            <a:fillRect/>
          </a:stretch>
        </p:blipFill>
        <p:spPr bwMode="auto">
          <a:xfrm>
            <a:off x="76200" y="4164013"/>
            <a:ext cx="1752600" cy="1550987"/>
          </a:xfrm>
          <a:prstGeom prst="rect">
            <a:avLst/>
          </a:prstGeom>
          <a:noFill/>
          <a:ln w="19050">
            <a:solidFill>
              <a:srgbClr val="000000"/>
            </a:solidFill>
            <a:miter lim="800000"/>
            <a:headEnd/>
            <a:tailEnd/>
          </a:ln>
        </p:spPr>
      </p:pic>
      <p:pic>
        <p:nvPicPr>
          <p:cNvPr id="10244" name="Picture 6" descr="UAMS"/>
          <p:cNvPicPr>
            <a:picLocks noChangeAspect="1" noChangeArrowheads="1"/>
          </p:cNvPicPr>
          <p:nvPr/>
        </p:nvPicPr>
        <p:blipFill>
          <a:blip r:embed="rId5" cstate="print"/>
          <a:srcRect/>
          <a:stretch>
            <a:fillRect/>
          </a:stretch>
        </p:blipFill>
        <p:spPr bwMode="auto">
          <a:xfrm>
            <a:off x="76200" y="5797550"/>
            <a:ext cx="1752600" cy="984250"/>
          </a:xfrm>
          <a:prstGeom prst="rect">
            <a:avLst/>
          </a:prstGeom>
          <a:noFill/>
          <a:ln w="19050">
            <a:solidFill>
              <a:srgbClr val="000000"/>
            </a:solidFill>
            <a:miter lim="800000"/>
            <a:headEnd/>
            <a:tailEnd/>
          </a:ln>
        </p:spPr>
      </p:pic>
      <p:sp>
        <p:nvSpPr>
          <p:cNvPr id="10245" name="Rectangle 27"/>
          <p:cNvSpPr>
            <a:spLocks noGrp="1" noChangeArrowheads="1"/>
          </p:cNvSpPr>
          <p:nvPr>
            <p:ph type="title"/>
          </p:nvPr>
        </p:nvSpPr>
        <p:spPr>
          <a:xfrm>
            <a:off x="0" y="-152400"/>
            <a:ext cx="9144000" cy="1143000"/>
          </a:xfrm>
        </p:spPr>
        <p:txBody>
          <a:bodyPr/>
          <a:lstStyle/>
          <a:p>
            <a:r>
              <a:rPr lang="en-US" sz="4000" dirty="0" smtClean="0">
                <a:solidFill>
                  <a:srgbClr val="006F7C"/>
                </a:solidFill>
              </a:rPr>
              <a:t>Arkansas K2 Research Consortium</a:t>
            </a:r>
          </a:p>
        </p:txBody>
      </p:sp>
      <p:pic>
        <p:nvPicPr>
          <p:cNvPr id="10246" name="Picture 10" descr="LabLogo"/>
          <p:cNvPicPr>
            <a:picLocks noGrp="1" noChangeAspect="1" noChangeArrowheads="1"/>
          </p:cNvPicPr>
          <p:nvPr>
            <p:ph sz="half" idx="4294967295"/>
          </p:nvPr>
        </p:nvPicPr>
        <p:blipFill>
          <a:blip r:embed="rId6" cstate="print"/>
          <a:srcRect/>
          <a:stretch>
            <a:fillRect/>
          </a:stretch>
        </p:blipFill>
        <p:spPr>
          <a:xfrm>
            <a:off x="76200" y="895350"/>
            <a:ext cx="1752600" cy="1390650"/>
          </a:xfrm>
        </p:spPr>
      </p:pic>
      <p:sp>
        <p:nvSpPr>
          <p:cNvPr id="10247" name="Text Box 15"/>
          <p:cNvSpPr txBox="1">
            <a:spLocks noChangeArrowheads="1"/>
          </p:cNvSpPr>
          <p:nvPr/>
        </p:nvSpPr>
        <p:spPr bwMode="auto">
          <a:xfrm>
            <a:off x="2724150" y="1235075"/>
            <a:ext cx="3676650" cy="822325"/>
          </a:xfrm>
          <a:prstGeom prst="rect">
            <a:avLst/>
          </a:prstGeom>
          <a:noFill/>
          <a:ln w="9525">
            <a:noFill/>
            <a:miter lim="800000"/>
            <a:headEnd/>
            <a:tailEnd/>
          </a:ln>
        </p:spPr>
        <p:txBody>
          <a:bodyPr wrap="none">
            <a:spAutoFit/>
          </a:bodyPr>
          <a:lstStyle/>
          <a:p>
            <a:pPr>
              <a:buFontTx/>
              <a:buChar char="•"/>
            </a:pPr>
            <a:r>
              <a:rPr lang="en-US" sz="2400" b="1">
                <a:solidFill>
                  <a:schemeClr val="folHlink"/>
                </a:solidFill>
              </a:rPr>
              <a:t> Statewide Surveillance</a:t>
            </a:r>
          </a:p>
          <a:p>
            <a:pPr>
              <a:buFontTx/>
              <a:buChar char="•"/>
            </a:pPr>
            <a:r>
              <a:rPr lang="en-US" sz="2400" b="1">
                <a:solidFill>
                  <a:schemeClr val="folHlink"/>
                </a:solidFill>
              </a:rPr>
              <a:t> K2 Product Testing</a:t>
            </a:r>
          </a:p>
        </p:txBody>
      </p:sp>
      <p:sp>
        <p:nvSpPr>
          <p:cNvPr id="10248" name="AutoShape 16"/>
          <p:cNvSpPr>
            <a:spLocks noChangeArrowheads="1"/>
          </p:cNvSpPr>
          <p:nvPr/>
        </p:nvSpPr>
        <p:spPr bwMode="auto">
          <a:xfrm>
            <a:off x="1905000" y="1447800"/>
            <a:ext cx="838200" cy="381000"/>
          </a:xfrm>
          <a:prstGeom prst="rightArrow">
            <a:avLst>
              <a:gd name="adj1" fmla="val 50000"/>
              <a:gd name="adj2" fmla="val 55000"/>
            </a:avLst>
          </a:prstGeom>
          <a:solidFill>
            <a:schemeClr val="folHlink"/>
          </a:solidFill>
          <a:ln w="9525">
            <a:solidFill>
              <a:schemeClr val="tx1"/>
            </a:solidFill>
            <a:miter lim="800000"/>
            <a:headEnd/>
            <a:tailEnd/>
          </a:ln>
        </p:spPr>
        <p:txBody>
          <a:bodyPr wrap="none" anchor="ctr"/>
          <a:lstStyle/>
          <a:p>
            <a:endParaRPr lang="en-US"/>
          </a:p>
        </p:txBody>
      </p:sp>
      <p:sp>
        <p:nvSpPr>
          <p:cNvPr id="10249" name="AutoShape 17"/>
          <p:cNvSpPr>
            <a:spLocks noChangeArrowheads="1"/>
          </p:cNvSpPr>
          <p:nvPr/>
        </p:nvSpPr>
        <p:spPr bwMode="auto">
          <a:xfrm>
            <a:off x="1905000" y="2971800"/>
            <a:ext cx="838200" cy="381000"/>
          </a:xfrm>
          <a:prstGeom prst="rightArrow">
            <a:avLst>
              <a:gd name="adj1" fmla="val 50000"/>
              <a:gd name="adj2" fmla="val 55000"/>
            </a:avLst>
          </a:prstGeom>
          <a:solidFill>
            <a:schemeClr val="folHlink"/>
          </a:solidFill>
          <a:ln w="9525">
            <a:solidFill>
              <a:schemeClr val="tx1"/>
            </a:solidFill>
            <a:miter lim="800000"/>
            <a:headEnd/>
            <a:tailEnd/>
          </a:ln>
        </p:spPr>
        <p:txBody>
          <a:bodyPr wrap="none" anchor="ctr"/>
          <a:lstStyle/>
          <a:p>
            <a:endParaRPr lang="en-US"/>
          </a:p>
        </p:txBody>
      </p:sp>
      <p:sp>
        <p:nvSpPr>
          <p:cNvPr id="10250" name="AutoShape 18"/>
          <p:cNvSpPr>
            <a:spLocks noChangeArrowheads="1"/>
          </p:cNvSpPr>
          <p:nvPr/>
        </p:nvSpPr>
        <p:spPr bwMode="auto">
          <a:xfrm>
            <a:off x="1905000" y="4800600"/>
            <a:ext cx="838200" cy="381000"/>
          </a:xfrm>
          <a:prstGeom prst="rightArrow">
            <a:avLst>
              <a:gd name="adj1" fmla="val 50000"/>
              <a:gd name="adj2" fmla="val 55000"/>
            </a:avLst>
          </a:prstGeom>
          <a:solidFill>
            <a:schemeClr val="folHlink"/>
          </a:solidFill>
          <a:ln w="9525">
            <a:solidFill>
              <a:schemeClr val="tx1"/>
            </a:solidFill>
            <a:miter lim="800000"/>
            <a:headEnd/>
            <a:tailEnd/>
          </a:ln>
        </p:spPr>
        <p:txBody>
          <a:bodyPr wrap="none" anchor="ctr"/>
          <a:lstStyle/>
          <a:p>
            <a:endParaRPr lang="en-US"/>
          </a:p>
        </p:txBody>
      </p:sp>
      <p:sp>
        <p:nvSpPr>
          <p:cNvPr id="10251" name="AutoShape 19"/>
          <p:cNvSpPr>
            <a:spLocks noChangeArrowheads="1"/>
          </p:cNvSpPr>
          <p:nvPr/>
        </p:nvSpPr>
        <p:spPr bwMode="auto">
          <a:xfrm>
            <a:off x="1905000" y="6096000"/>
            <a:ext cx="838200" cy="381000"/>
          </a:xfrm>
          <a:prstGeom prst="rightArrow">
            <a:avLst>
              <a:gd name="adj1" fmla="val 50000"/>
              <a:gd name="adj2" fmla="val 55000"/>
            </a:avLst>
          </a:prstGeom>
          <a:solidFill>
            <a:schemeClr val="folHlink"/>
          </a:solidFill>
          <a:ln w="9525">
            <a:solidFill>
              <a:schemeClr val="tx1"/>
            </a:solidFill>
            <a:miter lim="800000"/>
            <a:headEnd/>
            <a:tailEnd/>
          </a:ln>
        </p:spPr>
        <p:txBody>
          <a:bodyPr wrap="none" anchor="ctr"/>
          <a:lstStyle/>
          <a:p>
            <a:endParaRPr lang="en-US"/>
          </a:p>
        </p:txBody>
      </p:sp>
      <p:sp>
        <p:nvSpPr>
          <p:cNvPr id="10252" name="Text Box 22"/>
          <p:cNvSpPr txBox="1">
            <a:spLocks noChangeArrowheads="1"/>
          </p:cNvSpPr>
          <p:nvPr/>
        </p:nvSpPr>
        <p:spPr bwMode="auto">
          <a:xfrm>
            <a:off x="5094288" y="4191000"/>
            <a:ext cx="184150" cy="457200"/>
          </a:xfrm>
          <a:prstGeom prst="rect">
            <a:avLst/>
          </a:prstGeom>
          <a:noFill/>
          <a:ln w="9525">
            <a:noFill/>
            <a:miter lim="800000"/>
            <a:headEnd/>
            <a:tailEnd/>
          </a:ln>
        </p:spPr>
        <p:txBody>
          <a:bodyPr wrap="none">
            <a:spAutoFit/>
          </a:bodyPr>
          <a:lstStyle/>
          <a:p>
            <a:pPr algn="ctr"/>
            <a:endParaRPr lang="en-US" sz="2400" b="1"/>
          </a:p>
        </p:txBody>
      </p:sp>
      <p:sp>
        <p:nvSpPr>
          <p:cNvPr id="10253" name="Text Box 23"/>
          <p:cNvSpPr txBox="1">
            <a:spLocks noChangeArrowheads="1"/>
          </p:cNvSpPr>
          <p:nvPr/>
        </p:nvSpPr>
        <p:spPr bwMode="auto">
          <a:xfrm>
            <a:off x="2743200" y="4587875"/>
            <a:ext cx="4640263" cy="822325"/>
          </a:xfrm>
          <a:prstGeom prst="rect">
            <a:avLst/>
          </a:prstGeom>
          <a:noFill/>
          <a:ln w="9525">
            <a:noFill/>
            <a:miter lim="800000"/>
            <a:headEnd/>
            <a:tailEnd/>
          </a:ln>
        </p:spPr>
        <p:txBody>
          <a:bodyPr wrap="none">
            <a:spAutoFit/>
          </a:bodyPr>
          <a:lstStyle/>
          <a:p>
            <a:pPr>
              <a:buFontTx/>
              <a:buChar char="•"/>
            </a:pPr>
            <a:r>
              <a:rPr lang="en-US" sz="2400" b="1">
                <a:solidFill>
                  <a:schemeClr val="folHlink"/>
                </a:solidFill>
              </a:rPr>
              <a:t> Testing of Human Specimens</a:t>
            </a:r>
          </a:p>
          <a:p>
            <a:pPr>
              <a:buFontTx/>
              <a:buChar char="•"/>
            </a:pPr>
            <a:r>
              <a:rPr lang="en-US" sz="2400" b="1">
                <a:solidFill>
                  <a:schemeClr val="folHlink"/>
                </a:solidFill>
              </a:rPr>
              <a:t> State Regulations</a:t>
            </a:r>
          </a:p>
        </p:txBody>
      </p:sp>
      <p:sp>
        <p:nvSpPr>
          <p:cNvPr id="10254" name="Text Box 24"/>
          <p:cNvSpPr txBox="1">
            <a:spLocks noChangeArrowheads="1"/>
          </p:cNvSpPr>
          <p:nvPr/>
        </p:nvSpPr>
        <p:spPr bwMode="auto">
          <a:xfrm>
            <a:off x="2819400" y="5867400"/>
            <a:ext cx="3690938" cy="822325"/>
          </a:xfrm>
          <a:prstGeom prst="rect">
            <a:avLst/>
          </a:prstGeom>
          <a:noFill/>
          <a:ln w="9525">
            <a:noFill/>
            <a:miter lim="800000"/>
            <a:headEnd/>
            <a:tailEnd/>
          </a:ln>
        </p:spPr>
        <p:txBody>
          <a:bodyPr wrap="none">
            <a:spAutoFit/>
          </a:bodyPr>
          <a:lstStyle/>
          <a:p>
            <a:pPr>
              <a:buFontTx/>
              <a:buChar char="•"/>
            </a:pPr>
            <a:r>
              <a:rPr lang="en-US" sz="2400" b="1">
                <a:solidFill>
                  <a:schemeClr val="folHlink"/>
                </a:solidFill>
              </a:rPr>
              <a:t> Basic Research</a:t>
            </a:r>
          </a:p>
          <a:p>
            <a:pPr>
              <a:buFontTx/>
              <a:buChar char="•"/>
            </a:pPr>
            <a:r>
              <a:rPr lang="en-US" sz="2400" b="1">
                <a:solidFill>
                  <a:schemeClr val="folHlink"/>
                </a:solidFill>
              </a:rPr>
              <a:t> Poison Control Center</a:t>
            </a:r>
            <a:r>
              <a:rPr lang="en-US" sz="2400" b="1"/>
              <a:t> </a:t>
            </a:r>
          </a:p>
        </p:txBody>
      </p:sp>
      <p:sp>
        <p:nvSpPr>
          <p:cNvPr id="10255" name="AutoShape 28"/>
          <p:cNvSpPr>
            <a:spLocks noChangeArrowheads="1"/>
          </p:cNvSpPr>
          <p:nvPr/>
        </p:nvSpPr>
        <p:spPr bwMode="auto">
          <a:xfrm>
            <a:off x="6629400" y="2971800"/>
            <a:ext cx="1066800" cy="990600"/>
          </a:xfrm>
          <a:custGeom>
            <a:avLst/>
            <a:gdLst>
              <a:gd name="T0" fmla="*/ 800100 w 21600"/>
              <a:gd name="T1" fmla="*/ 0 h 21600"/>
              <a:gd name="T2" fmla="*/ 0 w 21600"/>
              <a:gd name="T3" fmla="*/ 495300 h 21600"/>
              <a:gd name="T4" fmla="*/ 800100 w 21600"/>
              <a:gd name="T5" fmla="*/ 990600 h 21600"/>
              <a:gd name="T6" fmla="*/ 1066800 w 21600"/>
              <a:gd name="T7" fmla="*/ 4953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10256" name="Text Box 29"/>
          <p:cNvSpPr txBox="1">
            <a:spLocks noChangeArrowheads="1"/>
          </p:cNvSpPr>
          <p:nvPr/>
        </p:nvSpPr>
        <p:spPr bwMode="auto">
          <a:xfrm rot="5400000">
            <a:off x="6072982" y="3177381"/>
            <a:ext cx="4495800" cy="579437"/>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rPr>
              <a:t>Translational Science</a:t>
            </a:r>
          </a:p>
        </p:txBody>
      </p:sp>
      <p:sp>
        <p:nvSpPr>
          <p:cNvPr id="10257" name="Text Box 30"/>
          <p:cNvSpPr txBox="1">
            <a:spLocks noChangeArrowheads="1"/>
          </p:cNvSpPr>
          <p:nvPr/>
        </p:nvSpPr>
        <p:spPr bwMode="auto">
          <a:xfrm>
            <a:off x="2819400" y="2774950"/>
            <a:ext cx="3859213" cy="1187450"/>
          </a:xfrm>
          <a:prstGeom prst="rect">
            <a:avLst/>
          </a:prstGeom>
          <a:noFill/>
          <a:ln w="9525">
            <a:noFill/>
            <a:miter lim="800000"/>
            <a:headEnd/>
            <a:tailEnd/>
          </a:ln>
        </p:spPr>
        <p:txBody>
          <a:bodyPr>
            <a:spAutoFit/>
          </a:bodyPr>
          <a:lstStyle/>
          <a:p>
            <a:pPr>
              <a:buFontTx/>
              <a:buChar char="•"/>
            </a:pPr>
            <a:r>
              <a:rPr lang="en-US" sz="2400" b="1">
                <a:solidFill>
                  <a:schemeClr val="folHlink"/>
                </a:solidFill>
              </a:rPr>
              <a:t> Compiling Clinical Data </a:t>
            </a:r>
          </a:p>
          <a:p>
            <a:r>
              <a:rPr lang="en-US" sz="2400" b="1">
                <a:solidFill>
                  <a:schemeClr val="folHlink"/>
                </a:solidFill>
              </a:rPr>
              <a:t>&amp; Samples</a:t>
            </a:r>
          </a:p>
          <a:p>
            <a:pPr>
              <a:buFontTx/>
              <a:buChar char="•"/>
            </a:pPr>
            <a:endParaRPr lang="en-US" sz="2400" b="1"/>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446088" y="1588"/>
            <a:ext cx="8229600" cy="914400"/>
          </a:xfrm>
        </p:spPr>
        <p:txBody>
          <a:bodyPr/>
          <a:lstStyle/>
          <a:p>
            <a:pPr eaLnBrk="1" hangingPunct="1"/>
            <a:r>
              <a:rPr lang="en-US" sz="4000" dirty="0" smtClean="0">
                <a:solidFill>
                  <a:srgbClr val="006F7C"/>
                </a:solidFill>
              </a:rPr>
              <a:t>124 Different Products Submitted</a:t>
            </a:r>
          </a:p>
        </p:txBody>
      </p:sp>
      <p:sp>
        <p:nvSpPr>
          <p:cNvPr id="12291" name="Rectangle 3"/>
          <p:cNvSpPr>
            <a:spLocks noGrp="1" noChangeArrowheads="1"/>
          </p:cNvSpPr>
          <p:nvPr>
            <p:ph type="body" idx="4294967295"/>
          </p:nvPr>
        </p:nvSpPr>
        <p:spPr>
          <a:xfrm>
            <a:off x="109538" y="1066800"/>
            <a:ext cx="4114800" cy="5867400"/>
          </a:xfrm>
        </p:spPr>
        <p:txBody>
          <a:bodyPr/>
          <a:lstStyle/>
          <a:p>
            <a:pPr eaLnBrk="1" hangingPunct="1">
              <a:lnSpc>
                <a:spcPct val="80000"/>
              </a:lnSpc>
            </a:pPr>
            <a:r>
              <a:rPr lang="en-US" sz="2400" dirty="0" smtClean="0">
                <a:latin typeface="Times New Roman" pitchFamily="18" charset="0"/>
                <a:cs typeface="Times New Roman" pitchFamily="18" charset="0"/>
              </a:rPr>
              <a:t>Armageddon</a:t>
            </a:r>
          </a:p>
          <a:p>
            <a:pPr eaLnBrk="1" hangingPunct="1">
              <a:lnSpc>
                <a:spcPct val="80000"/>
              </a:lnSpc>
            </a:pPr>
            <a:endParaRPr lang="en-US" sz="2000" dirty="0" smtClean="0">
              <a:latin typeface="Times New Roman" pitchFamily="18" charset="0"/>
              <a:cs typeface="Times New Roman" pitchFamily="18" charset="0"/>
            </a:endParaRPr>
          </a:p>
          <a:p>
            <a:pPr eaLnBrk="1" hangingPunct="1">
              <a:lnSpc>
                <a:spcPct val="80000"/>
              </a:lnSpc>
            </a:pPr>
            <a:r>
              <a:rPr lang="en-US" sz="2400" dirty="0" smtClean="0">
                <a:latin typeface="Times New Roman" pitchFamily="18" charset="0"/>
                <a:cs typeface="Times New Roman" pitchFamily="18" charset="0"/>
              </a:rPr>
              <a:t>Astral Blast</a:t>
            </a:r>
          </a:p>
          <a:p>
            <a:pPr eaLnBrk="1" hangingPunct="1">
              <a:lnSpc>
                <a:spcPct val="80000"/>
              </a:lnSpc>
            </a:pPr>
            <a:endParaRPr lang="en-US" sz="2000" dirty="0" smtClean="0">
              <a:latin typeface="Times New Roman" pitchFamily="18" charset="0"/>
              <a:cs typeface="Times New Roman" pitchFamily="18" charset="0"/>
            </a:endParaRPr>
          </a:p>
          <a:p>
            <a:pPr eaLnBrk="1" hangingPunct="1">
              <a:lnSpc>
                <a:spcPct val="80000"/>
              </a:lnSpc>
            </a:pPr>
            <a:r>
              <a:rPr lang="en-US" sz="2400" dirty="0" smtClean="0">
                <a:latin typeface="Times New Roman" pitchFamily="18" charset="0"/>
                <a:cs typeface="Times New Roman" pitchFamily="18" charset="0"/>
              </a:rPr>
              <a:t>Blue Fire</a:t>
            </a:r>
          </a:p>
          <a:p>
            <a:pPr eaLnBrk="1" hangingPunct="1">
              <a:lnSpc>
                <a:spcPct val="80000"/>
              </a:lnSpc>
            </a:pPr>
            <a:endParaRPr lang="en-US" sz="2000" dirty="0" smtClean="0">
              <a:latin typeface="Times New Roman" pitchFamily="18" charset="0"/>
              <a:cs typeface="Times New Roman" pitchFamily="18" charset="0"/>
            </a:endParaRPr>
          </a:p>
          <a:p>
            <a:pPr eaLnBrk="1" hangingPunct="1">
              <a:lnSpc>
                <a:spcPct val="80000"/>
              </a:lnSpc>
            </a:pPr>
            <a:r>
              <a:rPr lang="en-US" sz="2400" dirty="0" smtClean="0">
                <a:latin typeface="Times New Roman" pitchFamily="18" charset="0"/>
                <a:cs typeface="Times New Roman" pitchFamily="18" charset="0"/>
              </a:rPr>
              <a:t>Cloud 10</a:t>
            </a:r>
          </a:p>
          <a:p>
            <a:pPr eaLnBrk="1" hangingPunct="1">
              <a:lnSpc>
                <a:spcPct val="80000"/>
              </a:lnSpc>
              <a:buFontTx/>
              <a:buNone/>
            </a:pPr>
            <a:endParaRPr lang="en-US" sz="2000" dirty="0" smtClean="0">
              <a:latin typeface="Times New Roman" pitchFamily="18" charset="0"/>
              <a:cs typeface="Times New Roman" pitchFamily="18" charset="0"/>
            </a:endParaRPr>
          </a:p>
          <a:p>
            <a:pPr eaLnBrk="1" hangingPunct="1">
              <a:lnSpc>
                <a:spcPct val="80000"/>
              </a:lnSpc>
            </a:pPr>
            <a:r>
              <a:rPr lang="en-US" sz="2400" dirty="0" smtClean="0">
                <a:latin typeface="Times New Roman" pitchFamily="18" charset="0"/>
                <a:cs typeface="Times New Roman" pitchFamily="18" charset="0"/>
              </a:rPr>
              <a:t>Coma</a:t>
            </a:r>
          </a:p>
          <a:p>
            <a:pPr eaLnBrk="1" hangingPunct="1">
              <a:lnSpc>
                <a:spcPct val="80000"/>
              </a:lnSpc>
              <a:buFontTx/>
              <a:buNone/>
            </a:pPr>
            <a:endParaRPr lang="en-US" sz="2000" dirty="0" smtClean="0">
              <a:latin typeface="Times New Roman" pitchFamily="18" charset="0"/>
              <a:cs typeface="Times New Roman" pitchFamily="18" charset="0"/>
            </a:endParaRPr>
          </a:p>
          <a:p>
            <a:pPr eaLnBrk="1" hangingPunct="1">
              <a:lnSpc>
                <a:spcPct val="80000"/>
              </a:lnSpc>
            </a:pPr>
            <a:r>
              <a:rPr lang="en-US" sz="2400" dirty="0" smtClean="0">
                <a:latin typeface="Times New Roman" pitchFamily="18" charset="0"/>
                <a:cs typeface="Times New Roman" pitchFamily="18" charset="0"/>
              </a:rPr>
              <a:t>Demon Ritual Botanical</a:t>
            </a:r>
          </a:p>
          <a:p>
            <a:pPr eaLnBrk="1" hangingPunct="1">
              <a:lnSpc>
                <a:spcPct val="80000"/>
              </a:lnSpc>
            </a:pPr>
            <a:endParaRPr lang="en-US" sz="2000" dirty="0" smtClean="0">
              <a:latin typeface="Times New Roman" pitchFamily="18" charset="0"/>
              <a:cs typeface="Times New Roman" pitchFamily="18" charset="0"/>
            </a:endParaRPr>
          </a:p>
          <a:p>
            <a:pPr eaLnBrk="1" hangingPunct="1">
              <a:lnSpc>
                <a:spcPct val="80000"/>
              </a:lnSpc>
            </a:pPr>
            <a:r>
              <a:rPr lang="en-US" sz="2400" dirty="0" smtClean="0">
                <a:latin typeface="Times New Roman" pitchFamily="18" charset="0"/>
                <a:cs typeface="Times New Roman" pitchFamily="18" charset="0"/>
              </a:rPr>
              <a:t>Funky Green Stuff</a:t>
            </a:r>
          </a:p>
          <a:p>
            <a:pPr eaLnBrk="1" hangingPunct="1">
              <a:lnSpc>
                <a:spcPct val="80000"/>
              </a:lnSpc>
            </a:pPr>
            <a:endParaRPr lang="en-US" sz="2000" dirty="0" smtClean="0">
              <a:latin typeface="Times New Roman" pitchFamily="18" charset="0"/>
              <a:cs typeface="Times New Roman" pitchFamily="18" charset="0"/>
            </a:endParaRPr>
          </a:p>
          <a:p>
            <a:pPr eaLnBrk="1" hangingPunct="1">
              <a:lnSpc>
                <a:spcPct val="80000"/>
              </a:lnSpc>
            </a:pPr>
            <a:r>
              <a:rPr lang="en-US" sz="2400" dirty="0" smtClean="0">
                <a:latin typeface="Times New Roman" pitchFamily="18" charset="0"/>
                <a:cs typeface="Times New Roman" pitchFamily="18" charset="0"/>
              </a:rPr>
              <a:t>Head Trip</a:t>
            </a:r>
          </a:p>
          <a:p>
            <a:pPr eaLnBrk="1" hangingPunct="1">
              <a:lnSpc>
                <a:spcPct val="80000"/>
              </a:lnSpc>
            </a:pPr>
            <a:endParaRPr lang="en-US" sz="2000" dirty="0" smtClean="0">
              <a:latin typeface="Times New Roman" pitchFamily="18" charset="0"/>
              <a:cs typeface="Times New Roman" pitchFamily="18" charset="0"/>
            </a:endParaRPr>
          </a:p>
          <a:p>
            <a:pPr eaLnBrk="1" hangingPunct="1">
              <a:lnSpc>
                <a:spcPct val="80000"/>
              </a:lnSpc>
            </a:pPr>
            <a:r>
              <a:rPr lang="en-US" sz="2400" dirty="0" smtClean="0">
                <a:latin typeface="Times New Roman" pitchFamily="18" charset="0"/>
                <a:cs typeface="Times New Roman" pitchFamily="18" charset="0"/>
              </a:rPr>
              <a:t>Herbal Incense</a:t>
            </a:r>
          </a:p>
        </p:txBody>
      </p:sp>
      <p:sp>
        <p:nvSpPr>
          <p:cNvPr id="12292" name="Rectangle 167"/>
          <p:cNvSpPr>
            <a:spLocks noChangeArrowheads="1"/>
          </p:cNvSpPr>
          <p:nvPr/>
        </p:nvSpPr>
        <p:spPr bwMode="auto">
          <a:xfrm>
            <a:off x="3709988" y="1066800"/>
            <a:ext cx="2895600" cy="5791200"/>
          </a:xfrm>
          <a:prstGeom prst="rect">
            <a:avLst/>
          </a:prstGeom>
          <a:noFill/>
          <a:ln w="9525">
            <a:noFill/>
            <a:miter lim="800000"/>
            <a:headEnd/>
            <a:tailEnd/>
          </a:ln>
        </p:spPr>
        <p:txBody>
          <a:bodyPr/>
          <a:lstStyle/>
          <a:p>
            <a:pPr marL="342900" indent="-342900">
              <a:lnSpc>
                <a:spcPct val="80000"/>
              </a:lnSpc>
              <a:spcBef>
                <a:spcPct val="20000"/>
              </a:spcBef>
              <a:buFontTx/>
              <a:buChar char="•"/>
            </a:pPr>
            <a:r>
              <a:rPr lang="en-US" sz="2400" dirty="0">
                <a:latin typeface="Times New Roman" pitchFamily="18" charset="0"/>
              </a:rPr>
              <a:t>K2</a:t>
            </a:r>
          </a:p>
          <a:p>
            <a:pPr marL="342900" indent="-342900">
              <a:lnSpc>
                <a:spcPct val="80000"/>
              </a:lnSpc>
              <a:spcBef>
                <a:spcPct val="20000"/>
              </a:spcBef>
              <a:buFontTx/>
              <a:buChar char="•"/>
            </a:pPr>
            <a:endParaRPr lang="en-US" sz="2000" dirty="0">
              <a:latin typeface="Times New Roman" pitchFamily="18" charset="0"/>
            </a:endParaRPr>
          </a:p>
          <a:p>
            <a:pPr marL="342900" indent="-342900">
              <a:lnSpc>
                <a:spcPct val="80000"/>
              </a:lnSpc>
              <a:spcBef>
                <a:spcPct val="20000"/>
              </a:spcBef>
              <a:buFontTx/>
              <a:buChar char="•"/>
            </a:pPr>
            <a:r>
              <a:rPr lang="en-US" sz="2400" dirty="0">
                <a:latin typeface="Times New Roman" pitchFamily="18" charset="0"/>
              </a:rPr>
              <a:t>K2 Blonde</a:t>
            </a:r>
          </a:p>
          <a:p>
            <a:pPr marL="342900" indent="-342900">
              <a:lnSpc>
                <a:spcPct val="80000"/>
              </a:lnSpc>
              <a:spcBef>
                <a:spcPct val="20000"/>
              </a:spcBef>
              <a:buFontTx/>
              <a:buChar char="•"/>
            </a:pPr>
            <a:endParaRPr lang="en-US" sz="2000" dirty="0">
              <a:latin typeface="Times New Roman" pitchFamily="18" charset="0"/>
            </a:endParaRPr>
          </a:p>
          <a:p>
            <a:pPr marL="342900" indent="-342900">
              <a:lnSpc>
                <a:spcPct val="80000"/>
              </a:lnSpc>
              <a:spcBef>
                <a:spcPct val="20000"/>
              </a:spcBef>
              <a:buFontTx/>
              <a:buChar char="•"/>
            </a:pPr>
            <a:r>
              <a:rPr lang="en-US" sz="2400" dirty="0">
                <a:latin typeface="Times New Roman" pitchFamily="18" charset="0"/>
              </a:rPr>
              <a:t>K2 Blue</a:t>
            </a:r>
          </a:p>
          <a:p>
            <a:pPr marL="342900" indent="-342900">
              <a:lnSpc>
                <a:spcPct val="80000"/>
              </a:lnSpc>
              <a:spcBef>
                <a:spcPct val="20000"/>
              </a:spcBef>
              <a:buFontTx/>
              <a:buChar char="•"/>
            </a:pPr>
            <a:endParaRPr lang="en-US" sz="2000" dirty="0">
              <a:latin typeface="Times New Roman" pitchFamily="18" charset="0"/>
            </a:endParaRPr>
          </a:p>
          <a:p>
            <a:pPr marL="342900" indent="-342900">
              <a:lnSpc>
                <a:spcPct val="80000"/>
              </a:lnSpc>
              <a:spcBef>
                <a:spcPct val="20000"/>
              </a:spcBef>
              <a:buFontTx/>
              <a:buChar char="•"/>
            </a:pPr>
            <a:r>
              <a:rPr lang="en-US" sz="2400" dirty="0">
                <a:latin typeface="Times New Roman" pitchFamily="18" charset="0"/>
              </a:rPr>
              <a:t>K2 Blueberry</a:t>
            </a:r>
          </a:p>
          <a:p>
            <a:pPr marL="342900" indent="-342900">
              <a:lnSpc>
                <a:spcPct val="80000"/>
              </a:lnSpc>
              <a:spcBef>
                <a:spcPct val="20000"/>
              </a:spcBef>
              <a:buFontTx/>
              <a:buChar char="•"/>
            </a:pPr>
            <a:endParaRPr lang="en-US" sz="2000" dirty="0">
              <a:latin typeface="Times New Roman" pitchFamily="18" charset="0"/>
            </a:endParaRPr>
          </a:p>
          <a:p>
            <a:pPr marL="342900" indent="-342900">
              <a:lnSpc>
                <a:spcPct val="80000"/>
              </a:lnSpc>
              <a:spcBef>
                <a:spcPct val="20000"/>
              </a:spcBef>
              <a:buFontTx/>
              <a:buChar char="•"/>
            </a:pPr>
            <a:r>
              <a:rPr lang="en-US" sz="2400" dirty="0">
                <a:latin typeface="Times New Roman" pitchFamily="18" charset="0"/>
              </a:rPr>
              <a:t>K2 Cloud 9</a:t>
            </a:r>
          </a:p>
          <a:p>
            <a:pPr marL="342900" indent="-342900">
              <a:lnSpc>
                <a:spcPct val="80000"/>
              </a:lnSpc>
              <a:spcBef>
                <a:spcPct val="20000"/>
              </a:spcBef>
              <a:buFontTx/>
              <a:buChar char="•"/>
            </a:pPr>
            <a:endParaRPr lang="en-US" sz="2000" dirty="0">
              <a:latin typeface="Times New Roman" pitchFamily="18" charset="0"/>
            </a:endParaRPr>
          </a:p>
          <a:p>
            <a:pPr marL="342900" indent="-342900">
              <a:lnSpc>
                <a:spcPct val="80000"/>
              </a:lnSpc>
              <a:spcBef>
                <a:spcPct val="20000"/>
              </a:spcBef>
              <a:buFontTx/>
              <a:buChar char="•"/>
            </a:pPr>
            <a:r>
              <a:rPr lang="en-US" sz="2400" dirty="0">
                <a:latin typeface="Times New Roman" pitchFamily="18" charset="0"/>
              </a:rPr>
              <a:t>K2 Melon</a:t>
            </a:r>
          </a:p>
          <a:p>
            <a:pPr marL="342900" indent="-342900">
              <a:lnSpc>
                <a:spcPct val="80000"/>
              </a:lnSpc>
              <a:spcBef>
                <a:spcPct val="20000"/>
              </a:spcBef>
              <a:buFontTx/>
              <a:buChar char="•"/>
            </a:pPr>
            <a:endParaRPr lang="en-US" sz="2000" dirty="0">
              <a:latin typeface="Times New Roman" pitchFamily="18" charset="0"/>
            </a:endParaRPr>
          </a:p>
          <a:p>
            <a:pPr marL="342900" indent="-342900">
              <a:lnSpc>
                <a:spcPct val="80000"/>
              </a:lnSpc>
              <a:spcBef>
                <a:spcPct val="20000"/>
              </a:spcBef>
              <a:buFontTx/>
              <a:buChar char="•"/>
            </a:pPr>
            <a:r>
              <a:rPr lang="en-US" sz="2400" dirty="0">
                <a:latin typeface="Times New Roman" pitchFamily="18" charset="0"/>
              </a:rPr>
              <a:t>K2 Pink</a:t>
            </a:r>
          </a:p>
          <a:p>
            <a:pPr marL="342900" indent="-342900">
              <a:lnSpc>
                <a:spcPct val="80000"/>
              </a:lnSpc>
              <a:spcBef>
                <a:spcPct val="20000"/>
              </a:spcBef>
              <a:buFontTx/>
              <a:buChar char="•"/>
            </a:pPr>
            <a:endParaRPr lang="en-US" sz="2000" dirty="0">
              <a:latin typeface="Times New Roman" pitchFamily="18" charset="0"/>
            </a:endParaRPr>
          </a:p>
          <a:p>
            <a:pPr marL="342900" indent="-342900">
              <a:lnSpc>
                <a:spcPct val="80000"/>
              </a:lnSpc>
              <a:spcBef>
                <a:spcPct val="20000"/>
              </a:spcBef>
              <a:buFontTx/>
              <a:buChar char="•"/>
            </a:pPr>
            <a:r>
              <a:rPr lang="en-US" sz="2400" dirty="0">
                <a:latin typeface="Times New Roman" pitchFamily="18" charset="0"/>
              </a:rPr>
              <a:t>K2 Summit</a:t>
            </a:r>
          </a:p>
          <a:p>
            <a:pPr marL="342900" indent="-342900">
              <a:lnSpc>
                <a:spcPct val="80000"/>
              </a:lnSpc>
              <a:spcBef>
                <a:spcPct val="20000"/>
              </a:spcBef>
              <a:buFontTx/>
              <a:buChar char="•"/>
            </a:pPr>
            <a:endParaRPr lang="en-US" sz="2000" dirty="0">
              <a:latin typeface="Times New Roman" pitchFamily="18" charset="0"/>
            </a:endParaRPr>
          </a:p>
          <a:p>
            <a:pPr marL="342900" indent="-342900">
              <a:lnSpc>
                <a:spcPct val="80000"/>
              </a:lnSpc>
              <a:spcBef>
                <a:spcPct val="20000"/>
              </a:spcBef>
              <a:buFontTx/>
              <a:buChar char="•"/>
            </a:pPr>
            <a:r>
              <a:rPr lang="en-US" sz="2400" dirty="0">
                <a:latin typeface="Times New Roman" pitchFamily="18" charset="0"/>
              </a:rPr>
              <a:t>K2 Watermelon</a:t>
            </a:r>
          </a:p>
        </p:txBody>
      </p:sp>
      <p:sp>
        <p:nvSpPr>
          <p:cNvPr id="12293" name="Rectangle 168"/>
          <p:cNvSpPr>
            <a:spLocks noChangeArrowheads="1"/>
          </p:cNvSpPr>
          <p:nvPr/>
        </p:nvSpPr>
        <p:spPr bwMode="auto">
          <a:xfrm>
            <a:off x="6400800" y="1066800"/>
            <a:ext cx="2743200" cy="5135563"/>
          </a:xfrm>
          <a:prstGeom prst="rect">
            <a:avLst/>
          </a:prstGeom>
          <a:noFill/>
          <a:ln w="9525">
            <a:noFill/>
            <a:miter lim="800000"/>
            <a:headEnd/>
            <a:tailEnd/>
          </a:ln>
        </p:spPr>
        <p:txBody>
          <a:bodyPr/>
          <a:lstStyle/>
          <a:p>
            <a:pPr marL="342900" indent="-342900">
              <a:lnSpc>
                <a:spcPct val="80000"/>
              </a:lnSpc>
              <a:spcBef>
                <a:spcPct val="20000"/>
              </a:spcBef>
              <a:buFontTx/>
              <a:buChar char="•"/>
            </a:pPr>
            <a:r>
              <a:rPr lang="en-US" sz="2400" dirty="0">
                <a:latin typeface="Times New Roman" pitchFamily="18" charset="0"/>
              </a:rPr>
              <a:t>K3</a:t>
            </a:r>
          </a:p>
          <a:p>
            <a:pPr marL="342900" indent="-342900">
              <a:lnSpc>
                <a:spcPct val="80000"/>
              </a:lnSpc>
              <a:spcBef>
                <a:spcPct val="20000"/>
              </a:spcBef>
              <a:buFontTx/>
              <a:buChar char="•"/>
            </a:pPr>
            <a:endParaRPr lang="en-US" sz="2000" dirty="0">
              <a:latin typeface="Times New Roman" pitchFamily="18" charset="0"/>
            </a:endParaRPr>
          </a:p>
          <a:p>
            <a:pPr marL="342900" indent="-342900">
              <a:lnSpc>
                <a:spcPct val="80000"/>
              </a:lnSpc>
              <a:spcBef>
                <a:spcPct val="20000"/>
              </a:spcBef>
              <a:buFontTx/>
              <a:buChar char="•"/>
            </a:pPr>
            <a:r>
              <a:rPr lang="en-US" sz="2400" dirty="0">
                <a:latin typeface="Times New Roman" pitchFamily="18" charset="0"/>
              </a:rPr>
              <a:t>K3 Ultimate</a:t>
            </a:r>
          </a:p>
          <a:p>
            <a:pPr marL="342900" indent="-342900">
              <a:lnSpc>
                <a:spcPct val="80000"/>
              </a:lnSpc>
              <a:spcBef>
                <a:spcPct val="20000"/>
              </a:spcBef>
              <a:buFontTx/>
              <a:buChar char="•"/>
            </a:pPr>
            <a:endParaRPr lang="en-US" sz="2000" dirty="0">
              <a:latin typeface="Times New Roman" pitchFamily="18" charset="0"/>
            </a:endParaRPr>
          </a:p>
          <a:p>
            <a:pPr marL="342900" indent="-342900">
              <a:lnSpc>
                <a:spcPct val="80000"/>
              </a:lnSpc>
              <a:spcBef>
                <a:spcPct val="20000"/>
              </a:spcBef>
              <a:buFontTx/>
              <a:buChar char="•"/>
            </a:pPr>
            <a:r>
              <a:rPr lang="en-US" sz="2400" dirty="0">
                <a:latin typeface="Times New Roman" pitchFamily="18" charset="0"/>
              </a:rPr>
              <a:t>Kush</a:t>
            </a:r>
          </a:p>
          <a:p>
            <a:pPr marL="342900" indent="-342900">
              <a:lnSpc>
                <a:spcPct val="80000"/>
              </a:lnSpc>
              <a:spcBef>
                <a:spcPct val="20000"/>
              </a:spcBef>
              <a:buFontTx/>
              <a:buChar char="•"/>
            </a:pPr>
            <a:endParaRPr lang="en-US" sz="2000" dirty="0">
              <a:latin typeface="Times New Roman" pitchFamily="18" charset="0"/>
            </a:endParaRPr>
          </a:p>
          <a:p>
            <a:pPr marL="342900" indent="-342900">
              <a:lnSpc>
                <a:spcPct val="80000"/>
              </a:lnSpc>
              <a:spcBef>
                <a:spcPct val="20000"/>
              </a:spcBef>
              <a:buFontTx/>
              <a:buChar char="•"/>
            </a:pPr>
            <a:r>
              <a:rPr lang="en-US" sz="2400" dirty="0">
                <a:latin typeface="Times New Roman" pitchFamily="18" charset="0"/>
              </a:rPr>
              <a:t>Legal Eagle</a:t>
            </a:r>
          </a:p>
          <a:p>
            <a:pPr marL="342900" indent="-342900">
              <a:lnSpc>
                <a:spcPct val="80000"/>
              </a:lnSpc>
              <a:spcBef>
                <a:spcPct val="20000"/>
              </a:spcBef>
              <a:buFontTx/>
              <a:buChar char="•"/>
            </a:pPr>
            <a:endParaRPr lang="en-US" sz="2000" dirty="0">
              <a:latin typeface="Times New Roman" pitchFamily="18" charset="0"/>
            </a:endParaRPr>
          </a:p>
          <a:p>
            <a:pPr marL="342900" indent="-342900">
              <a:lnSpc>
                <a:spcPct val="80000"/>
              </a:lnSpc>
              <a:spcBef>
                <a:spcPct val="20000"/>
              </a:spcBef>
              <a:buFontTx/>
              <a:buChar char="•"/>
            </a:pPr>
            <a:r>
              <a:rPr lang="en-US" sz="2400" dirty="0">
                <a:latin typeface="Times New Roman" pitchFamily="18" charset="0"/>
              </a:rPr>
              <a:t>Super Kush</a:t>
            </a:r>
          </a:p>
          <a:p>
            <a:pPr marL="342900" indent="-342900">
              <a:lnSpc>
                <a:spcPct val="80000"/>
              </a:lnSpc>
              <a:spcBef>
                <a:spcPct val="20000"/>
              </a:spcBef>
              <a:buFontTx/>
              <a:buChar char="•"/>
            </a:pPr>
            <a:endParaRPr lang="en-US" sz="2000" dirty="0">
              <a:latin typeface="Times New Roman" pitchFamily="18" charset="0"/>
            </a:endParaRPr>
          </a:p>
          <a:p>
            <a:pPr marL="342900" indent="-342900">
              <a:lnSpc>
                <a:spcPct val="80000"/>
              </a:lnSpc>
              <a:spcBef>
                <a:spcPct val="20000"/>
              </a:spcBef>
              <a:buFontTx/>
              <a:buChar char="•"/>
            </a:pPr>
            <a:r>
              <a:rPr lang="en-US" sz="2400" dirty="0">
                <a:latin typeface="Times New Roman" pitchFamily="18" charset="0"/>
              </a:rPr>
              <a:t>Texas Kush</a:t>
            </a:r>
          </a:p>
          <a:p>
            <a:pPr marL="342900" indent="-342900">
              <a:lnSpc>
                <a:spcPct val="80000"/>
              </a:lnSpc>
              <a:spcBef>
                <a:spcPct val="20000"/>
              </a:spcBef>
              <a:buFontTx/>
              <a:buChar char="•"/>
            </a:pPr>
            <a:endParaRPr lang="en-US" sz="2000" dirty="0">
              <a:latin typeface="Times New Roman" pitchFamily="18" charset="0"/>
            </a:endParaRPr>
          </a:p>
          <a:p>
            <a:pPr marL="342900" indent="-342900">
              <a:lnSpc>
                <a:spcPct val="80000"/>
              </a:lnSpc>
              <a:spcBef>
                <a:spcPct val="20000"/>
              </a:spcBef>
              <a:buFontTx/>
              <a:buChar char="•"/>
            </a:pPr>
            <a:r>
              <a:rPr lang="en-US" sz="2400" dirty="0">
                <a:latin typeface="Times New Roman" pitchFamily="18" charset="0"/>
              </a:rPr>
              <a:t>Utopia</a:t>
            </a:r>
          </a:p>
          <a:p>
            <a:pPr marL="342900" indent="-342900">
              <a:lnSpc>
                <a:spcPct val="80000"/>
              </a:lnSpc>
              <a:spcBef>
                <a:spcPct val="20000"/>
              </a:spcBef>
              <a:buFontTx/>
              <a:buChar char="•"/>
            </a:pPr>
            <a:endParaRPr lang="en-US" sz="2000" dirty="0">
              <a:latin typeface="Times New Roman" pitchFamily="18" charset="0"/>
            </a:endParaRPr>
          </a:p>
          <a:p>
            <a:pPr marL="342900" indent="-342900">
              <a:lnSpc>
                <a:spcPct val="80000"/>
              </a:lnSpc>
              <a:spcBef>
                <a:spcPct val="20000"/>
              </a:spcBef>
              <a:buFontTx/>
              <a:buChar char="•"/>
            </a:pPr>
            <a:r>
              <a:rPr lang="en-US" sz="2400" dirty="0">
                <a:latin typeface="Times New Roman" pitchFamily="18" charset="0"/>
              </a:rPr>
              <a:t>Voodoo Spice</a:t>
            </a:r>
          </a:p>
          <a:p>
            <a:pPr marL="342900" indent="-342900">
              <a:lnSpc>
                <a:spcPct val="80000"/>
              </a:lnSpc>
              <a:spcBef>
                <a:spcPct val="20000"/>
              </a:spcBef>
              <a:buFontTx/>
              <a:buChar char="•"/>
            </a:pPr>
            <a:endParaRPr lang="en-US" sz="2000" dirty="0">
              <a:latin typeface="Times New Roman" pitchFamily="18" charset="0"/>
            </a:endParaRPr>
          </a:p>
          <a:p>
            <a:pPr marL="342900" indent="-342900">
              <a:lnSpc>
                <a:spcPct val="80000"/>
              </a:lnSpc>
              <a:spcBef>
                <a:spcPct val="20000"/>
              </a:spcBef>
              <a:buFontTx/>
              <a:buChar char="•"/>
            </a:pPr>
            <a:r>
              <a:rPr lang="en-US" sz="2400" dirty="0">
                <a:latin typeface="Times New Roman" pitchFamily="18" charset="0"/>
              </a:rPr>
              <a:t>Zombie Twilight</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2" descr="AR K2 Map_20110829"/>
          <p:cNvPicPr>
            <a:picLocks noChangeAspect="1" noChangeArrowheads="1"/>
          </p:cNvPicPr>
          <p:nvPr/>
        </p:nvPicPr>
        <p:blipFill>
          <a:blip r:embed="rId3" cstate="print"/>
          <a:srcRect/>
          <a:stretch>
            <a:fillRect/>
          </a:stretch>
        </p:blipFill>
        <p:spPr bwMode="auto">
          <a:xfrm>
            <a:off x="152400" y="1600200"/>
            <a:ext cx="5686425" cy="5029200"/>
          </a:xfrm>
          <a:prstGeom prst="rect">
            <a:avLst/>
          </a:prstGeom>
          <a:noFill/>
          <a:ln w="9525">
            <a:noFill/>
            <a:miter lim="800000"/>
            <a:headEnd/>
            <a:tailEnd/>
          </a:ln>
        </p:spPr>
      </p:pic>
      <p:sp>
        <p:nvSpPr>
          <p:cNvPr id="13315" name="Rectangle 2"/>
          <p:cNvSpPr>
            <a:spLocks noGrp="1" noChangeArrowheads="1"/>
          </p:cNvSpPr>
          <p:nvPr>
            <p:ph type="title"/>
          </p:nvPr>
        </p:nvSpPr>
        <p:spPr>
          <a:xfrm>
            <a:off x="0" y="274638"/>
            <a:ext cx="9144000" cy="1143000"/>
          </a:xfrm>
        </p:spPr>
        <p:txBody>
          <a:bodyPr/>
          <a:lstStyle/>
          <a:p>
            <a:pPr eaLnBrk="1" hangingPunct="1"/>
            <a:r>
              <a:rPr lang="en-US" sz="4000" dirty="0" smtClean="0"/>
              <a:t>Forensic Surveillance of K2 Cases in AR</a:t>
            </a:r>
          </a:p>
        </p:txBody>
      </p:sp>
      <p:sp>
        <p:nvSpPr>
          <p:cNvPr id="90119" name="AutoShape 7"/>
          <p:cNvSpPr>
            <a:spLocks noChangeArrowheads="1"/>
          </p:cNvSpPr>
          <p:nvPr/>
        </p:nvSpPr>
        <p:spPr bwMode="auto">
          <a:xfrm>
            <a:off x="2667000" y="3810000"/>
            <a:ext cx="381000" cy="304800"/>
          </a:xfrm>
          <a:prstGeom prst="star5">
            <a:avLst/>
          </a:prstGeom>
          <a:solidFill>
            <a:srgbClr val="0000FF"/>
          </a:solidFill>
          <a:ln w="9525">
            <a:solidFill>
              <a:schemeClr val="tx1"/>
            </a:solidFill>
            <a:miter lim="800000"/>
            <a:headEnd/>
            <a:tailEnd/>
          </a:ln>
          <a:effectLst/>
        </p:spPr>
        <p:txBody>
          <a:bodyPr wrap="none" anchor="ctr"/>
          <a:lstStyle/>
          <a:p>
            <a:pPr>
              <a:defRPr/>
            </a:pPr>
            <a:endParaRPr lang="en-US"/>
          </a:p>
        </p:txBody>
      </p:sp>
      <p:pic>
        <p:nvPicPr>
          <p:cNvPr id="13318" name="Picture 10" descr="us-map"/>
          <p:cNvPicPr>
            <a:picLocks noChangeAspect="1" noChangeArrowheads="1"/>
          </p:cNvPicPr>
          <p:nvPr/>
        </p:nvPicPr>
        <p:blipFill>
          <a:blip r:embed="rId4" cstate="print"/>
          <a:srcRect l="39070" t="41542" r="34843" b="27412"/>
          <a:stretch>
            <a:fillRect/>
          </a:stretch>
        </p:blipFill>
        <p:spPr bwMode="auto">
          <a:xfrm>
            <a:off x="5363275" y="2895600"/>
            <a:ext cx="3375198" cy="2438400"/>
          </a:xfrm>
          <a:prstGeom prst="rect">
            <a:avLst/>
          </a:prstGeom>
          <a:noFill/>
          <a:ln w="9525">
            <a:noFill/>
            <a:miter lim="800000"/>
            <a:headEnd/>
            <a:tailEnd/>
          </a:ln>
        </p:spPr>
      </p:pic>
      <p:sp>
        <p:nvSpPr>
          <p:cNvPr id="13319" name="Oval 11"/>
          <p:cNvSpPr>
            <a:spLocks noChangeArrowheads="1"/>
          </p:cNvSpPr>
          <p:nvPr/>
        </p:nvSpPr>
        <p:spPr bwMode="auto">
          <a:xfrm>
            <a:off x="2133600" y="3429000"/>
            <a:ext cx="1447800" cy="1371600"/>
          </a:xfrm>
          <a:prstGeom prst="ellipse">
            <a:avLst/>
          </a:prstGeom>
          <a:noFill/>
          <a:ln w="25400">
            <a:solidFill>
              <a:srgbClr val="000000"/>
            </a:solidFill>
            <a:round/>
            <a:headEnd/>
            <a:tailEnd/>
          </a:ln>
        </p:spPr>
        <p:txBody>
          <a:bodyPr wrap="none" anchor="ctr"/>
          <a:lstStyle/>
          <a:p>
            <a:endParaRPr lang="en-US"/>
          </a:p>
        </p:txBody>
      </p:sp>
      <p:sp>
        <p:nvSpPr>
          <p:cNvPr id="13320" name="Oval 12"/>
          <p:cNvSpPr>
            <a:spLocks noChangeArrowheads="1"/>
          </p:cNvSpPr>
          <p:nvPr/>
        </p:nvSpPr>
        <p:spPr bwMode="auto">
          <a:xfrm>
            <a:off x="228600" y="1752600"/>
            <a:ext cx="1295400" cy="1981200"/>
          </a:xfrm>
          <a:prstGeom prst="ellipse">
            <a:avLst/>
          </a:prstGeom>
          <a:noFill/>
          <a:ln w="25400">
            <a:solidFill>
              <a:srgbClr val="000000"/>
            </a:solidFill>
            <a:round/>
            <a:headEnd/>
            <a:tailEnd/>
          </a:ln>
        </p:spPr>
        <p:txBody>
          <a:bodyPr wrap="none" anchor="ctr"/>
          <a:lstStyle/>
          <a:p>
            <a:endParaRPr lang="en-US"/>
          </a:p>
        </p:txBody>
      </p:sp>
      <p:grpSp>
        <p:nvGrpSpPr>
          <p:cNvPr id="2" name="Group 16"/>
          <p:cNvGrpSpPr>
            <a:grpSpLocks/>
          </p:cNvGrpSpPr>
          <p:nvPr/>
        </p:nvGrpSpPr>
        <p:grpSpPr bwMode="auto">
          <a:xfrm>
            <a:off x="6781800" y="3962400"/>
            <a:ext cx="1066800" cy="152400"/>
            <a:chOff x="4560" y="2064"/>
            <a:chExt cx="672" cy="96"/>
          </a:xfrm>
        </p:grpSpPr>
        <p:sp>
          <p:nvSpPr>
            <p:cNvPr id="13323" name="Line 13"/>
            <p:cNvSpPr>
              <a:spLocks noChangeShapeType="1"/>
            </p:cNvSpPr>
            <p:nvPr/>
          </p:nvSpPr>
          <p:spPr bwMode="auto">
            <a:xfrm>
              <a:off x="4896" y="2160"/>
              <a:ext cx="336" cy="0"/>
            </a:xfrm>
            <a:prstGeom prst="line">
              <a:avLst/>
            </a:prstGeom>
            <a:noFill/>
            <a:ln w="25400">
              <a:solidFill>
                <a:srgbClr val="FF0000"/>
              </a:solidFill>
              <a:round/>
              <a:headEnd/>
              <a:tailEnd/>
            </a:ln>
          </p:spPr>
          <p:txBody>
            <a:bodyPr/>
            <a:lstStyle/>
            <a:p>
              <a:endParaRPr lang="en-US"/>
            </a:p>
          </p:txBody>
        </p:sp>
        <p:sp>
          <p:nvSpPr>
            <p:cNvPr id="13324" name="Line 14"/>
            <p:cNvSpPr>
              <a:spLocks noChangeShapeType="1"/>
            </p:cNvSpPr>
            <p:nvPr/>
          </p:nvSpPr>
          <p:spPr bwMode="auto">
            <a:xfrm>
              <a:off x="4560" y="2064"/>
              <a:ext cx="336" cy="0"/>
            </a:xfrm>
            <a:prstGeom prst="line">
              <a:avLst/>
            </a:prstGeom>
            <a:noFill/>
            <a:ln w="25400">
              <a:solidFill>
                <a:srgbClr val="FF0000"/>
              </a:solidFill>
              <a:round/>
              <a:headEnd/>
              <a:tailEnd/>
            </a:ln>
          </p:spPr>
          <p:txBody>
            <a:bodyPr/>
            <a:lstStyle/>
            <a:p>
              <a:endParaRPr lang="en-US"/>
            </a:p>
          </p:txBody>
        </p:sp>
        <p:sp>
          <p:nvSpPr>
            <p:cNvPr id="13325" name="Line 15"/>
            <p:cNvSpPr>
              <a:spLocks noChangeShapeType="1"/>
            </p:cNvSpPr>
            <p:nvPr/>
          </p:nvSpPr>
          <p:spPr bwMode="auto">
            <a:xfrm>
              <a:off x="4896" y="2064"/>
              <a:ext cx="0" cy="96"/>
            </a:xfrm>
            <a:prstGeom prst="line">
              <a:avLst/>
            </a:prstGeom>
            <a:noFill/>
            <a:ln w="25400">
              <a:solidFill>
                <a:srgbClr val="FF0000"/>
              </a:solidFill>
              <a:round/>
              <a:headEnd/>
              <a:tailEnd/>
            </a:ln>
          </p:spPr>
          <p:txBody>
            <a:bodyPr/>
            <a:lstStyle/>
            <a:p>
              <a:endParaRPr lang="en-US"/>
            </a:p>
          </p:txBody>
        </p:sp>
      </p:grpSp>
      <p:pic>
        <p:nvPicPr>
          <p:cNvPr id="13322" name="Picture 21" descr="AR K2 Map_20110829"/>
          <p:cNvPicPr>
            <a:picLocks noChangeAspect="1" noChangeArrowheads="1"/>
          </p:cNvPicPr>
          <p:nvPr/>
        </p:nvPicPr>
        <p:blipFill>
          <a:blip r:embed="rId3" cstate="print"/>
          <a:srcRect/>
          <a:stretch>
            <a:fillRect/>
          </a:stretch>
        </p:blipFill>
        <p:spPr bwMode="auto">
          <a:xfrm>
            <a:off x="11887200" y="23109238"/>
            <a:ext cx="4114800" cy="3636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2"/>
          <p:cNvSpPr>
            <a:spLocks noChangeArrowheads="1"/>
          </p:cNvSpPr>
          <p:nvPr/>
        </p:nvSpPr>
        <p:spPr bwMode="auto">
          <a:xfrm>
            <a:off x="152400" y="152400"/>
            <a:ext cx="9144000" cy="762000"/>
          </a:xfrm>
          <a:prstGeom prst="rect">
            <a:avLst/>
          </a:prstGeom>
          <a:noFill/>
          <a:ln w="9525">
            <a:noFill/>
            <a:miter lim="800000"/>
            <a:headEnd/>
            <a:tailEnd/>
          </a:ln>
        </p:spPr>
        <p:txBody>
          <a:bodyPr/>
          <a:lstStyle/>
          <a:p>
            <a:pPr marL="342900" indent="-342900">
              <a:spcBef>
                <a:spcPct val="20000"/>
              </a:spcBef>
            </a:pPr>
            <a:r>
              <a:rPr lang="en-US" sz="3800" dirty="0">
                <a:solidFill>
                  <a:srgbClr val="006F7C"/>
                </a:solidFill>
                <a:latin typeface="Times New Roman" pitchFamily="18" charset="0"/>
              </a:rPr>
              <a:t>46 Different Combinations of Compounds</a:t>
            </a:r>
          </a:p>
        </p:txBody>
      </p:sp>
      <p:graphicFrame>
        <p:nvGraphicFramePr>
          <p:cNvPr id="2050" name="Object 10"/>
          <p:cNvGraphicFramePr>
            <a:graphicFrameLocks noChangeAspect="1"/>
          </p:cNvGraphicFramePr>
          <p:nvPr>
            <p:ph/>
          </p:nvPr>
        </p:nvGraphicFramePr>
        <p:xfrm>
          <a:off x="419100" y="1809750"/>
          <a:ext cx="8267700" cy="3219450"/>
        </p:xfrm>
        <a:graphic>
          <a:graphicData uri="http://schemas.openxmlformats.org/presentationml/2006/ole">
            <p:oleObj spid="_x0000_s980994" name="Chart" r:id="rId4" imgW="7791545" imgH="3067240" progId="Excel.Sheet.8">
              <p:embed/>
            </p:oleObj>
          </a:graphicData>
        </a:graphic>
      </p:graphicFrame>
      <p:sp>
        <p:nvSpPr>
          <p:cNvPr id="2052" name="Text Box 12"/>
          <p:cNvSpPr txBox="1">
            <a:spLocks noChangeArrowheads="1"/>
          </p:cNvSpPr>
          <p:nvPr/>
        </p:nvSpPr>
        <p:spPr bwMode="auto">
          <a:xfrm rot="851295">
            <a:off x="1463675" y="3541713"/>
            <a:ext cx="1143000" cy="825500"/>
          </a:xfrm>
          <a:prstGeom prst="rect">
            <a:avLst/>
          </a:prstGeom>
          <a:noFill/>
          <a:ln w="9525">
            <a:noFill/>
            <a:miter lim="800000"/>
            <a:headEnd/>
            <a:tailEnd/>
          </a:ln>
        </p:spPr>
        <p:txBody>
          <a:bodyPr>
            <a:spAutoFit/>
          </a:bodyPr>
          <a:lstStyle/>
          <a:p>
            <a:pPr algn="ctr">
              <a:spcBef>
                <a:spcPct val="50000"/>
              </a:spcBef>
            </a:pPr>
            <a:r>
              <a:rPr lang="en-US" sz="1600" b="1">
                <a:solidFill>
                  <a:schemeClr val="folHlink"/>
                </a:solidFill>
              </a:rPr>
              <a:t>JWH-081, JWH-250 (11%)</a:t>
            </a:r>
          </a:p>
        </p:txBody>
      </p:sp>
      <p:sp>
        <p:nvSpPr>
          <p:cNvPr id="2053" name="Text Box 13"/>
          <p:cNvSpPr txBox="1">
            <a:spLocks noChangeArrowheads="1"/>
          </p:cNvSpPr>
          <p:nvPr/>
        </p:nvSpPr>
        <p:spPr bwMode="auto">
          <a:xfrm>
            <a:off x="4000500" y="3857625"/>
            <a:ext cx="1143000" cy="825500"/>
          </a:xfrm>
          <a:prstGeom prst="rect">
            <a:avLst/>
          </a:prstGeom>
          <a:noFill/>
          <a:ln w="9525">
            <a:noFill/>
            <a:miter lim="800000"/>
            <a:headEnd/>
            <a:tailEnd/>
          </a:ln>
        </p:spPr>
        <p:txBody>
          <a:bodyPr>
            <a:spAutoFit/>
          </a:bodyPr>
          <a:lstStyle/>
          <a:p>
            <a:pPr algn="ctr">
              <a:spcBef>
                <a:spcPct val="50000"/>
              </a:spcBef>
            </a:pPr>
            <a:r>
              <a:rPr lang="en-US" sz="1600" b="1">
                <a:solidFill>
                  <a:schemeClr val="folHlink"/>
                </a:solidFill>
              </a:rPr>
              <a:t>JWH-018, JWH-073 (13%)</a:t>
            </a:r>
          </a:p>
        </p:txBody>
      </p:sp>
      <p:sp>
        <p:nvSpPr>
          <p:cNvPr id="2054" name="Text Box 14"/>
          <p:cNvSpPr txBox="1">
            <a:spLocks noChangeArrowheads="1"/>
          </p:cNvSpPr>
          <p:nvPr/>
        </p:nvSpPr>
        <p:spPr bwMode="auto">
          <a:xfrm rot="-630981">
            <a:off x="6748463" y="3675063"/>
            <a:ext cx="1143000" cy="581025"/>
          </a:xfrm>
          <a:prstGeom prst="rect">
            <a:avLst/>
          </a:prstGeom>
          <a:noFill/>
          <a:ln w="9525">
            <a:noFill/>
            <a:miter lim="800000"/>
            <a:headEnd/>
            <a:tailEnd/>
          </a:ln>
        </p:spPr>
        <p:txBody>
          <a:bodyPr>
            <a:spAutoFit/>
          </a:bodyPr>
          <a:lstStyle/>
          <a:p>
            <a:pPr algn="ctr">
              <a:spcBef>
                <a:spcPct val="50000"/>
              </a:spcBef>
            </a:pPr>
            <a:r>
              <a:rPr lang="en-US" sz="1600" b="1">
                <a:solidFill>
                  <a:schemeClr val="folHlink"/>
                </a:solidFill>
              </a:rPr>
              <a:t>JWH-018 (14%)</a:t>
            </a:r>
          </a:p>
        </p:txBody>
      </p:sp>
      <p:sp>
        <p:nvSpPr>
          <p:cNvPr id="2055" name="Text Box 15"/>
          <p:cNvSpPr txBox="1">
            <a:spLocks noChangeArrowheads="1"/>
          </p:cNvSpPr>
          <p:nvPr/>
        </p:nvSpPr>
        <p:spPr bwMode="auto">
          <a:xfrm>
            <a:off x="4362450" y="1958975"/>
            <a:ext cx="1143000" cy="581025"/>
          </a:xfrm>
          <a:prstGeom prst="rect">
            <a:avLst/>
          </a:prstGeom>
          <a:noFill/>
          <a:ln w="9525">
            <a:noFill/>
            <a:miter lim="800000"/>
            <a:headEnd/>
            <a:tailEnd/>
          </a:ln>
        </p:spPr>
        <p:txBody>
          <a:bodyPr>
            <a:spAutoFit/>
          </a:bodyPr>
          <a:lstStyle/>
          <a:p>
            <a:pPr algn="ctr">
              <a:spcBef>
                <a:spcPct val="50000"/>
              </a:spcBef>
            </a:pPr>
            <a:r>
              <a:rPr lang="en-US" sz="1600" b="1">
                <a:solidFill>
                  <a:schemeClr val="folHlink"/>
                </a:solidFill>
              </a:rPr>
              <a:t>AM2201 (10%)</a:t>
            </a:r>
          </a:p>
        </p:txBody>
      </p:sp>
      <p:sp>
        <p:nvSpPr>
          <p:cNvPr id="2057" name="Text Box 18"/>
          <p:cNvSpPr txBox="1">
            <a:spLocks noChangeArrowheads="1"/>
          </p:cNvSpPr>
          <p:nvPr/>
        </p:nvSpPr>
        <p:spPr bwMode="auto">
          <a:xfrm>
            <a:off x="733425" y="1562100"/>
            <a:ext cx="1295400" cy="825500"/>
          </a:xfrm>
          <a:prstGeom prst="rect">
            <a:avLst/>
          </a:prstGeom>
          <a:noFill/>
          <a:ln w="9525">
            <a:noFill/>
            <a:miter lim="800000"/>
            <a:headEnd/>
            <a:tailEnd/>
          </a:ln>
        </p:spPr>
        <p:txBody>
          <a:bodyPr>
            <a:spAutoFit/>
          </a:bodyPr>
          <a:lstStyle/>
          <a:p>
            <a:pPr algn="ctr">
              <a:spcBef>
                <a:spcPct val="50000"/>
              </a:spcBef>
            </a:pPr>
            <a:r>
              <a:rPr lang="en-US" sz="1600" b="1"/>
              <a:t>JWH-203, JWH-250</a:t>
            </a:r>
            <a:br>
              <a:rPr lang="en-US" sz="1600" b="1"/>
            </a:br>
            <a:r>
              <a:rPr lang="en-US" sz="1600" b="1"/>
              <a:t>(3%)</a:t>
            </a:r>
          </a:p>
        </p:txBody>
      </p:sp>
      <p:sp>
        <p:nvSpPr>
          <p:cNvPr id="2058" name="Text Box 19"/>
          <p:cNvSpPr txBox="1">
            <a:spLocks noChangeArrowheads="1"/>
          </p:cNvSpPr>
          <p:nvPr/>
        </p:nvSpPr>
        <p:spPr bwMode="auto">
          <a:xfrm>
            <a:off x="-161925" y="2447925"/>
            <a:ext cx="1295400" cy="825500"/>
          </a:xfrm>
          <a:prstGeom prst="rect">
            <a:avLst/>
          </a:prstGeom>
          <a:noFill/>
          <a:ln w="9525">
            <a:noFill/>
            <a:miter lim="800000"/>
            <a:headEnd/>
            <a:tailEnd/>
          </a:ln>
        </p:spPr>
        <p:txBody>
          <a:bodyPr>
            <a:spAutoFit/>
          </a:bodyPr>
          <a:lstStyle/>
          <a:p>
            <a:pPr algn="ctr">
              <a:spcBef>
                <a:spcPct val="50000"/>
              </a:spcBef>
            </a:pPr>
            <a:r>
              <a:rPr lang="en-US" sz="1600" b="1"/>
              <a:t>JWH-122, JWH-210</a:t>
            </a:r>
            <a:br>
              <a:rPr lang="en-US" sz="1600" b="1"/>
            </a:br>
            <a:r>
              <a:rPr lang="en-US" sz="1600" b="1"/>
              <a:t>(4%)</a:t>
            </a:r>
          </a:p>
        </p:txBody>
      </p:sp>
      <p:sp>
        <p:nvSpPr>
          <p:cNvPr id="2059" name="Text Box 20"/>
          <p:cNvSpPr txBox="1">
            <a:spLocks noChangeArrowheads="1"/>
          </p:cNvSpPr>
          <p:nvPr/>
        </p:nvSpPr>
        <p:spPr bwMode="auto">
          <a:xfrm>
            <a:off x="1857375" y="1314450"/>
            <a:ext cx="1295400" cy="581025"/>
          </a:xfrm>
          <a:prstGeom prst="rect">
            <a:avLst/>
          </a:prstGeom>
          <a:noFill/>
          <a:ln w="9525">
            <a:noFill/>
            <a:miter lim="800000"/>
            <a:headEnd/>
            <a:tailEnd/>
          </a:ln>
        </p:spPr>
        <p:txBody>
          <a:bodyPr>
            <a:spAutoFit/>
          </a:bodyPr>
          <a:lstStyle/>
          <a:p>
            <a:pPr algn="ctr">
              <a:spcBef>
                <a:spcPct val="50000"/>
              </a:spcBef>
            </a:pPr>
            <a:r>
              <a:rPr lang="en-US" sz="1600" b="1"/>
              <a:t>JWH-250</a:t>
            </a:r>
            <a:br>
              <a:rPr lang="en-US" sz="1600" b="1"/>
            </a:br>
            <a:r>
              <a:rPr lang="en-US" sz="1600" b="1"/>
              <a:t>(3%)</a:t>
            </a:r>
          </a:p>
        </p:txBody>
      </p:sp>
      <p:sp>
        <p:nvSpPr>
          <p:cNvPr id="2060" name="Text Box 21"/>
          <p:cNvSpPr txBox="1">
            <a:spLocks noChangeArrowheads="1"/>
          </p:cNvSpPr>
          <p:nvPr/>
        </p:nvSpPr>
        <p:spPr bwMode="auto">
          <a:xfrm>
            <a:off x="2819400" y="1228725"/>
            <a:ext cx="1295400" cy="581025"/>
          </a:xfrm>
          <a:prstGeom prst="rect">
            <a:avLst/>
          </a:prstGeom>
          <a:noFill/>
          <a:ln w="9525">
            <a:noFill/>
            <a:miter lim="800000"/>
            <a:headEnd/>
            <a:tailEnd/>
          </a:ln>
        </p:spPr>
        <p:txBody>
          <a:bodyPr>
            <a:spAutoFit/>
          </a:bodyPr>
          <a:lstStyle/>
          <a:p>
            <a:pPr algn="ctr">
              <a:spcBef>
                <a:spcPct val="50000"/>
              </a:spcBef>
            </a:pPr>
            <a:r>
              <a:rPr lang="en-US" sz="1600" b="1"/>
              <a:t>RCS-4</a:t>
            </a:r>
            <a:br>
              <a:rPr lang="en-US" sz="1600" b="1"/>
            </a:br>
            <a:r>
              <a:rPr lang="en-US" sz="1600" b="1"/>
              <a:t>(3%)</a:t>
            </a:r>
          </a:p>
        </p:txBody>
      </p:sp>
      <p:sp>
        <p:nvSpPr>
          <p:cNvPr id="2061" name="Text Box 22"/>
          <p:cNvSpPr txBox="1">
            <a:spLocks noChangeArrowheads="1"/>
          </p:cNvSpPr>
          <p:nvPr/>
        </p:nvSpPr>
        <p:spPr bwMode="auto">
          <a:xfrm>
            <a:off x="6410325" y="895350"/>
            <a:ext cx="1295400" cy="1069975"/>
          </a:xfrm>
          <a:prstGeom prst="rect">
            <a:avLst/>
          </a:prstGeom>
          <a:noFill/>
          <a:ln w="9525">
            <a:noFill/>
            <a:miter lim="800000"/>
            <a:headEnd/>
            <a:tailEnd/>
          </a:ln>
        </p:spPr>
        <p:txBody>
          <a:bodyPr>
            <a:spAutoFit/>
          </a:bodyPr>
          <a:lstStyle/>
          <a:p>
            <a:pPr algn="ctr">
              <a:spcBef>
                <a:spcPct val="50000"/>
              </a:spcBef>
            </a:pPr>
            <a:r>
              <a:rPr lang="en-US" sz="1600" b="1"/>
              <a:t>AM2201, JWH-122, JWH-210</a:t>
            </a:r>
            <a:br>
              <a:rPr lang="en-US" sz="1600" b="1"/>
            </a:br>
            <a:r>
              <a:rPr lang="en-US" sz="1600" b="1"/>
              <a:t>(3%)</a:t>
            </a:r>
          </a:p>
        </p:txBody>
      </p:sp>
      <p:sp>
        <p:nvSpPr>
          <p:cNvPr id="2062" name="Text Box 23"/>
          <p:cNvSpPr txBox="1">
            <a:spLocks noChangeArrowheads="1"/>
          </p:cNvSpPr>
          <p:nvPr/>
        </p:nvSpPr>
        <p:spPr bwMode="auto">
          <a:xfrm>
            <a:off x="8096250" y="1962150"/>
            <a:ext cx="1114425" cy="825500"/>
          </a:xfrm>
          <a:prstGeom prst="rect">
            <a:avLst/>
          </a:prstGeom>
          <a:noFill/>
          <a:ln w="9525">
            <a:noFill/>
            <a:miter lim="800000"/>
            <a:headEnd/>
            <a:tailEnd/>
          </a:ln>
        </p:spPr>
        <p:txBody>
          <a:bodyPr>
            <a:spAutoFit/>
          </a:bodyPr>
          <a:lstStyle/>
          <a:p>
            <a:pPr algn="ctr">
              <a:spcBef>
                <a:spcPct val="50000"/>
              </a:spcBef>
            </a:pPr>
            <a:r>
              <a:rPr lang="en-US" sz="1600" b="1"/>
              <a:t>AM2201, JWH-210 (5%)</a:t>
            </a:r>
          </a:p>
        </p:txBody>
      </p:sp>
      <p:sp>
        <p:nvSpPr>
          <p:cNvPr id="2063" name="Line 35"/>
          <p:cNvSpPr>
            <a:spLocks noChangeShapeType="1"/>
          </p:cNvSpPr>
          <p:nvPr/>
        </p:nvSpPr>
        <p:spPr bwMode="auto">
          <a:xfrm flipH="1">
            <a:off x="7969250" y="2301875"/>
            <a:ext cx="204788" cy="66675"/>
          </a:xfrm>
          <a:prstGeom prst="line">
            <a:avLst/>
          </a:prstGeom>
          <a:noFill/>
          <a:ln w="22225">
            <a:solidFill>
              <a:schemeClr val="tx1"/>
            </a:solidFill>
            <a:round/>
            <a:headEnd/>
            <a:tailEnd/>
          </a:ln>
        </p:spPr>
        <p:txBody>
          <a:bodyPr/>
          <a:lstStyle/>
          <a:p>
            <a:endParaRPr lang="en-US"/>
          </a:p>
        </p:txBody>
      </p:sp>
      <p:sp>
        <p:nvSpPr>
          <p:cNvPr id="2064" name="Line 36"/>
          <p:cNvSpPr>
            <a:spLocks noChangeShapeType="1"/>
          </p:cNvSpPr>
          <p:nvPr/>
        </p:nvSpPr>
        <p:spPr bwMode="auto">
          <a:xfrm flipH="1">
            <a:off x="6883400" y="1920875"/>
            <a:ext cx="146050" cy="146050"/>
          </a:xfrm>
          <a:prstGeom prst="line">
            <a:avLst/>
          </a:prstGeom>
          <a:noFill/>
          <a:ln w="22225">
            <a:solidFill>
              <a:schemeClr val="tx1"/>
            </a:solidFill>
            <a:round/>
            <a:headEnd/>
            <a:tailEnd/>
          </a:ln>
        </p:spPr>
        <p:txBody>
          <a:bodyPr/>
          <a:lstStyle/>
          <a:p>
            <a:endParaRPr lang="en-US"/>
          </a:p>
        </p:txBody>
      </p:sp>
      <p:sp>
        <p:nvSpPr>
          <p:cNvPr id="2065" name="Line 38"/>
          <p:cNvSpPr>
            <a:spLocks noChangeShapeType="1"/>
          </p:cNvSpPr>
          <p:nvPr/>
        </p:nvSpPr>
        <p:spPr bwMode="auto">
          <a:xfrm>
            <a:off x="2514600" y="1828800"/>
            <a:ext cx="128588" cy="228600"/>
          </a:xfrm>
          <a:prstGeom prst="line">
            <a:avLst/>
          </a:prstGeom>
          <a:noFill/>
          <a:ln w="22225">
            <a:solidFill>
              <a:schemeClr val="tx1"/>
            </a:solidFill>
            <a:round/>
            <a:headEnd/>
            <a:tailEnd/>
          </a:ln>
        </p:spPr>
        <p:txBody>
          <a:bodyPr/>
          <a:lstStyle/>
          <a:p>
            <a:endParaRPr lang="en-US"/>
          </a:p>
        </p:txBody>
      </p:sp>
      <p:sp>
        <p:nvSpPr>
          <p:cNvPr id="2066" name="Line 39"/>
          <p:cNvSpPr>
            <a:spLocks noChangeShapeType="1"/>
          </p:cNvSpPr>
          <p:nvPr/>
        </p:nvSpPr>
        <p:spPr bwMode="auto">
          <a:xfrm>
            <a:off x="1851025" y="2038350"/>
            <a:ext cx="274638" cy="128588"/>
          </a:xfrm>
          <a:prstGeom prst="line">
            <a:avLst/>
          </a:prstGeom>
          <a:noFill/>
          <a:ln w="22225">
            <a:solidFill>
              <a:schemeClr val="tx1"/>
            </a:solidFill>
            <a:round/>
            <a:headEnd/>
            <a:tailEnd/>
          </a:ln>
        </p:spPr>
        <p:txBody>
          <a:bodyPr/>
          <a:lstStyle/>
          <a:p>
            <a:endParaRPr lang="en-US"/>
          </a:p>
        </p:txBody>
      </p:sp>
      <p:sp>
        <p:nvSpPr>
          <p:cNvPr id="2067" name="Line 42"/>
          <p:cNvSpPr>
            <a:spLocks noChangeShapeType="1"/>
          </p:cNvSpPr>
          <p:nvPr/>
        </p:nvSpPr>
        <p:spPr bwMode="auto">
          <a:xfrm>
            <a:off x="914400" y="2771775"/>
            <a:ext cx="136525" cy="0"/>
          </a:xfrm>
          <a:prstGeom prst="line">
            <a:avLst/>
          </a:prstGeom>
          <a:noFill/>
          <a:ln w="22225">
            <a:solidFill>
              <a:schemeClr val="tx1"/>
            </a:solidFill>
            <a:round/>
            <a:headEnd/>
            <a:tailEnd/>
          </a:ln>
        </p:spPr>
        <p:txBody>
          <a:bodyPr/>
          <a:lstStyle/>
          <a:p>
            <a:endParaRPr lang="en-US"/>
          </a:p>
        </p:txBody>
      </p:sp>
      <p:sp>
        <p:nvSpPr>
          <p:cNvPr id="2068" name="Line 44"/>
          <p:cNvSpPr>
            <a:spLocks noChangeShapeType="1"/>
          </p:cNvSpPr>
          <p:nvPr/>
        </p:nvSpPr>
        <p:spPr bwMode="auto">
          <a:xfrm>
            <a:off x="3429000" y="1768475"/>
            <a:ext cx="0" cy="182563"/>
          </a:xfrm>
          <a:prstGeom prst="line">
            <a:avLst/>
          </a:prstGeom>
          <a:noFill/>
          <a:ln w="222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t>Overview</a:t>
            </a:r>
            <a:endParaRPr lang="en-US" dirty="0"/>
          </a:p>
        </p:txBody>
      </p:sp>
      <p:sp>
        <p:nvSpPr>
          <p:cNvPr id="8" name="Content Placeholder 7"/>
          <p:cNvSpPr>
            <a:spLocks noGrp="1"/>
          </p:cNvSpPr>
          <p:nvPr>
            <p:ph idx="1"/>
          </p:nvPr>
        </p:nvSpPr>
        <p:spPr/>
        <p:txBody>
          <a:bodyPr/>
          <a:lstStyle/>
          <a:p>
            <a:pPr>
              <a:lnSpc>
                <a:spcPct val="150000"/>
              </a:lnSpc>
            </a:pPr>
            <a:r>
              <a:rPr lang="en-US" dirty="0" smtClean="0"/>
              <a:t>Public Health Laboratories (PHLs)</a:t>
            </a:r>
          </a:p>
          <a:p>
            <a:pPr>
              <a:lnSpc>
                <a:spcPct val="150000"/>
              </a:lnSpc>
            </a:pPr>
            <a:r>
              <a:rPr lang="en-US" dirty="0" smtClean="0"/>
              <a:t>Environmental Laboratories</a:t>
            </a:r>
          </a:p>
          <a:p>
            <a:pPr>
              <a:lnSpc>
                <a:spcPct val="150000"/>
              </a:lnSpc>
            </a:pPr>
            <a:r>
              <a:rPr lang="en-US" dirty="0" smtClean="0"/>
              <a:t>PHLs in Action</a:t>
            </a:r>
          </a:p>
          <a:p>
            <a:pPr>
              <a:lnSpc>
                <a:spcPct val="150000"/>
              </a:lnSpc>
            </a:pPr>
            <a:r>
              <a:rPr lang="en-US" sz="3400" b="1" dirty="0" smtClean="0"/>
              <a:t>Association of Public Health Laboratories</a:t>
            </a:r>
          </a:p>
          <a:p>
            <a:pPr>
              <a:lnSpc>
                <a:spcPct val="150000"/>
              </a:lnSpc>
            </a:pPr>
            <a:r>
              <a:rPr lang="en-US" dirty="0" smtClean="0"/>
              <a:t>History</a:t>
            </a:r>
          </a:p>
          <a:p>
            <a:pPr>
              <a:lnSpc>
                <a:spcPct val="150000"/>
              </a:lnSpc>
            </a:pPr>
            <a:endParaRPr lang="en-US" dirty="0" smtClean="0"/>
          </a:p>
        </p:txBody>
      </p:sp>
      <p:sp>
        <p:nvSpPr>
          <p:cNvPr id="3075" name="Rectangle 3"/>
          <p:cNvSpPr>
            <a:spLocks noChangeArrowheads="1"/>
          </p:cNvSpPr>
          <p:nvPr/>
        </p:nvSpPr>
        <p:spPr bwMode="auto">
          <a:xfrm>
            <a:off x="793750" y="6172200"/>
            <a:ext cx="184150" cy="457200"/>
          </a:xfrm>
          <a:prstGeom prst="rect">
            <a:avLst/>
          </a:prstGeom>
          <a:noFill/>
          <a:ln w="9525">
            <a:noFill/>
            <a:miter lim="800000"/>
            <a:headEnd/>
            <a:tailEnd/>
          </a:ln>
        </p:spPr>
        <p:txBody>
          <a:bodyPr wrap="none">
            <a:spAutoFit/>
          </a:bodyPr>
          <a:lstStyle/>
          <a:p>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28600"/>
            <a:ext cx="8305800" cy="995362"/>
          </a:xfrm>
        </p:spPr>
        <p:txBody>
          <a:bodyPr/>
          <a:lstStyle/>
          <a:p>
            <a:pPr eaLnBrk="1" hangingPunct="1"/>
            <a:r>
              <a:rPr lang="en-US" strike="sngStrike" dirty="0" smtClean="0"/>
              <a:t>Public Health </a:t>
            </a:r>
            <a:r>
              <a:rPr lang="en-US" dirty="0" smtClean="0"/>
              <a:t>Policy is</a:t>
            </a:r>
          </a:p>
        </p:txBody>
      </p:sp>
      <p:sp>
        <p:nvSpPr>
          <p:cNvPr id="18435" name="Rectangle 3"/>
          <p:cNvSpPr>
            <a:spLocks noGrp="1" noChangeArrowheads="1"/>
          </p:cNvSpPr>
          <p:nvPr>
            <p:ph type="body" idx="1"/>
          </p:nvPr>
        </p:nvSpPr>
        <p:spPr>
          <a:xfrm>
            <a:off x="381000" y="2209800"/>
            <a:ext cx="8234362" cy="2743200"/>
          </a:xfrm>
        </p:spPr>
        <p:txBody>
          <a:bodyPr/>
          <a:lstStyle/>
          <a:p>
            <a:pPr eaLnBrk="1" hangingPunct="1">
              <a:buFontTx/>
              <a:buNone/>
            </a:pPr>
            <a:r>
              <a:rPr lang="en-US" dirty="0" smtClean="0"/>
              <a:t>	</a:t>
            </a:r>
            <a:r>
              <a:rPr lang="en-US" sz="4000" b="1" dirty="0" smtClean="0"/>
              <a:t>a course of action:</a:t>
            </a:r>
            <a:r>
              <a:rPr lang="en-US" sz="4000" dirty="0" smtClean="0"/>
              <a:t> a program of actions adopted by a person, group, or government, or the set of principles on which they are based.*</a:t>
            </a:r>
          </a:p>
        </p:txBody>
      </p:sp>
      <p:sp>
        <p:nvSpPr>
          <p:cNvPr id="4" name="TextBox 3"/>
          <p:cNvSpPr txBox="1"/>
          <p:nvPr/>
        </p:nvSpPr>
        <p:spPr>
          <a:xfrm>
            <a:off x="762000" y="6172200"/>
            <a:ext cx="4572000" cy="369332"/>
          </a:xfrm>
          <a:prstGeom prst="rect">
            <a:avLst/>
          </a:prstGeom>
          <a:noFill/>
        </p:spPr>
        <p:txBody>
          <a:bodyPr wrap="square" rtlCol="0">
            <a:spAutoFit/>
          </a:bodyPr>
          <a:lstStyle/>
          <a:p>
            <a:r>
              <a:rPr lang="en-US" dirty="0" smtClean="0"/>
              <a:t>*Encarta World Encyclopedia</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5486400" y="0"/>
            <a:ext cx="3657600" cy="5334000"/>
          </a:xfrm>
        </p:spPr>
        <p:txBody>
          <a:bodyPr/>
          <a:lstStyle/>
          <a:p>
            <a:pPr algn="ctr" eaLnBrk="1" hangingPunct="1"/>
            <a:r>
              <a:rPr lang="en-US" sz="4800" b="1" dirty="0" smtClean="0">
                <a:solidFill>
                  <a:srgbClr val="2C778C"/>
                </a:solidFill>
              </a:rPr>
              <a:t>Vision:</a:t>
            </a:r>
            <a:r>
              <a:rPr lang="en-US" sz="4800" dirty="0" smtClean="0">
                <a:solidFill>
                  <a:srgbClr val="FFF533"/>
                </a:solidFill>
              </a:rPr>
              <a:t/>
            </a:r>
            <a:br>
              <a:rPr lang="en-US" sz="4800" dirty="0" smtClean="0">
                <a:solidFill>
                  <a:srgbClr val="FFF533"/>
                </a:solidFill>
              </a:rPr>
            </a:br>
            <a:r>
              <a:rPr lang="en-US" sz="4800" dirty="0" smtClean="0">
                <a:solidFill>
                  <a:schemeClr val="tx1"/>
                </a:solidFill>
              </a:rPr>
              <a:t>A healthier world through</a:t>
            </a:r>
            <a:br>
              <a:rPr lang="en-US" sz="4800" dirty="0" smtClean="0">
                <a:solidFill>
                  <a:schemeClr val="tx1"/>
                </a:solidFill>
              </a:rPr>
            </a:br>
            <a:r>
              <a:rPr lang="en-US" sz="4800" dirty="0" smtClean="0">
                <a:solidFill>
                  <a:schemeClr val="tx1"/>
                </a:solidFill>
              </a:rPr>
              <a:t>quality laboratory practice.</a:t>
            </a:r>
          </a:p>
        </p:txBody>
      </p:sp>
      <p:sp>
        <p:nvSpPr>
          <p:cNvPr id="5123" name="Rectangle 3"/>
          <p:cNvSpPr>
            <a:spLocks noGrp="1" noChangeArrowheads="1"/>
          </p:cNvSpPr>
          <p:nvPr>
            <p:ph type="subTitle" idx="1"/>
          </p:nvPr>
        </p:nvSpPr>
        <p:spPr/>
        <p:txBody>
          <a:bodyPr/>
          <a:lstStyle/>
          <a:p>
            <a:pPr eaLnBrk="1" hangingPunct="1">
              <a:lnSpc>
                <a:spcPct val="90000"/>
              </a:lnSpc>
              <a:buFont typeface="Times"/>
              <a:buNone/>
            </a:pPr>
            <a:r>
              <a:rPr lang="en-US" dirty="0" smtClean="0">
                <a:solidFill>
                  <a:srgbClr val="F0FF78"/>
                </a:solidFill>
              </a:rPr>
              <a:t>	</a:t>
            </a:r>
          </a:p>
          <a:p>
            <a:pPr eaLnBrk="1" hangingPunct="1">
              <a:lnSpc>
                <a:spcPct val="90000"/>
              </a:lnSpc>
              <a:buFont typeface="Times"/>
              <a:buNone/>
            </a:pPr>
            <a:endParaRPr lang="en-US" dirty="0" smtClean="0">
              <a:solidFill>
                <a:srgbClr val="F0FF78"/>
              </a:solidFill>
            </a:endParaRPr>
          </a:p>
          <a:p>
            <a:pPr eaLnBrk="1" hangingPunct="1">
              <a:lnSpc>
                <a:spcPct val="90000"/>
              </a:lnSpc>
              <a:buFont typeface="Times"/>
              <a:buNone/>
            </a:pPr>
            <a:endParaRPr lang="en-US" b="1" dirty="0" smtClean="0"/>
          </a:p>
          <a:p>
            <a:pPr eaLnBrk="1" hangingPunct="1">
              <a:lnSpc>
                <a:spcPct val="90000"/>
              </a:lnSpc>
              <a:buFont typeface="Times"/>
              <a:buNone/>
            </a:pPr>
            <a:endParaRPr lang="en-US" sz="4000" dirty="0" smtClean="0">
              <a:solidFill>
                <a:srgbClr val="F0FF78"/>
              </a:solidFill>
            </a:endParaRPr>
          </a:p>
        </p:txBody>
      </p:sp>
      <p:pic>
        <p:nvPicPr>
          <p:cNvPr id="169986" name="Picture 2" descr="Mom and Apple Pie.jpg (55379 bytes)"/>
          <p:cNvPicPr>
            <a:picLocks noChangeAspect="1" noChangeArrowheads="1"/>
          </p:cNvPicPr>
          <p:nvPr/>
        </p:nvPicPr>
        <p:blipFill>
          <a:blip r:embed="rId3" cstate="print"/>
          <a:srcRect/>
          <a:stretch>
            <a:fillRect/>
          </a:stretch>
        </p:blipFill>
        <p:spPr bwMode="auto">
          <a:xfrm>
            <a:off x="0" y="0"/>
            <a:ext cx="5454989" cy="68580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1371600" y="533400"/>
            <a:ext cx="7772400" cy="4191000"/>
          </a:xfrm>
        </p:spPr>
        <p:txBody>
          <a:bodyPr/>
          <a:lstStyle/>
          <a:p>
            <a:pPr>
              <a:spcBef>
                <a:spcPct val="30000"/>
              </a:spcBef>
              <a:defRPr/>
            </a:pPr>
            <a:r>
              <a:rPr lang="en-US" sz="3600" dirty="0" smtClean="0">
                <a:solidFill>
                  <a:schemeClr val="tx1"/>
                </a:solidFill>
              </a:rPr>
              <a:t>“Unlike private institutions, the Hinton State Laboratory Institute has the mission and authority to focus on public problems. ..</a:t>
            </a:r>
            <a:br>
              <a:rPr lang="en-US" sz="3600" dirty="0" smtClean="0">
                <a:solidFill>
                  <a:schemeClr val="tx1"/>
                </a:solidFill>
              </a:rPr>
            </a:br>
            <a:r>
              <a:rPr lang="en-US" sz="3600" dirty="0" smtClean="0">
                <a:solidFill>
                  <a:schemeClr val="tx1"/>
                </a:solidFill>
              </a:rPr>
              <a:t/>
            </a:r>
            <a:br>
              <a:rPr lang="en-US" sz="3600" dirty="0" smtClean="0">
                <a:solidFill>
                  <a:schemeClr val="tx1"/>
                </a:solidFill>
              </a:rPr>
            </a:br>
            <a:r>
              <a:rPr lang="en-US" sz="3600" dirty="0" smtClean="0">
                <a:solidFill>
                  <a:schemeClr val="tx1"/>
                </a:solidFill>
              </a:rPr>
              <a:t>It addresses small problems before they become big and big problems before they become catastrophes.” </a:t>
            </a:r>
            <a:endParaRPr lang="en-US" sz="3600" dirty="0"/>
          </a:p>
        </p:txBody>
      </p:sp>
      <p:sp>
        <p:nvSpPr>
          <p:cNvPr id="4" name="Subtitle 3"/>
          <p:cNvSpPr>
            <a:spLocks noGrp="1"/>
          </p:cNvSpPr>
          <p:nvPr>
            <p:ph type="subTitle" idx="1"/>
          </p:nvPr>
        </p:nvSpPr>
        <p:spPr>
          <a:xfrm>
            <a:off x="1447800" y="5105400"/>
            <a:ext cx="6400800" cy="1752600"/>
          </a:xfrm>
        </p:spPr>
        <p:txBody>
          <a:bodyPr/>
          <a:lstStyle/>
          <a:p>
            <a:r>
              <a:rPr lang="en-US" dirty="0" smtClean="0"/>
              <a:t>Tom Garvey, MD </a:t>
            </a:r>
            <a:br>
              <a:rPr lang="en-US" dirty="0" smtClean="0"/>
            </a:br>
            <a:r>
              <a:rPr lang="en-US" dirty="0" smtClean="0"/>
              <a:t>Primary Care Physician</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r>
              <a:rPr lang="en-US" dirty="0" smtClean="0">
                <a:cs typeface="Arial" charset="0"/>
              </a:rPr>
              <a:t>Mission</a:t>
            </a:r>
          </a:p>
        </p:txBody>
      </p:sp>
      <p:sp>
        <p:nvSpPr>
          <p:cNvPr id="34819" name="Rectangle 3"/>
          <p:cNvSpPr>
            <a:spLocks noGrp="1" noChangeArrowheads="1"/>
          </p:cNvSpPr>
          <p:nvPr>
            <p:ph idx="1"/>
          </p:nvPr>
        </p:nvSpPr>
        <p:spPr/>
        <p:txBody>
          <a:bodyPr rtlCol="0">
            <a:normAutofit/>
          </a:bodyPr>
          <a:lstStyle/>
          <a:p>
            <a:pPr lvl="1" fontAlgn="auto">
              <a:lnSpc>
                <a:spcPct val="90000"/>
              </a:lnSpc>
              <a:spcAft>
                <a:spcPts val="0"/>
              </a:spcAft>
              <a:buNone/>
              <a:defRPr/>
            </a:pPr>
            <a:r>
              <a:rPr lang="en-US" sz="3600" dirty="0" smtClean="0">
                <a:cs typeface="+mn-cs"/>
              </a:rPr>
              <a:t>  To promote</a:t>
            </a:r>
            <a:r>
              <a:rPr lang="en-US" sz="3600" b="1" dirty="0" smtClean="0">
                <a:cs typeface="+mn-cs"/>
              </a:rPr>
              <a:t> </a:t>
            </a:r>
            <a:r>
              <a:rPr lang="en-US" sz="3600" dirty="0" smtClean="0">
                <a:cs typeface="+mn-cs"/>
              </a:rPr>
              <a:t>the role of public health laboratories in </a:t>
            </a:r>
            <a:r>
              <a:rPr lang="en-US" sz="4000" b="1" dirty="0" smtClean="0">
                <a:cs typeface="+mn-cs"/>
              </a:rPr>
              <a:t>shaping national and global health objectives, and to promote policies, programs, and technologies  </a:t>
            </a:r>
            <a:r>
              <a:rPr lang="en-US" sz="3600" dirty="0" smtClean="0">
                <a:cs typeface="+mn-cs"/>
              </a:rPr>
              <a:t>which assure continuous improvement in the quality of laboratory practice and health outcomes.</a:t>
            </a:r>
          </a:p>
        </p:txBody>
      </p:sp>
      <p:sp>
        <p:nvSpPr>
          <p:cNvPr id="35843" name="Rectangle 4"/>
          <p:cNvSpPr>
            <a:spLocks noChangeArrowheads="1"/>
          </p:cNvSpPr>
          <p:nvPr/>
        </p:nvSpPr>
        <p:spPr bwMode="auto">
          <a:xfrm>
            <a:off x="365125" y="1660525"/>
            <a:ext cx="184150" cy="457200"/>
          </a:xfrm>
          <a:prstGeom prst="rect">
            <a:avLst/>
          </a:prstGeom>
          <a:noFill/>
          <a:ln w="9525">
            <a:noFill/>
            <a:miter lim="800000"/>
            <a:headEnd/>
            <a:tailEnd/>
          </a:ln>
        </p:spPr>
        <p:txBody>
          <a:bodyPr wrap="none" lIns="92075" tIns="46038" rIns="92075" bIns="46038">
            <a:spAutoFit/>
          </a:bodyPr>
          <a:lstStyle/>
          <a:p>
            <a:pPr eaLnBrk="0" hangingPunct="0"/>
            <a:endParaRPr lang="en-US" sz="2400">
              <a:latin typeface="Times New Roman" pitchFamily="18" charset="0"/>
            </a:endParaRPr>
          </a:p>
        </p:txBody>
      </p:sp>
      <p:sp>
        <p:nvSpPr>
          <p:cNvPr id="35844" name="Rectangle 5"/>
          <p:cNvSpPr>
            <a:spLocks noChangeArrowheads="1"/>
          </p:cNvSpPr>
          <p:nvPr/>
        </p:nvSpPr>
        <p:spPr bwMode="auto">
          <a:xfrm>
            <a:off x="6781800" y="6248400"/>
            <a:ext cx="1905000" cy="457200"/>
          </a:xfrm>
          <a:prstGeom prst="rect">
            <a:avLst/>
          </a:prstGeom>
          <a:noFill/>
          <a:ln w="9525">
            <a:noFill/>
            <a:miter lim="800000"/>
            <a:headEnd/>
            <a:tailEnd/>
          </a:ln>
        </p:spPr>
        <p:txBody>
          <a:bodyPr wrap="none" anchor="ctr"/>
          <a:lstStyle/>
          <a:p>
            <a:endParaRPr lang="en-US">
              <a:latin typeface="Calibri" pitchFamily="34" charset="0"/>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25625" t="19000" r="17500" b="15000"/>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4000" dirty="0" smtClean="0">
                <a:solidFill>
                  <a:srgbClr val="2C778C"/>
                </a:solidFill>
              </a:rPr>
              <a:t>Major Committees</a:t>
            </a:r>
            <a:endParaRPr lang="en-US" dirty="0"/>
          </a:p>
        </p:txBody>
      </p:sp>
      <p:sp>
        <p:nvSpPr>
          <p:cNvPr id="4" name="Rectangle 5"/>
          <p:cNvSpPr txBox="1">
            <a:spLocks noChangeArrowheads="1"/>
          </p:cNvSpPr>
          <p:nvPr/>
        </p:nvSpPr>
        <p:spPr bwMode="auto">
          <a:xfrm>
            <a:off x="457200" y="1447800"/>
            <a:ext cx="8153400" cy="4525963"/>
          </a:xfrm>
          <a:prstGeom prst="rect">
            <a:avLst/>
          </a:prstGeom>
          <a:noFill/>
          <a:ln w="9525">
            <a:noFill/>
            <a:miter lim="800000"/>
            <a:headEnd/>
            <a:tailEnd/>
          </a:ln>
        </p:spPr>
        <p:txBody>
          <a:bodyPr vert="horz" wrap="square" lIns="91440" tIns="45720" rIns="91440" bIns="45720" numCol="2"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j-lt"/>
                <a:ea typeface="+mn-ea"/>
                <a:cs typeface="Arial" pitchFamily="34" charset="0"/>
              </a:defRPr>
            </a:lvl1pPr>
            <a:lvl2pPr marL="742950" indent="-285750" algn="l" rtl="0" fontAlgn="base">
              <a:spcBef>
                <a:spcPct val="20000"/>
              </a:spcBef>
              <a:spcAft>
                <a:spcPct val="0"/>
              </a:spcAft>
              <a:buFont typeface="Arial" charset="0"/>
              <a:buChar char="–"/>
              <a:defRPr sz="2800" kern="1200">
                <a:solidFill>
                  <a:schemeClr val="tx1"/>
                </a:solidFill>
                <a:latin typeface="+mj-lt"/>
                <a:ea typeface="+mn-ea"/>
                <a:cs typeface="Arial" pitchFamily="34" charset="0"/>
              </a:defRPr>
            </a:lvl2pPr>
            <a:lvl3pPr marL="1143000" indent="-228600" algn="l" rtl="0" fontAlgn="base">
              <a:spcBef>
                <a:spcPct val="20000"/>
              </a:spcBef>
              <a:spcAft>
                <a:spcPct val="0"/>
              </a:spcAft>
              <a:buFont typeface="Arial" charset="0"/>
              <a:buChar char="•"/>
              <a:defRPr sz="2400" kern="1200">
                <a:solidFill>
                  <a:schemeClr val="tx1"/>
                </a:solidFill>
                <a:latin typeface="+mj-lt"/>
                <a:ea typeface="+mn-ea"/>
                <a:cs typeface="Arial" pitchFamily="34" charset="0"/>
              </a:defRPr>
            </a:lvl3pPr>
            <a:lvl4pPr marL="1600200" indent="-228600" algn="l" rtl="0" fontAlgn="base">
              <a:spcBef>
                <a:spcPct val="20000"/>
              </a:spcBef>
              <a:spcAft>
                <a:spcPct val="0"/>
              </a:spcAft>
              <a:buFont typeface="Arial" charset="0"/>
              <a:buChar char="–"/>
              <a:defRPr sz="2000" kern="1200">
                <a:solidFill>
                  <a:schemeClr val="tx1"/>
                </a:solidFill>
                <a:latin typeface="+mj-lt"/>
                <a:ea typeface="+mn-ea"/>
                <a:cs typeface="Arial" pitchFamily="34" charset="0"/>
              </a:defRPr>
            </a:lvl4pPr>
            <a:lvl5pPr marL="2057400" indent="-228600" algn="l" rtl="0" fontAlgn="base">
              <a:spcBef>
                <a:spcPct val="20000"/>
              </a:spcBef>
              <a:spcAft>
                <a:spcPct val="0"/>
              </a:spcAft>
              <a:buFont typeface="Arial" charset="0"/>
              <a:buChar char="»"/>
              <a:defRPr sz="2000" kern="1200">
                <a:solidFill>
                  <a:schemeClr val="tx1"/>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r>
              <a:rPr lang="en-US" dirty="0" smtClean="0"/>
              <a:t>Environmental Health</a:t>
            </a:r>
          </a:p>
          <a:p>
            <a:pPr>
              <a:lnSpc>
                <a:spcPct val="80000"/>
              </a:lnSpc>
            </a:pPr>
            <a:r>
              <a:rPr lang="en-US" dirty="0" smtClean="0"/>
              <a:t>Food Safety</a:t>
            </a:r>
          </a:p>
          <a:p>
            <a:pPr>
              <a:lnSpc>
                <a:spcPct val="80000"/>
              </a:lnSpc>
            </a:pPr>
            <a:r>
              <a:rPr lang="en-US" dirty="0" smtClean="0"/>
              <a:t>Infectious Diseases</a:t>
            </a:r>
          </a:p>
          <a:p>
            <a:pPr>
              <a:lnSpc>
                <a:spcPct val="80000"/>
              </a:lnSpc>
            </a:pPr>
            <a:r>
              <a:rPr lang="en-US" dirty="0" smtClean="0"/>
              <a:t>Newborn Screening &amp;Genetics</a:t>
            </a:r>
          </a:p>
          <a:p>
            <a:pPr>
              <a:lnSpc>
                <a:spcPct val="80000"/>
              </a:lnSpc>
            </a:pPr>
            <a:r>
              <a:rPr lang="en-US" dirty="0" smtClean="0"/>
              <a:t>PH Preparedness &amp;Response</a:t>
            </a:r>
          </a:p>
          <a:p>
            <a:pPr>
              <a:lnSpc>
                <a:spcPct val="80000"/>
              </a:lnSpc>
            </a:pPr>
            <a:r>
              <a:rPr lang="en-US" dirty="0" smtClean="0"/>
              <a:t>Global Health</a:t>
            </a:r>
          </a:p>
          <a:p>
            <a:pPr>
              <a:lnSpc>
                <a:spcPct val="80000"/>
              </a:lnSpc>
            </a:pPr>
            <a:r>
              <a:rPr lang="en-US" dirty="0" smtClean="0"/>
              <a:t>Informatics</a:t>
            </a:r>
          </a:p>
          <a:p>
            <a:pPr>
              <a:lnSpc>
                <a:spcPct val="80000"/>
              </a:lnSpc>
            </a:pPr>
            <a:endParaRPr lang="en-US" dirty="0" smtClean="0"/>
          </a:p>
          <a:p>
            <a:pPr>
              <a:lnSpc>
                <a:spcPct val="80000"/>
              </a:lnSpc>
            </a:pPr>
            <a:endParaRPr lang="en-US" dirty="0" smtClean="0"/>
          </a:p>
          <a:p>
            <a:pPr>
              <a:lnSpc>
                <a:spcPct val="80000"/>
              </a:lnSpc>
            </a:pPr>
            <a:r>
              <a:rPr lang="en-US" dirty="0" smtClean="0"/>
              <a:t>Knowledge Management</a:t>
            </a:r>
          </a:p>
          <a:p>
            <a:pPr>
              <a:lnSpc>
                <a:spcPct val="80000"/>
              </a:lnSpc>
            </a:pPr>
            <a:r>
              <a:rPr lang="en-US" dirty="0" smtClean="0"/>
              <a:t>Laboratory Systems &amp;Standards</a:t>
            </a:r>
          </a:p>
          <a:p>
            <a:pPr>
              <a:lnSpc>
                <a:spcPct val="80000"/>
              </a:lnSpc>
            </a:pPr>
            <a:r>
              <a:rPr lang="en-US" dirty="0" smtClean="0"/>
              <a:t>Membership &amp;Recognition</a:t>
            </a:r>
          </a:p>
          <a:p>
            <a:pPr>
              <a:lnSpc>
                <a:spcPct val="80000"/>
              </a:lnSpc>
            </a:pPr>
            <a:r>
              <a:rPr lang="en-US" dirty="0" smtClean="0"/>
              <a:t>Public Policy</a:t>
            </a:r>
          </a:p>
          <a:p>
            <a:pPr>
              <a:lnSpc>
                <a:spcPct val="80000"/>
              </a:lnSpc>
            </a:pPr>
            <a:r>
              <a:rPr lang="en-US" dirty="0" smtClean="0"/>
              <a:t>Workforce</a:t>
            </a:r>
          </a:p>
          <a:p>
            <a:pPr>
              <a:lnSpc>
                <a:spcPct val="80000"/>
              </a:lnSpc>
            </a:pPr>
            <a:r>
              <a:rPr lang="en-US" dirty="0" smtClean="0"/>
              <a:t>Finance</a:t>
            </a:r>
          </a:p>
          <a:p>
            <a:pPr>
              <a:lnSpc>
                <a:spcPct val="80000"/>
              </a:lnSpc>
            </a:pPr>
            <a:endParaRPr lang="en-US" dirty="0" smtClean="0"/>
          </a:p>
          <a:p>
            <a:pPr>
              <a:lnSpc>
                <a:spcPct val="80000"/>
              </a:lnSpc>
              <a:buFont typeface="Times"/>
              <a:buNone/>
            </a:pPr>
            <a:endParaRPr lang="en-US" dirty="0" smtClean="0">
              <a:latin typeface="Century Schoolbook" pitchFamily="18" charset="0"/>
            </a:endParaRPr>
          </a:p>
        </p:txBody>
      </p:sp>
      <p:sp>
        <p:nvSpPr>
          <p:cNvPr id="7" name="Rectangle 6"/>
          <p:cNvSpPr txBox="1">
            <a:spLocks noChangeArrowheads="1"/>
          </p:cNvSpPr>
          <p:nvPr/>
        </p:nvSpPr>
        <p:spPr>
          <a:xfrm>
            <a:off x="4648200" y="1600200"/>
            <a:ext cx="4038600" cy="4525963"/>
          </a:xfrm>
          <a:prstGeom prst="rect">
            <a:avLst/>
          </a:prstGeom>
        </p:spPr>
        <p:txBody>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endParaRPr lang="en-US" sz="2400" dirty="0" smtClean="0"/>
          </a:p>
        </p:txBody>
      </p:sp>
    </p:spTree>
    <p:extLst>
      <p:ext uri="{BB962C8B-B14F-4D97-AF65-F5344CB8AC3E}">
        <p14:creationId xmlns:p14="http://schemas.microsoft.com/office/powerpoint/2010/main" xmlns="" val="248506454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09575" y="139700"/>
            <a:ext cx="8305800" cy="1600200"/>
          </a:xfrm>
          <a:noFill/>
        </p:spPr>
        <p:txBody>
          <a:bodyPr/>
          <a:lstStyle/>
          <a:p>
            <a:pPr eaLnBrk="1" hangingPunct="1"/>
            <a:r>
              <a:rPr lang="en-US" dirty="0" smtClean="0"/>
              <a:t>Connections</a:t>
            </a:r>
          </a:p>
        </p:txBody>
      </p:sp>
      <p:pic>
        <p:nvPicPr>
          <p:cNvPr id="15363" name="Picture 3" descr="APHL_chart"/>
          <p:cNvPicPr>
            <a:picLocks noChangeAspect="1" noChangeArrowheads="1"/>
          </p:cNvPicPr>
          <p:nvPr/>
        </p:nvPicPr>
        <p:blipFill>
          <a:blip r:embed="rId3" cstate="print"/>
          <a:srcRect/>
          <a:stretch>
            <a:fillRect/>
          </a:stretch>
        </p:blipFill>
        <p:spPr bwMode="auto">
          <a:xfrm>
            <a:off x="685800" y="1371600"/>
            <a:ext cx="6629400" cy="4728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6F7C"/>
                </a:solidFill>
              </a:rPr>
              <a:t>APHL Policy Work</a:t>
            </a:r>
            <a:endParaRPr lang="en-US" dirty="0">
              <a:solidFill>
                <a:srgbClr val="006F7C"/>
              </a:solidFill>
            </a:endParaRPr>
          </a:p>
        </p:txBody>
      </p:sp>
      <p:pic>
        <p:nvPicPr>
          <p:cNvPr id="344066" name="Picture 2" descr="http://farm4.static.flickr.com/3177/2711777079_8f9331bf9c_b.jpg"/>
          <p:cNvPicPr>
            <a:picLocks noChangeAspect="1" noChangeArrowheads="1"/>
          </p:cNvPicPr>
          <p:nvPr/>
        </p:nvPicPr>
        <p:blipFill>
          <a:blip r:embed="rId3" cstate="print"/>
          <a:srcRect/>
          <a:stretch>
            <a:fillRect/>
          </a:stretch>
        </p:blipFill>
        <p:spPr bwMode="auto">
          <a:xfrm>
            <a:off x="990600" y="1600200"/>
            <a:ext cx="7010400" cy="525780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1"/>
          <p:cNvPicPr>
            <a:picLocks noChangeAspect="1" noChangeArrowheads="1"/>
          </p:cNvPicPr>
          <p:nvPr/>
        </p:nvPicPr>
        <p:blipFill>
          <a:blip r:embed="rId3" cstate="print"/>
          <a:srcRect l="44444" r="15972" b="35156"/>
          <a:stretch>
            <a:fillRect/>
          </a:stretch>
        </p:blipFill>
        <p:spPr bwMode="auto">
          <a:xfrm>
            <a:off x="-66101" y="0"/>
            <a:ext cx="9210101" cy="6705600"/>
          </a:xfrm>
          <a:prstGeom prst="rect">
            <a:avLst/>
          </a:prstGeom>
          <a:noFill/>
          <a:ln w="9525">
            <a:noFill/>
            <a:miter lim="800000"/>
            <a:headEnd/>
            <a:tailEnd/>
          </a:ln>
        </p:spPr>
      </p:pic>
      <p:sp>
        <p:nvSpPr>
          <p:cNvPr id="9" name="Rounded Rectangle 8"/>
          <p:cNvSpPr/>
          <p:nvPr/>
        </p:nvSpPr>
        <p:spPr>
          <a:xfrm>
            <a:off x="381000" y="5867400"/>
            <a:ext cx="7086600" cy="228600"/>
          </a:xfrm>
          <a:prstGeom prst="roundRect">
            <a:avLst/>
          </a:prstGeom>
          <a:solidFill>
            <a:srgbClr val="F5FB1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3" cstate="print"/>
          <a:srcRect l="50694" t="13281" r="7292" b="42969"/>
          <a:stretch>
            <a:fillRect/>
          </a:stretch>
        </p:blipFill>
        <p:spPr bwMode="auto">
          <a:xfrm>
            <a:off x="0" y="0"/>
            <a:ext cx="9144000" cy="4267200"/>
          </a:xfrm>
          <a:prstGeom prst="rect">
            <a:avLst/>
          </a:prstGeom>
          <a:noFill/>
          <a:ln w="9525">
            <a:noFill/>
            <a:miter lim="800000"/>
            <a:headEnd/>
            <a:tailEnd/>
          </a:ln>
        </p:spPr>
      </p:pic>
      <p:sp>
        <p:nvSpPr>
          <p:cNvPr id="6" name="Rectangle 3"/>
          <p:cNvSpPr txBox="1">
            <a:spLocks noChangeArrowheads="1"/>
          </p:cNvSpPr>
          <p:nvPr/>
        </p:nvSpPr>
        <p:spPr bwMode="auto">
          <a:xfrm>
            <a:off x="533401" y="1492155"/>
            <a:ext cx="34290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Font typeface="Arial" charset="0"/>
              <a:buChar char="•"/>
              <a:defRPr sz="3200" kern="1200">
                <a:solidFill>
                  <a:schemeClr val="tx1"/>
                </a:solidFill>
                <a:latin typeface="+mj-lt"/>
                <a:ea typeface="+mn-ea"/>
                <a:cs typeface="Arial" pitchFamily="34" charset="0"/>
              </a:defRPr>
            </a:lvl1pPr>
            <a:lvl2pPr marL="742950" indent="-285750" algn="l" rtl="0" fontAlgn="base">
              <a:spcBef>
                <a:spcPct val="20000"/>
              </a:spcBef>
              <a:spcAft>
                <a:spcPct val="0"/>
              </a:spcAft>
              <a:buFont typeface="Arial" charset="0"/>
              <a:buChar char="–"/>
              <a:defRPr sz="2800" kern="1200">
                <a:solidFill>
                  <a:schemeClr val="tx1"/>
                </a:solidFill>
                <a:latin typeface="+mj-lt"/>
                <a:ea typeface="+mn-ea"/>
                <a:cs typeface="Arial" pitchFamily="34" charset="0"/>
              </a:defRPr>
            </a:lvl2pPr>
            <a:lvl3pPr marL="1143000" indent="-228600" algn="l" rtl="0" fontAlgn="base">
              <a:spcBef>
                <a:spcPct val="20000"/>
              </a:spcBef>
              <a:spcAft>
                <a:spcPct val="0"/>
              </a:spcAft>
              <a:buFont typeface="Arial" charset="0"/>
              <a:buChar char="•"/>
              <a:defRPr sz="2400" kern="1200">
                <a:solidFill>
                  <a:schemeClr val="tx1"/>
                </a:solidFill>
                <a:latin typeface="+mj-lt"/>
                <a:ea typeface="+mn-ea"/>
                <a:cs typeface="Arial" pitchFamily="34" charset="0"/>
              </a:defRPr>
            </a:lvl3pPr>
            <a:lvl4pPr marL="1600200" indent="-228600" algn="l" rtl="0" fontAlgn="base">
              <a:spcBef>
                <a:spcPct val="20000"/>
              </a:spcBef>
              <a:spcAft>
                <a:spcPct val="0"/>
              </a:spcAft>
              <a:buFont typeface="Arial" charset="0"/>
              <a:buChar char="–"/>
              <a:defRPr sz="2000" kern="1200">
                <a:solidFill>
                  <a:schemeClr val="tx1"/>
                </a:solidFill>
                <a:latin typeface="+mj-lt"/>
                <a:ea typeface="+mn-ea"/>
                <a:cs typeface="Arial" pitchFamily="34" charset="0"/>
              </a:defRPr>
            </a:lvl4pPr>
            <a:lvl5pPr marL="2057400" indent="-228600" algn="l" rtl="0" fontAlgn="base">
              <a:spcBef>
                <a:spcPct val="20000"/>
              </a:spcBef>
              <a:spcAft>
                <a:spcPct val="0"/>
              </a:spcAft>
              <a:buFont typeface="Arial" charset="0"/>
              <a:buChar char="»"/>
              <a:defRPr sz="2000" kern="1200">
                <a:solidFill>
                  <a:schemeClr val="tx1"/>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endParaRPr lang="en-US" sz="2000" dirty="0" smtClean="0"/>
          </a:p>
        </p:txBody>
      </p:sp>
      <p:pic>
        <p:nvPicPr>
          <p:cNvPr id="151553" name="Picture 1"/>
          <p:cNvPicPr>
            <a:picLocks noChangeAspect="1" noChangeArrowheads="1"/>
          </p:cNvPicPr>
          <p:nvPr/>
        </p:nvPicPr>
        <p:blipFill>
          <a:blip r:embed="rId4" cstate="print"/>
          <a:srcRect l="52083" t="13281" r="6597" b="55469"/>
          <a:stretch>
            <a:fillRect/>
          </a:stretch>
        </p:blipFill>
        <p:spPr bwMode="auto">
          <a:xfrm>
            <a:off x="0" y="3810000"/>
            <a:ext cx="9144000" cy="3048000"/>
          </a:xfrm>
          <a:prstGeom prst="rect">
            <a:avLst/>
          </a:prstGeom>
          <a:noFill/>
          <a:ln w="9525">
            <a:noFill/>
            <a:miter lim="800000"/>
            <a:headEnd/>
            <a:tailEnd/>
          </a:ln>
        </p:spPr>
      </p:pic>
    </p:spTree>
    <p:extLst>
      <p:ext uri="{BB962C8B-B14F-4D97-AF65-F5344CB8AC3E}">
        <p14:creationId xmlns:p14="http://schemas.microsoft.com/office/powerpoint/2010/main" xmlns="" val="107067813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C:\Users\scott.becker\AppData\Local\Microsoft\Windows\Temporary Internet Files\Content.Outlook\I2M83ZFY\LSIPMap27States.jpg"/>
          <p:cNvPicPr>
            <a:picLocks noChangeAspect="1" noChangeArrowheads="1"/>
          </p:cNvPicPr>
          <p:nvPr/>
        </p:nvPicPr>
        <p:blipFill>
          <a:blip r:embed="rId3" cstate="print"/>
          <a:srcRect/>
          <a:stretch>
            <a:fillRect/>
          </a:stretch>
        </p:blipFill>
        <p:spPr bwMode="auto">
          <a:xfrm>
            <a:off x="0" y="-103909"/>
            <a:ext cx="9144000" cy="7065818"/>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nltn_malaria2"/>
          <p:cNvPicPr>
            <a:picLocks noChangeAspect="1" noChangeArrowheads="1"/>
          </p:cNvPicPr>
          <p:nvPr/>
        </p:nvPicPr>
        <p:blipFill>
          <a:blip r:embed="rId3" cstate="print"/>
          <a:srcRect/>
          <a:stretch>
            <a:fillRect/>
          </a:stretch>
        </p:blipFill>
        <p:spPr bwMode="auto">
          <a:xfrm>
            <a:off x="0" y="3486150"/>
            <a:ext cx="4495800" cy="3371850"/>
          </a:xfrm>
          <a:prstGeom prst="rect">
            <a:avLst/>
          </a:prstGeom>
          <a:noFill/>
          <a:ln w="9525">
            <a:noFill/>
            <a:miter lim="800000"/>
            <a:headEnd/>
            <a:tailEnd/>
          </a:ln>
        </p:spPr>
      </p:pic>
      <p:pic>
        <p:nvPicPr>
          <p:cNvPr id="5" name="Picture 4" descr="Fellowship_safety suits"/>
          <p:cNvPicPr>
            <a:picLocks noChangeAspect="1" noChangeArrowheads="1"/>
          </p:cNvPicPr>
          <p:nvPr/>
        </p:nvPicPr>
        <p:blipFill>
          <a:blip r:embed="rId4" cstate="print"/>
          <a:srcRect/>
          <a:stretch>
            <a:fillRect/>
          </a:stretch>
        </p:blipFill>
        <p:spPr bwMode="auto">
          <a:xfrm>
            <a:off x="4572000" y="3429000"/>
            <a:ext cx="4572000" cy="3429000"/>
          </a:xfrm>
          <a:prstGeom prst="rect">
            <a:avLst/>
          </a:prstGeom>
          <a:noFill/>
          <a:ln w="9525">
            <a:noFill/>
            <a:miter lim="800000"/>
            <a:headEnd/>
            <a:tailEnd/>
          </a:ln>
        </p:spPr>
      </p:pic>
      <p:pic>
        <p:nvPicPr>
          <p:cNvPr id="7" name="Picture 5" descr="orientation program SMALL"/>
          <p:cNvPicPr>
            <a:picLocks noChangeAspect="1" noChangeArrowheads="1"/>
          </p:cNvPicPr>
          <p:nvPr/>
        </p:nvPicPr>
        <p:blipFill>
          <a:blip r:embed="rId5" cstate="print"/>
          <a:srcRect t="11320" r="14571"/>
          <a:stretch>
            <a:fillRect/>
          </a:stretch>
        </p:blipFill>
        <p:spPr bwMode="auto">
          <a:xfrm>
            <a:off x="4600614" y="0"/>
            <a:ext cx="4543386" cy="3124200"/>
          </a:xfrm>
          <a:prstGeom prst="rect">
            <a:avLst/>
          </a:prstGeom>
          <a:noFill/>
          <a:ln w="9525">
            <a:noFill/>
            <a:miter lim="800000"/>
            <a:headEnd/>
            <a:tailEnd/>
          </a:ln>
        </p:spPr>
      </p:pic>
      <p:sp>
        <p:nvSpPr>
          <p:cNvPr id="9" name="TextBox 8"/>
          <p:cNvSpPr txBox="1"/>
          <p:nvPr/>
        </p:nvSpPr>
        <p:spPr>
          <a:xfrm>
            <a:off x="381000" y="1066800"/>
            <a:ext cx="3733800" cy="1446550"/>
          </a:xfrm>
          <a:prstGeom prst="rect">
            <a:avLst/>
          </a:prstGeom>
          <a:noFill/>
        </p:spPr>
        <p:txBody>
          <a:bodyPr wrap="square" rtlCol="0">
            <a:spAutoFit/>
          </a:bodyPr>
          <a:lstStyle/>
          <a:p>
            <a:r>
              <a:rPr lang="en-US" sz="4400" dirty="0" smtClean="0">
                <a:solidFill>
                  <a:srgbClr val="006F7C"/>
                </a:solidFill>
              </a:rPr>
              <a:t>Professional Development</a:t>
            </a:r>
            <a:endParaRPr lang="en-US" sz="4400" dirty="0">
              <a:solidFill>
                <a:srgbClr val="006F7C"/>
              </a:solidFill>
            </a:endParaRPr>
          </a:p>
        </p:txBody>
      </p:sp>
    </p:spTree>
    <p:extLst>
      <p:ext uri="{BB962C8B-B14F-4D97-AF65-F5344CB8AC3E}">
        <p14:creationId xmlns:p14="http://schemas.microsoft.com/office/powerpoint/2010/main" xmlns="" val="127205931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6F7C"/>
                </a:solidFill>
              </a:rPr>
              <a:t>PHL Interoperability Project </a:t>
            </a:r>
            <a:endParaRPr lang="en-US" dirty="0">
              <a:solidFill>
                <a:srgbClr val="006F7C"/>
              </a:solidFill>
            </a:endParaRPr>
          </a:p>
        </p:txBody>
      </p:sp>
      <p:pic>
        <p:nvPicPr>
          <p:cNvPr id="300035" name="Picture 3"/>
          <p:cNvPicPr>
            <a:picLocks noChangeAspect="1" noChangeArrowheads="1"/>
          </p:cNvPicPr>
          <p:nvPr/>
        </p:nvPicPr>
        <p:blipFill>
          <a:blip r:embed="rId3" cstate="print"/>
          <a:srcRect l="46241" t="29688" r="10764" b="18750"/>
          <a:stretch>
            <a:fillRect/>
          </a:stretch>
        </p:blipFill>
        <p:spPr bwMode="auto">
          <a:xfrm>
            <a:off x="0" y="1856154"/>
            <a:ext cx="9144000" cy="50018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14800" y="4953000"/>
            <a:ext cx="4800600" cy="1371600"/>
          </a:xfrm>
        </p:spPr>
        <p:txBody>
          <a:bodyPr/>
          <a:lstStyle/>
          <a:p>
            <a:pPr algn="ctr" eaLnBrk="1" hangingPunct="1"/>
            <a:r>
              <a:rPr lang="en-US" sz="2800" dirty="0" smtClean="0"/>
              <a:t>Peter </a:t>
            </a:r>
            <a:r>
              <a:rPr lang="en-US" sz="2800" dirty="0" err="1" smtClean="0"/>
              <a:t>Shult</a:t>
            </a:r>
            <a:r>
              <a:rPr lang="en-US" sz="2800" dirty="0" smtClean="0"/>
              <a:t>, PhD</a:t>
            </a:r>
            <a:br>
              <a:rPr lang="en-US" sz="2800" dirty="0" smtClean="0"/>
            </a:br>
            <a:r>
              <a:rPr lang="en-US" sz="2400" b="0" dirty="0" smtClean="0"/>
              <a:t>Wisconsin State </a:t>
            </a:r>
            <a:br>
              <a:rPr lang="en-US" sz="2400" b="0" dirty="0" smtClean="0"/>
            </a:br>
            <a:r>
              <a:rPr lang="en-US" sz="2400" b="0" dirty="0" smtClean="0"/>
              <a:t>Laboratory of Hygiene</a:t>
            </a:r>
            <a:endParaRPr lang="en-US" sz="2800" b="0" dirty="0"/>
          </a:p>
        </p:txBody>
      </p:sp>
      <p:sp>
        <p:nvSpPr>
          <p:cNvPr id="29698" name="Rectangle 2"/>
          <p:cNvSpPr>
            <a:spLocks noGrp="1" noChangeArrowheads="1"/>
          </p:cNvSpPr>
          <p:nvPr>
            <p:ph type="body" sz="half" idx="2"/>
          </p:nvPr>
        </p:nvSpPr>
        <p:spPr>
          <a:xfrm>
            <a:off x="457200" y="381000"/>
            <a:ext cx="3276600" cy="6096000"/>
          </a:xfrm>
        </p:spPr>
        <p:txBody>
          <a:bodyPr/>
          <a:lstStyle/>
          <a:p>
            <a:pPr algn="ctr" eaLnBrk="1" hangingPunct="1">
              <a:buFontTx/>
              <a:buNone/>
            </a:pPr>
            <a:r>
              <a:rPr lang="en-US" sz="3600" dirty="0" smtClean="0"/>
              <a:t>“The state PHL is the only lab with the culture &amp; the mentality of emergency response.</a:t>
            </a:r>
          </a:p>
          <a:p>
            <a:pPr algn="ctr" eaLnBrk="1" hangingPunct="1">
              <a:buFontTx/>
              <a:buNone/>
            </a:pPr>
            <a:r>
              <a:rPr lang="en-US" sz="3600" dirty="0" smtClean="0"/>
              <a:t>We’re [the only] emergency responders from the lab perspective.”</a:t>
            </a:r>
          </a:p>
        </p:txBody>
      </p:sp>
      <p:pic>
        <p:nvPicPr>
          <p:cNvPr id="29700" name="Picture 4" descr="Shult_testimony"/>
          <p:cNvPicPr>
            <a:picLocks noChangeAspect="1" noChangeArrowheads="1"/>
          </p:cNvPicPr>
          <p:nvPr/>
        </p:nvPicPr>
        <p:blipFill>
          <a:blip r:embed="rId3" cstate="print"/>
          <a:srcRect/>
          <a:stretch>
            <a:fillRect/>
          </a:stretch>
        </p:blipFill>
        <p:spPr bwMode="auto">
          <a:xfrm>
            <a:off x="4155730" y="304800"/>
            <a:ext cx="4594696"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685800"/>
            <a:ext cx="8229600" cy="1143000"/>
          </a:xfrm>
        </p:spPr>
        <p:txBody>
          <a:bodyPr>
            <a:normAutofit fontScale="90000"/>
          </a:bodyPr>
          <a:lstStyle/>
          <a:p>
            <a:pPr eaLnBrk="1" hangingPunct="1"/>
            <a:r>
              <a:rPr lang="en-US" dirty="0" smtClean="0">
                <a:solidFill>
                  <a:srgbClr val="2C778C"/>
                </a:solidFill>
              </a:rPr>
              <a:t>Global Health</a:t>
            </a:r>
            <a:r>
              <a:rPr lang="en-US" dirty="0" smtClean="0">
                <a:solidFill>
                  <a:srgbClr val="FFF533"/>
                </a:solidFill>
              </a:rPr>
              <a:t/>
            </a:r>
            <a:br>
              <a:rPr lang="en-US" dirty="0" smtClean="0">
                <a:solidFill>
                  <a:srgbClr val="FFF533"/>
                </a:solidFill>
              </a:rPr>
            </a:br>
            <a:endParaRPr lang="en-US" sz="3600" dirty="0" smtClean="0"/>
          </a:p>
        </p:txBody>
      </p:sp>
      <p:pic>
        <p:nvPicPr>
          <p:cNvPr id="5" name="Picture 2" descr="P:\DESIGN\Maps - CDC presentation\Total world map.png"/>
          <p:cNvPicPr>
            <a:picLocks noChangeAspect="1" noChangeArrowheads="1"/>
          </p:cNvPicPr>
          <p:nvPr/>
        </p:nvPicPr>
        <p:blipFill>
          <a:blip r:embed="rId3" cstate="print"/>
          <a:srcRect/>
          <a:stretch>
            <a:fillRect/>
          </a:stretch>
        </p:blipFill>
        <p:spPr bwMode="auto">
          <a:xfrm>
            <a:off x="0" y="1512887"/>
            <a:ext cx="9158607" cy="3897313"/>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z="3600" dirty="0" smtClean="0"/>
              <a:t>Other activities</a:t>
            </a:r>
          </a:p>
        </p:txBody>
      </p:sp>
      <p:sp>
        <p:nvSpPr>
          <p:cNvPr id="17411" name="Rectangle 3"/>
          <p:cNvSpPr>
            <a:spLocks noGrp="1" noChangeArrowheads="1"/>
          </p:cNvSpPr>
          <p:nvPr>
            <p:ph idx="1"/>
          </p:nvPr>
        </p:nvSpPr>
        <p:spPr/>
        <p:txBody>
          <a:bodyPr/>
          <a:lstStyle/>
          <a:p>
            <a:pPr eaLnBrk="1" hangingPunct="1"/>
            <a:r>
              <a:rPr lang="en-US" sz="3600" dirty="0" smtClean="0"/>
              <a:t>Information broker</a:t>
            </a:r>
          </a:p>
          <a:p>
            <a:pPr eaLnBrk="1" hangingPunct="1"/>
            <a:r>
              <a:rPr lang="en-US" sz="3600" dirty="0" smtClean="0"/>
              <a:t>Trend tracking</a:t>
            </a:r>
          </a:p>
          <a:p>
            <a:r>
              <a:rPr lang="en-US" sz="3600" dirty="0" smtClean="0"/>
              <a:t>Technology transfer </a:t>
            </a:r>
          </a:p>
          <a:p>
            <a:pPr eaLnBrk="1" hangingPunct="1"/>
            <a:r>
              <a:rPr lang="en-US" sz="3600" dirty="0" smtClean="0">
                <a:cs typeface="Arial" charset="0"/>
              </a:rPr>
              <a:t>Partnership development </a:t>
            </a:r>
          </a:p>
          <a:p>
            <a:pPr eaLnBrk="1" hangingPunct="1"/>
            <a:r>
              <a:rPr lang="en-US" sz="3600" dirty="0" smtClean="0">
                <a:cs typeface="Arial" charset="0"/>
              </a:rPr>
              <a:t>Relationship management</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t>Overview</a:t>
            </a:r>
            <a:endParaRPr lang="en-US" dirty="0"/>
          </a:p>
        </p:txBody>
      </p:sp>
      <p:sp>
        <p:nvSpPr>
          <p:cNvPr id="8" name="Content Placeholder 7"/>
          <p:cNvSpPr>
            <a:spLocks noGrp="1"/>
          </p:cNvSpPr>
          <p:nvPr>
            <p:ph idx="1"/>
          </p:nvPr>
        </p:nvSpPr>
        <p:spPr/>
        <p:txBody>
          <a:bodyPr/>
          <a:lstStyle/>
          <a:p>
            <a:pPr>
              <a:lnSpc>
                <a:spcPct val="150000"/>
              </a:lnSpc>
            </a:pPr>
            <a:r>
              <a:rPr lang="en-US" dirty="0" smtClean="0"/>
              <a:t>Public Health Laboratories (PHLs)</a:t>
            </a:r>
          </a:p>
          <a:p>
            <a:pPr>
              <a:lnSpc>
                <a:spcPct val="150000"/>
              </a:lnSpc>
            </a:pPr>
            <a:r>
              <a:rPr lang="en-US" dirty="0" smtClean="0"/>
              <a:t>Environmental Laboratories</a:t>
            </a:r>
          </a:p>
          <a:p>
            <a:pPr>
              <a:lnSpc>
                <a:spcPct val="150000"/>
              </a:lnSpc>
            </a:pPr>
            <a:r>
              <a:rPr lang="en-US" dirty="0" smtClean="0"/>
              <a:t>PHLs in Action</a:t>
            </a:r>
          </a:p>
          <a:p>
            <a:pPr>
              <a:lnSpc>
                <a:spcPct val="150000"/>
              </a:lnSpc>
            </a:pPr>
            <a:r>
              <a:rPr lang="en-US" dirty="0" smtClean="0"/>
              <a:t>Association of Public Health Laboratories</a:t>
            </a:r>
          </a:p>
          <a:p>
            <a:pPr>
              <a:lnSpc>
                <a:spcPct val="150000"/>
              </a:lnSpc>
            </a:pPr>
            <a:r>
              <a:rPr lang="en-US" sz="3600" b="1" dirty="0" smtClean="0"/>
              <a:t>History</a:t>
            </a:r>
            <a:endParaRPr lang="en-US" b="1" dirty="0" smtClean="0"/>
          </a:p>
          <a:p>
            <a:pPr>
              <a:lnSpc>
                <a:spcPct val="150000"/>
              </a:lnSpc>
            </a:pPr>
            <a:endParaRPr lang="en-US" dirty="0" smtClean="0"/>
          </a:p>
        </p:txBody>
      </p:sp>
      <p:sp>
        <p:nvSpPr>
          <p:cNvPr id="3075" name="Rectangle 3"/>
          <p:cNvSpPr>
            <a:spLocks noChangeArrowheads="1"/>
          </p:cNvSpPr>
          <p:nvPr/>
        </p:nvSpPr>
        <p:spPr bwMode="auto">
          <a:xfrm>
            <a:off x="793750" y="6172200"/>
            <a:ext cx="184150" cy="457200"/>
          </a:xfrm>
          <a:prstGeom prst="rect">
            <a:avLst/>
          </a:prstGeom>
          <a:noFill/>
          <a:ln w="9525">
            <a:noFill/>
            <a:miter lim="800000"/>
            <a:headEnd/>
            <a:tailEnd/>
          </a:ln>
        </p:spPr>
        <p:txBody>
          <a:bodyPr wrap="none">
            <a:spAutoFit/>
          </a:bodyPr>
          <a:lstStyle/>
          <a:p>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aftercheese.files.wordpress.com/2008/10/louis_pasteur.jpg"/>
          <p:cNvPicPr>
            <a:picLocks noChangeAspect="1" noChangeArrowheads="1"/>
          </p:cNvPicPr>
          <p:nvPr/>
        </p:nvPicPr>
        <p:blipFill>
          <a:blip r:embed="rId3" cstate="print"/>
          <a:srcRect l="7896"/>
          <a:stretch>
            <a:fillRect/>
          </a:stretch>
        </p:blipFill>
        <p:spPr bwMode="auto">
          <a:xfrm>
            <a:off x="0" y="0"/>
            <a:ext cx="4953000" cy="6858000"/>
          </a:xfrm>
          <a:prstGeom prst="rect">
            <a:avLst/>
          </a:prstGeom>
          <a:noFill/>
        </p:spPr>
      </p:pic>
      <p:pic>
        <p:nvPicPr>
          <p:cNvPr id="8" name="Picture 2" descr="http://medcat.wustl.edu/arip/arip2/VC025/VC025087.jpg"/>
          <p:cNvPicPr>
            <a:picLocks noChangeAspect="1" noChangeArrowheads="1"/>
          </p:cNvPicPr>
          <p:nvPr/>
        </p:nvPicPr>
        <p:blipFill>
          <a:blip r:embed="rId4" cstate="print"/>
          <a:srcRect/>
          <a:stretch>
            <a:fillRect/>
          </a:stretch>
        </p:blipFill>
        <p:spPr bwMode="auto">
          <a:xfrm>
            <a:off x="5147044" y="-16764"/>
            <a:ext cx="3996956" cy="6874764"/>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F7C"/>
                </a:solidFill>
              </a:rPr>
              <a:t>Developing the federal system</a:t>
            </a:r>
            <a:endParaRPr lang="en-US" dirty="0">
              <a:solidFill>
                <a:srgbClr val="006F7C"/>
              </a:solidFill>
            </a:endParaRPr>
          </a:p>
        </p:txBody>
      </p:sp>
      <p:pic>
        <p:nvPicPr>
          <p:cNvPr id="9" name="Content Placeholder 8" descr="47.jpg"/>
          <p:cNvPicPr>
            <a:picLocks noGrp="1" noChangeAspect="1"/>
          </p:cNvPicPr>
          <p:nvPr>
            <p:ph idx="4294967295"/>
          </p:nvPr>
        </p:nvPicPr>
        <p:blipFill>
          <a:blip r:embed="rId3" cstate="print"/>
          <a:stretch>
            <a:fillRect/>
          </a:stretch>
        </p:blipFill>
        <p:spPr>
          <a:xfrm>
            <a:off x="304800" y="1219200"/>
            <a:ext cx="8534400" cy="5395310"/>
          </a:xfr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F7C"/>
                </a:solidFill>
              </a:rPr>
              <a:t>From the early days to today </a:t>
            </a:r>
            <a:endParaRPr lang="en-US" dirty="0">
              <a:solidFill>
                <a:srgbClr val="006F7C"/>
              </a:solidFill>
            </a:endParaRPr>
          </a:p>
        </p:txBody>
      </p:sp>
      <p:pic>
        <p:nvPicPr>
          <p:cNvPr id="321538" name="Picture 2" descr="http://www.encyclopediaofarkansas.net/media/gallery/photo/polio_f.jpg"/>
          <p:cNvPicPr>
            <a:picLocks noChangeAspect="1" noChangeArrowheads="1"/>
          </p:cNvPicPr>
          <p:nvPr/>
        </p:nvPicPr>
        <p:blipFill>
          <a:blip r:embed="rId3" cstate="print"/>
          <a:srcRect/>
          <a:stretch>
            <a:fillRect/>
          </a:stretch>
        </p:blipFill>
        <p:spPr bwMode="auto">
          <a:xfrm>
            <a:off x="457200" y="1543396"/>
            <a:ext cx="4267200" cy="5314604"/>
          </a:xfrm>
          <a:prstGeom prst="rect">
            <a:avLst/>
          </a:prstGeom>
          <a:noFill/>
        </p:spPr>
      </p:pic>
      <p:pic>
        <p:nvPicPr>
          <p:cNvPr id="321540" name="Picture 4" descr="http://img.dailymail.co.uk/i/pix/2007/12_03/polioDM_468x707.jpg"/>
          <p:cNvPicPr>
            <a:picLocks noChangeAspect="1" noChangeArrowheads="1"/>
          </p:cNvPicPr>
          <p:nvPr/>
        </p:nvPicPr>
        <p:blipFill>
          <a:blip r:embed="rId4" cstate="print"/>
          <a:srcRect/>
          <a:stretch>
            <a:fillRect/>
          </a:stretch>
        </p:blipFill>
        <p:spPr bwMode="auto">
          <a:xfrm>
            <a:off x="5181600" y="1561540"/>
            <a:ext cx="3505200" cy="5296460"/>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533400" y="2743200"/>
            <a:ext cx="7929563" cy="1676400"/>
          </a:xfrm>
        </p:spPr>
        <p:txBody>
          <a:bodyPr/>
          <a:lstStyle/>
          <a:p>
            <a:pPr eaLnBrk="1" hangingPunct="1">
              <a:buFontTx/>
              <a:buNone/>
            </a:pPr>
            <a:r>
              <a:rPr lang="en-US" sz="3600" dirty="0" smtClean="0">
                <a:solidFill>
                  <a:schemeClr val="bg1"/>
                </a:solidFill>
              </a:rPr>
              <a:t>	</a:t>
            </a:r>
            <a:r>
              <a:rPr lang="en-US" sz="3600" dirty="0" smtClean="0"/>
              <a:t>roughly 10 billion lab tests are performed annually &amp; demand is expected to climb</a:t>
            </a:r>
          </a:p>
          <a:p>
            <a:pPr eaLnBrk="1" hangingPunct="1">
              <a:buFontTx/>
              <a:buNone/>
            </a:pPr>
            <a:endParaRPr lang="en-US" sz="3600" dirty="0" smtClean="0"/>
          </a:p>
        </p:txBody>
      </p:sp>
      <p:pic>
        <p:nvPicPr>
          <p:cNvPr id="21508" name="Picture 4" descr="purple top tubess"/>
          <p:cNvPicPr>
            <a:picLocks noChangeAspect="1" noChangeArrowheads="1"/>
          </p:cNvPicPr>
          <p:nvPr/>
        </p:nvPicPr>
        <p:blipFill>
          <a:blip r:embed="rId3" cstate="print"/>
          <a:srcRect/>
          <a:stretch>
            <a:fillRect/>
          </a:stretch>
        </p:blipFill>
        <p:spPr bwMode="auto">
          <a:xfrm>
            <a:off x="76200" y="381000"/>
            <a:ext cx="2895600" cy="1998663"/>
          </a:xfrm>
          <a:prstGeom prst="rect">
            <a:avLst/>
          </a:prstGeom>
          <a:noFill/>
          <a:ln w="9525">
            <a:noFill/>
            <a:miter lim="800000"/>
            <a:headEnd/>
            <a:tailEnd/>
          </a:ln>
        </p:spPr>
      </p:pic>
      <p:pic>
        <p:nvPicPr>
          <p:cNvPr id="21509" name="Picture 5" descr="science-spl-330x221-t875504-glassware"/>
          <p:cNvPicPr>
            <a:picLocks noChangeAspect="1" noChangeArrowheads="1"/>
          </p:cNvPicPr>
          <p:nvPr/>
        </p:nvPicPr>
        <p:blipFill>
          <a:blip r:embed="rId4" cstate="print"/>
          <a:srcRect/>
          <a:stretch>
            <a:fillRect/>
          </a:stretch>
        </p:blipFill>
        <p:spPr bwMode="auto">
          <a:xfrm>
            <a:off x="6248400" y="4818063"/>
            <a:ext cx="2819400" cy="1887537"/>
          </a:xfrm>
          <a:prstGeom prst="rect">
            <a:avLst/>
          </a:prstGeom>
          <a:noFill/>
          <a:ln w="9525">
            <a:noFill/>
            <a:miter lim="800000"/>
            <a:headEnd/>
            <a:tailEnd/>
          </a:ln>
        </p:spPr>
      </p:pic>
      <p:sp>
        <p:nvSpPr>
          <p:cNvPr id="6" name="TextBox 5"/>
          <p:cNvSpPr txBox="1"/>
          <p:nvPr/>
        </p:nvSpPr>
        <p:spPr>
          <a:xfrm>
            <a:off x="838200" y="6248400"/>
            <a:ext cx="4051109" cy="369332"/>
          </a:xfrm>
          <a:prstGeom prst="rect">
            <a:avLst/>
          </a:prstGeom>
          <a:noFill/>
        </p:spPr>
        <p:txBody>
          <a:bodyPr wrap="none" rtlCol="0">
            <a:spAutoFit/>
          </a:bodyPr>
          <a:lstStyle/>
          <a:p>
            <a:r>
              <a:rPr lang="en-US" dirty="0" smtClean="0"/>
              <a:t>U.S. Bureau of Labor Statistics ~2005</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381000" y="304800"/>
            <a:ext cx="8305800" cy="995362"/>
          </a:xfrm>
        </p:spPr>
        <p:txBody>
          <a:bodyPr/>
          <a:lstStyle/>
          <a:p>
            <a:pPr eaLnBrk="1" hangingPunct="1"/>
            <a:r>
              <a:rPr lang="en-US" dirty="0" smtClean="0"/>
              <a:t>Top 5 Challenges Today</a:t>
            </a:r>
          </a:p>
        </p:txBody>
      </p:sp>
      <p:sp>
        <p:nvSpPr>
          <p:cNvPr id="108547" name="Rectangle 3"/>
          <p:cNvSpPr>
            <a:spLocks noGrp="1" noChangeArrowheads="1"/>
          </p:cNvSpPr>
          <p:nvPr>
            <p:ph type="body" idx="1"/>
          </p:nvPr>
        </p:nvSpPr>
        <p:spPr>
          <a:xfrm>
            <a:off x="533400" y="1447800"/>
            <a:ext cx="8234363" cy="4495800"/>
          </a:xfrm>
        </p:spPr>
        <p:txBody>
          <a:bodyPr/>
          <a:lstStyle/>
          <a:p>
            <a:pPr eaLnBrk="1" hangingPunct="1">
              <a:lnSpc>
                <a:spcPct val="150000"/>
              </a:lnSpc>
              <a:buSzPct val="110000"/>
              <a:buFontTx/>
              <a:buNone/>
            </a:pPr>
            <a:r>
              <a:rPr lang="en-US" dirty="0" smtClean="0"/>
              <a:t>5.	Workforce</a:t>
            </a:r>
          </a:p>
          <a:p>
            <a:pPr eaLnBrk="1" hangingPunct="1">
              <a:lnSpc>
                <a:spcPct val="150000"/>
              </a:lnSpc>
              <a:buSzPct val="110000"/>
              <a:buFontTx/>
              <a:buNone/>
            </a:pPr>
            <a:r>
              <a:rPr lang="en-US" dirty="0" smtClean="0"/>
              <a:t>4.	 Bureaucracy</a:t>
            </a:r>
          </a:p>
          <a:p>
            <a:pPr marL="457200" indent="-457200" eaLnBrk="1" hangingPunct="1">
              <a:lnSpc>
                <a:spcPct val="150000"/>
              </a:lnSpc>
              <a:buSzPct val="110000"/>
              <a:buNone/>
            </a:pPr>
            <a:r>
              <a:rPr lang="en-US" dirty="0" smtClean="0"/>
              <a:t>3.	Image </a:t>
            </a:r>
          </a:p>
          <a:p>
            <a:pPr marL="457200" indent="-457200" eaLnBrk="1" hangingPunct="1">
              <a:lnSpc>
                <a:spcPct val="150000"/>
              </a:lnSpc>
              <a:buSzPct val="110000"/>
              <a:buNone/>
            </a:pPr>
            <a:r>
              <a:rPr lang="en-US" dirty="0" smtClean="0"/>
              <a:t>2.	National  voice </a:t>
            </a:r>
          </a:p>
          <a:p>
            <a:pPr marL="457200" indent="-457200" eaLnBrk="1" hangingPunct="1">
              <a:lnSpc>
                <a:spcPct val="150000"/>
              </a:lnSpc>
              <a:buSzPct val="110000"/>
              <a:buNone/>
            </a:pPr>
            <a:r>
              <a:rPr lang="en-US" dirty="0" smtClean="0"/>
              <a:t>1.	Budget</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1"/>
          <p:cNvPicPr>
            <a:picLocks noChangeAspect="1" noChangeArrowheads="1"/>
          </p:cNvPicPr>
          <p:nvPr/>
        </p:nvPicPr>
        <p:blipFill>
          <a:blip r:embed="rId3" cstate="print"/>
          <a:srcRect l="13470" t="15625" r="39678" b="66146"/>
          <a:stretch>
            <a:fillRect/>
          </a:stretch>
        </p:blipFill>
        <p:spPr bwMode="auto">
          <a:xfrm>
            <a:off x="0" y="-1"/>
            <a:ext cx="9144000" cy="2000250"/>
          </a:xfrm>
          <a:prstGeom prst="rect">
            <a:avLst/>
          </a:prstGeom>
          <a:noFill/>
          <a:ln w="9525">
            <a:noFill/>
            <a:miter lim="800000"/>
            <a:headEnd/>
            <a:tailEnd/>
          </a:ln>
        </p:spPr>
      </p:pic>
      <p:pic>
        <p:nvPicPr>
          <p:cNvPr id="7" name="Picture 1"/>
          <p:cNvPicPr>
            <a:picLocks noChangeAspect="1" noChangeArrowheads="1"/>
          </p:cNvPicPr>
          <p:nvPr/>
        </p:nvPicPr>
        <p:blipFill>
          <a:blip r:embed="rId3" cstate="print"/>
          <a:srcRect l="13470" t="47743" r="39678" b="6250"/>
          <a:stretch>
            <a:fillRect/>
          </a:stretch>
        </p:blipFill>
        <p:spPr bwMode="auto">
          <a:xfrm>
            <a:off x="0" y="1809750"/>
            <a:ext cx="9144000" cy="5048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idx="4294967295"/>
          </p:nvPr>
        </p:nvSpPr>
        <p:spPr>
          <a:xfrm>
            <a:off x="0" y="2514600"/>
            <a:ext cx="9144000" cy="3581400"/>
          </a:xfrm>
        </p:spPr>
        <p:txBody>
          <a:bodyPr/>
          <a:lstStyle/>
          <a:p>
            <a:pPr eaLnBrk="1" hangingPunct="1">
              <a:lnSpc>
                <a:spcPct val="90000"/>
              </a:lnSpc>
              <a:buFont typeface="Times"/>
              <a:buNone/>
            </a:pPr>
            <a:r>
              <a:rPr lang="en-US" sz="2800" dirty="0" smtClean="0"/>
              <a:t>	</a:t>
            </a:r>
            <a:r>
              <a:rPr lang="en-US" sz="3600" dirty="0" smtClean="0"/>
              <a:t>“Take interest, I implore you, in those sacred dwellings which are designated by the expressive term: laboratories. Demand that they be multiplied; that they be adorned. These are the temples of the future…temples of well being and happiness. There it is that humanity grows greater, stronger, better.”</a:t>
            </a:r>
            <a:endParaRPr lang="en-US" sz="2800" dirty="0" smtClean="0"/>
          </a:p>
          <a:p>
            <a:pPr algn="r" eaLnBrk="1" hangingPunct="1">
              <a:lnSpc>
                <a:spcPct val="90000"/>
              </a:lnSpc>
              <a:buFontTx/>
              <a:buChar char="-"/>
            </a:pPr>
            <a:r>
              <a:rPr lang="en-US" sz="2400" dirty="0" smtClean="0"/>
              <a:t>Louis Pasteur</a:t>
            </a:r>
          </a:p>
        </p:txBody>
      </p:sp>
      <p:pic>
        <p:nvPicPr>
          <p:cNvPr id="4099" name="Picture 5" descr="labgirl-small"/>
          <p:cNvPicPr>
            <a:picLocks noChangeAspect="1" noChangeArrowheads="1"/>
          </p:cNvPicPr>
          <p:nvPr/>
        </p:nvPicPr>
        <p:blipFill>
          <a:blip r:embed="rId3" cstate="print"/>
          <a:srcRect/>
          <a:stretch>
            <a:fillRect/>
          </a:stretch>
        </p:blipFill>
        <p:spPr bwMode="auto">
          <a:xfrm>
            <a:off x="0" y="374650"/>
            <a:ext cx="3048000" cy="2036763"/>
          </a:xfrm>
          <a:prstGeom prst="rect">
            <a:avLst/>
          </a:prstGeom>
          <a:noFill/>
          <a:ln w="9525">
            <a:noFill/>
            <a:miter lim="800000"/>
            <a:headEnd/>
            <a:tailEnd/>
          </a:ln>
        </p:spPr>
      </p:pic>
      <p:pic>
        <p:nvPicPr>
          <p:cNvPr id="4100" name="Picture 6" descr="2007_VA_lab 787"/>
          <p:cNvPicPr>
            <a:picLocks noChangeAspect="1" noChangeArrowheads="1"/>
          </p:cNvPicPr>
          <p:nvPr/>
        </p:nvPicPr>
        <p:blipFill>
          <a:blip r:embed="rId4" cstate="print"/>
          <a:srcRect/>
          <a:stretch>
            <a:fillRect/>
          </a:stretch>
        </p:blipFill>
        <p:spPr bwMode="auto">
          <a:xfrm>
            <a:off x="3048000" y="355600"/>
            <a:ext cx="3124200" cy="2074863"/>
          </a:xfrm>
          <a:prstGeom prst="rect">
            <a:avLst/>
          </a:prstGeom>
          <a:noFill/>
          <a:ln w="9525">
            <a:noFill/>
            <a:miter lim="800000"/>
            <a:headEnd/>
            <a:tailEnd/>
          </a:ln>
        </p:spPr>
      </p:pic>
      <p:pic>
        <p:nvPicPr>
          <p:cNvPr id="4101" name="Picture 7" descr="2007_VA_lab 732"/>
          <p:cNvPicPr>
            <a:picLocks noChangeAspect="1" noChangeArrowheads="1"/>
          </p:cNvPicPr>
          <p:nvPr/>
        </p:nvPicPr>
        <p:blipFill>
          <a:blip r:embed="rId5" cstate="print"/>
          <a:srcRect/>
          <a:stretch>
            <a:fillRect/>
          </a:stretch>
        </p:blipFill>
        <p:spPr bwMode="auto">
          <a:xfrm>
            <a:off x="6172200" y="381000"/>
            <a:ext cx="3048000" cy="2024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953000"/>
          </a:xfrm>
        </p:spPr>
        <p:txBody>
          <a:bodyPr>
            <a:normAutofit fontScale="85000" lnSpcReduction="20000"/>
          </a:bodyPr>
          <a:lstStyle/>
          <a:p>
            <a:r>
              <a:rPr lang="en-US" dirty="0" smtClean="0"/>
              <a:t>Disease Prevention, Control &amp; Surveillance</a:t>
            </a:r>
          </a:p>
          <a:p>
            <a:pPr lvl="1"/>
            <a:r>
              <a:rPr lang="en-US" dirty="0" smtClean="0"/>
              <a:t>Newborn Screening &amp; Genetics</a:t>
            </a:r>
          </a:p>
          <a:p>
            <a:r>
              <a:rPr lang="en-US" dirty="0" smtClean="0"/>
              <a:t>Reference &amp; Specialized Testing</a:t>
            </a:r>
          </a:p>
          <a:p>
            <a:r>
              <a:rPr lang="en-US" dirty="0" smtClean="0"/>
              <a:t>Environmental Health &amp; Protection</a:t>
            </a:r>
          </a:p>
          <a:p>
            <a:r>
              <a:rPr lang="en-US" dirty="0" smtClean="0"/>
              <a:t>Food Safety</a:t>
            </a:r>
          </a:p>
          <a:p>
            <a:r>
              <a:rPr lang="en-US" dirty="0" smtClean="0"/>
              <a:t>Emergency Preparedness</a:t>
            </a:r>
          </a:p>
          <a:p>
            <a:r>
              <a:rPr lang="en-US" dirty="0" smtClean="0"/>
              <a:t>Integrated Data Management</a:t>
            </a:r>
          </a:p>
          <a:p>
            <a:r>
              <a:rPr lang="en-US" dirty="0" smtClean="0"/>
              <a:t>Lab Improvement &amp; Regulation</a:t>
            </a:r>
          </a:p>
          <a:p>
            <a:r>
              <a:rPr lang="en-US" dirty="0" smtClean="0"/>
              <a:t>Policy Development</a:t>
            </a:r>
          </a:p>
          <a:p>
            <a:r>
              <a:rPr lang="en-US" dirty="0" smtClean="0"/>
              <a:t>Research</a:t>
            </a:r>
          </a:p>
          <a:p>
            <a:r>
              <a:rPr lang="en-US" dirty="0" smtClean="0"/>
              <a:t>Training &amp; Education</a:t>
            </a:r>
          </a:p>
          <a:p>
            <a:r>
              <a:rPr lang="en-US" dirty="0" smtClean="0"/>
              <a:t>Partnerships &amp; Communication</a:t>
            </a:r>
          </a:p>
        </p:txBody>
      </p:sp>
      <p:sp>
        <p:nvSpPr>
          <p:cNvPr id="3" name="Title 2"/>
          <p:cNvSpPr>
            <a:spLocks noGrp="1"/>
          </p:cNvSpPr>
          <p:nvPr>
            <p:ph type="title"/>
          </p:nvPr>
        </p:nvSpPr>
        <p:spPr/>
        <p:txBody>
          <a:bodyPr/>
          <a:lstStyle/>
          <a:p>
            <a:r>
              <a:rPr lang="en-US" dirty="0" smtClean="0"/>
              <a:t>Core Capabilities of a PHL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 calcmode="lin" valueType="num">
                                      <p:cBhvr additive="base">
                                        <p:cTn id="3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 calcmode="lin" valueType="num">
                                      <p:cBhvr additive="base">
                                        <p:cTn id="4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 calcmode="lin" valueType="num">
                                      <p:cBhvr additive="base">
                                        <p:cTn id="4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
                                            <p:txEl>
                                              <p:pRg st="8" end="8"/>
                                            </p:txEl>
                                          </p:spTgt>
                                        </p:tgtEl>
                                        <p:attrNameLst>
                                          <p:attrName>style.visibility</p:attrName>
                                        </p:attrNameLst>
                                      </p:cBhvr>
                                      <p:to>
                                        <p:strVal val="visible"/>
                                      </p:to>
                                    </p:set>
                                    <p:anim calcmode="lin" valueType="num">
                                      <p:cBhvr additive="base">
                                        <p:cTn id="5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
                                            <p:txEl>
                                              <p:pRg st="9" end="9"/>
                                            </p:txEl>
                                          </p:spTgt>
                                        </p:tgtEl>
                                        <p:attrNameLst>
                                          <p:attrName>style.visibility</p:attrName>
                                        </p:attrNameLst>
                                      </p:cBhvr>
                                      <p:to>
                                        <p:strVal val="visible"/>
                                      </p:to>
                                    </p:set>
                                    <p:anim calcmode="lin" valueType="num">
                                      <p:cBhvr additive="base">
                                        <p:cTn id="5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
                                            <p:txEl>
                                              <p:pRg st="10" end="10"/>
                                            </p:txEl>
                                          </p:spTgt>
                                        </p:tgtEl>
                                        <p:attrNameLst>
                                          <p:attrName>style.visibility</p:attrName>
                                        </p:attrNameLst>
                                      </p:cBhvr>
                                      <p:to>
                                        <p:strVal val="visible"/>
                                      </p:to>
                                    </p:set>
                                    <p:anim calcmode="lin" valueType="num">
                                      <p:cBhvr additive="base">
                                        <p:cTn id="6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
                                            <p:txEl>
                                              <p:pRg st="11" end="11"/>
                                            </p:txEl>
                                          </p:spTgt>
                                        </p:tgtEl>
                                        <p:attrNameLst>
                                          <p:attrName>style.visibility</p:attrName>
                                        </p:attrNameLst>
                                      </p:cBhvr>
                                      <p:to>
                                        <p:strVal val="visible"/>
                                      </p:to>
                                    </p:set>
                                    <p:anim calcmode="lin" valueType="num">
                                      <p:cBhvr additive="base">
                                        <p:cTn id="71"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Take-Away Messages</a:t>
            </a:r>
            <a:endParaRPr lang="en-US" dirty="0"/>
          </a:p>
        </p:txBody>
      </p:sp>
      <p:sp>
        <p:nvSpPr>
          <p:cNvPr id="6" name="Content Placeholder 5"/>
          <p:cNvSpPr>
            <a:spLocks noGrp="1"/>
          </p:cNvSpPr>
          <p:nvPr>
            <p:ph idx="1"/>
          </p:nvPr>
        </p:nvSpPr>
        <p:spPr/>
        <p:txBody>
          <a:bodyPr/>
          <a:lstStyle/>
          <a:p>
            <a:pPr lvl="0">
              <a:defRPr/>
            </a:pPr>
            <a:r>
              <a:rPr lang="en-US" dirty="0" smtClean="0"/>
              <a:t>PHLs keep our population healthy and productive.</a:t>
            </a:r>
          </a:p>
          <a:p>
            <a:pPr lvl="0">
              <a:defRPr/>
            </a:pPr>
            <a:r>
              <a:rPr lang="en-US" dirty="0" smtClean="0"/>
              <a:t>Environmental labs are integral to exposure assessment.</a:t>
            </a:r>
          </a:p>
          <a:p>
            <a:pPr lvl="1">
              <a:defRPr/>
            </a:pPr>
            <a:r>
              <a:rPr lang="en-US" dirty="0" smtClean="0"/>
              <a:t>Measure chemicals in people</a:t>
            </a:r>
          </a:p>
          <a:p>
            <a:pPr lvl="1">
              <a:defRPr/>
            </a:pPr>
            <a:r>
              <a:rPr lang="en-US" dirty="0" smtClean="0"/>
              <a:t>Measure chemicals in the environment</a:t>
            </a:r>
          </a:p>
          <a:p>
            <a:pPr lvl="0">
              <a:defRPr/>
            </a:pPr>
            <a:r>
              <a:rPr lang="en-US" dirty="0" smtClean="0"/>
              <a:t>Consider a job in labs or the association world.</a:t>
            </a:r>
          </a:p>
          <a:p>
            <a:pPr lvl="0">
              <a:defRPr/>
            </a:pPr>
            <a:r>
              <a:rPr lang="en-US" dirty="0" smtClean="0"/>
              <a:t>Beware of </a:t>
            </a:r>
            <a:r>
              <a:rPr lang="en-US" dirty="0" err="1" smtClean="0"/>
              <a:t>tricorders</a:t>
            </a:r>
            <a:r>
              <a:rPr lang="en-US" dirty="0" smtClean="0"/>
              <a:t>.</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Acknowledgments</a:t>
            </a:r>
          </a:p>
        </p:txBody>
      </p:sp>
      <p:sp>
        <p:nvSpPr>
          <p:cNvPr id="131075" name="Rectangle 3"/>
          <p:cNvSpPr>
            <a:spLocks noGrp="1" noChangeArrowheads="1"/>
          </p:cNvSpPr>
          <p:nvPr>
            <p:ph idx="1"/>
          </p:nvPr>
        </p:nvSpPr>
        <p:spPr/>
        <p:txBody>
          <a:bodyPr/>
          <a:lstStyle/>
          <a:p>
            <a:pPr eaLnBrk="1" hangingPunct="1"/>
            <a:r>
              <a:rPr lang="en-US" sz="2400" dirty="0" smtClean="0"/>
              <a:t>Megan Latshaw, Scott Becker, Karen Breckenridge, Ralph Timperi, Rosemary Humes, Patina Gagne, Chris Mangal (APHL)</a:t>
            </a:r>
          </a:p>
          <a:p>
            <a:pPr eaLnBrk="1" hangingPunct="1"/>
            <a:r>
              <a:rPr lang="en-US" sz="2400" dirty="0" smtClean="0"/>
              <a:t>Ernest Waterman, EPA Region 1 Laboratory</a:t>
            </a:r>
          </a:p>
          <a:p>
            <a:pPr eaLnBrk="1" hangingPunct="1"/>
            <a:r>
              <a:rPr lang="en-US" sz="2400" dirty="0" smtClean="0"/>
              <a:t>Julianne Nassif, William A. Hinton State Laboratory Institute</a:t>
            </a:r>
          </a:p>
          <a:p>
            <a:r>
              <a:rPr lang="en-US" sz="2400" dirty="0" smtClean="0"/>
              <a:t>Jeffery Moran, Arkansas Public Health Laboratory</a:t>
            </a:r>
          </a:p>
          <a:p>
            <a:pPr eaLnBrk="1" hangingPunct="1"/>
            <a:r>
              <a:rPr lang="en-US" sz="2400" dirty="0" smtClean="0"/>
              <a:t>Laboratory Directors in LA, MD, OH, TX, ME, UT, CO</a:t>
            </a:r>
          </a:p>
          <a:p>
            <a:pPr eaLnBrk="1" hangingPunct="1"/>
            <a:r>
              <a:rPr lang="en-US" sz="2400" dirty="0" smtClean="0"/>
              <a:t>[add name of the teacher or professor </a:t>
            </a:r>
            <a:r>
              <a:rPr lang="en-US" sz="2400" smtClean="0"/>
              <a:t>who invited you]</a:t>
            </a:r>
            <a:endParaRPr lang="en-US" sz="2400" dirty="0"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a:t>
            </a:r>
            <a:endParaRPr lang="en-US" dirty="0"/>
          </a:p>
        </p:txBody>
      </p:sp>
      <p:sp>
        <p:nvSpPr>
          <p:cNvPr id="3" name="Content Placeholder 2"/>
          <p:cNvSpPr>
            <a:spLocks noGrp="1"/>
          </p:cNvSpPr>
          <p:nvPr>
            <p:ph idx="1"/>
          </p:nvPr>
        </p:nvSpPr>
        <p:spPr>
          <a:xfrm>
            <a:off x="2209800" y="1600200"/>
            <a:ext cx="6248400" cy="4525963"/>
          </a:xfrm>
        </p:spPr>
        <p:txBody>
          <a:bodyPr/>
          <a:lstStyle/>
          <a:p>
            <a:r>
              <a:rPr lang="en-US" sz="2400" u="sng" dirty="0" smtClean="0">
                <a:hlinkClick r:id="rId3"/>
              </a:rPr>
              <a:t>http://blog.aphl.org/</a:t>
            </a:r>
            <a:endParaRPr lang="en-US" sz="2400" u="sng" dirty="0" smtClean="0"/>
          </a:p>
          <a:p>
            <a:endParaRPr lang="en-US" sz="2400" u="sng" dirty="0" smtClean="0"/>
          </a:p>
          <a:p>
            <a:r>
              <a:rPr lang="en-US" sz="2400" dirty="0" smtClean="0">
                <a:hlinkClick r:id="rId4"/>
              </a:rPr>
              <a:t>http</a:t>
            </a:r>
            <a:r>
              <a:rPr lang="en-US" sz="2400" dirty="0">
                <a:hlinkClick r:id="rId4"/>
              </a:rPr>
              <a:t>://</a:t>
            </a:r>
            <a:r>
              <a:rPr lang="en-US" sz="2400" dirty="0" smtClean="0">
                <a:hlinkClick r:id="rId4"/>
              </a:rPr>
              <a:t>www.facebook.com/PublicHealthLabs</a:t>
            </a:r>
            <a:endParaRPr lang="en-US" sz="2400" dirty="0" smtClean="0"/>
          </a:p>
          <a:p>
            <a:endParaRPr lang="en-US" sz="2400" dirty="0" smtClean="0">
              <a:hlinkClick r:id="rId4"/>
            </a:endParaRPr>
          </a:p>
          <a:p>
            <a:r>
              <a:rPr lang="en-US" sz="2400" dirty="0" smtClean="0">
                <a:hlinkClick r:id="rId4"/>
              </a:rPr>
              <a:t>http</a:t>
            </a:r>
            <a:r>
              <a:rPr lang="en-US" sz="2400" dirty="0">
                <a:hlinkClick r:id="rId4"/>
              </a:rPr>
              <a:t>://</a:t>
            </a:r>
            <a:r>
              <a:rPr lang="en-US" sz="2400" dirty="0" smtClean="0">
                <a:hlinkClick r:id="rId4"/>
              </a:rPr>
              <a:t>twitter.com/aphlnews</a:t>
            </a:r>
            <a:endParaRPr lang="en-US" sz="2400" dirty="0" smtClean="0"/>
          </a:p>
          <a:p>
            <a:endParaRPr lang="en-US" sz="2400" dirty="0" smtClean="0"/>
          </a:p>
          <a:p>
            <a:r>
              <a:rPr lang="en-US" sz="2400" dirty="0">
                <a:hlinkClick r:id="rId5"/>
              </a:rPr>
              <a:t>http://</a:t>
            </a:r>
            <a:r>
              <a:rPr lang="en-US" sz="2400" dirty="0" smtClean="0">
                <a:hlinkClick r:id="rId5"/>
              </a:rPr>
              <a:t>www.linkedin.com/company/54323</a:t>
            </a:r>
            <a:endParaRPr lang="en-US" sz="2400" dirty="0" smtClean="0"/>
          </a:p>
          <a:p>
            <a:endParaRPr lang="en-US" sz="2400" dirty="0" smtClean="0"/>
          </a:p>
          <a:p>
            <a:r>
              <a:rPr lang="en-US" sz="2400" dirty="0" smtClean="0">
                <a:hlinkClick r:id="rId6"/>
              </a:rPr>
              <a:t>http</a:t>
            </a:r>
            <a:r>
              <a:rPr lang="en-US" sz="2400" dirty="0">
                <a:hlinkClick r:id="rId6"/>
              </a:rPr>
              <a:t>://</a:t>
            </a:r>
            <a:r>
              <a:rPr lang="en-US" sz="2400" dirty="0" smtClean="0">
                <a:hlinkClick r:id="rId6"/>
              </a:rPr>
              <a:t>www.youtube.com/user/aphlvideo</a:t>
            </a:r>
            <a:endParaRPr lang="en-US" sz="2400" dirty="0" smtClean="0"/>
          </a:p>
          <a:p>
            <a:pPr marL="0" indent="0">
              <a:buNone/>
            </a:pPr>
            <a:endParaRPr lang="en-US" dirty="0"/>
          </a:p>
        </p:txBody>
      </p:sp>
      <p:pic>
        <p:nvPicPr>
          <p:cNvPr id="10" name="Picture 9"/>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143000" y="2209800"/>
            <a:ext cx="895350" cy="89535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220561" y="4095296"/>
            <a:ext cx="895350" cy="89535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143000" y="3269796"/>
            <a:ext cx="895350" cy="895350"/>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008743" y="5047343"/>
            <a:ext cx="1295400" cy="666750"/>
          </a:xfrm>
          <a:prstGeom prst="rect">
            <a:avLst/>
          </a:prstGeom>
        </p:spPr>
      </p:pic>
      <p:sp>
        <p:nvSpPr>
          <p:cNvPr id="14" name="TextBox 13"/>
          <p:cNvSpPr txBox="1"/>
          <p:nvPr/>
        </p:nvSpPr>
        <p:spPr>
          <a:xfrm>
            <a:off x="936625" y="1600200"/>
            <a:ext cx="1143000" cy="400110"/>
          </a:xfrm>
          <a:prstGeom prst="rect">
            <a:avLst/>
          </a:prstGeom>
          <a:noFill/>
        </p:spPr>
        <p:txBody>
          <a:bodyPr wrap="square" rtlCol="0">
            <a:spAutoFit/>
          </a:bodyPr>
          <a:lstStyle/>
          <a:p>
            <a:r>
              <a:rPr lang="en-US" sz="2000" b="1" dirty="0" err="1">
                <a:solidFill>
                  <a:schemeClr val="accent6">
                    <a:lumMod val="75000"/>
                  </a:schemeClr>
                </a:solidFill>
              </a:rPr>
              <a:t>LabLog</a:t>
            </a:r>
            <a:endParaRPr lang="en-US" sz="2000" dirty="0">
              <a:solidFill>
                <a:schemeClr val="accent6">
                  <a:lumMod val="75000"/>
                </a:schemeClr>
              </a:solidFill>
            </a:endParaRPr>
          </a:p>
        </p:txBody>
      </p:sp>
    </p:spTree>
    <p:extLst>
      <p:ext uri="{BB962C8B-B14F-4D97-AF65-F5344CB8AC3E}">
        <p14:creationId xmlns:p14="http://schemas.microsoft.com/office/powerpoint/2010/main" xmlns="" val="324139593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800" dirty="0" smtClean="0"/>
              <a:t>Evaluation</a:t>
            </a:r>
            <a:endParaRPr lang="en-US" sz="4800" dirty="0"/>
          </a:p>
        </p:txBody>
      </p:sp>
      <p:sp>
        <p:nvSpPr>
          <p:cNvPr id="6" name="Subtitle 5"/>
          <p:cNvSpPr>
            <a:spLocks noGrp="1"/>
          </p:cNvSpPr>
          <p:nvPr>
            <p:ph idx="1"/>
          </p:nvPr>
        </p:nvSpPr>
        <p:spPr>
          <a:xfrm>
            <a:off x="457200" y="1295400"/>
            <a:ext cx="8229600" cy="4525963"/>
          </a:xfrm>
        </p:spPr>
        <p:txBody>
          <a:bodyPr/>
          <a:lstStyle/>
          <a:p>
            <a:r>
              <a:rPr lang="en-US" sz="2800" dirty="0" smtClean="0"/>
              <a:t>What did you like most about the presentation?</a:t>
            </a:r>
          </a:p>
          <a:p>
            <a:endParaRPr lang="en-US" sz="2800" dirty="0" smtClean="0"/>
          </a:p>
          <a:p>
            <a:endParaRPr lang="en-US" sz="2800" dirty="0" smtClean="0"/>
          </a:p>
          <a:p>
            <a:r>
              <a:rPr lang="en-US" sz="2800" dirty="0" smtClean="0"/>
              <a:t>What did you like least about the presentation?</a:t>
            </a:r>
          </a:p>
          <a:p>
            <a:endParaRPr lang="en-US" sz="2800" dirty="0" smtClean="0"/>
          </a:p>
          <a:p>
            <a:endParaRPr lang="en-US" sz="2800" dirty="0" smtClean="0"/>
          </a:p>
          <a:p>
            <a:r>
              <a:rPr lang="en-US" sz="2800" dirty="0" smtClean="0"/>
              <a:t>Any suggestions or comments?</a:t>
            </a:r>
            <a:endParaRPr lang="en-US" sz="2400" dirty="0" smtClean="0"/>
          </a:p>
        </p:txBody>
      </p:sp>
      <p:sp>
        <p:nvSpPr>
          <p:cNvPr id="2052" name="Rectangle 8"/>
          <p:cNvSpPr>
            <a:spLocks noChangeArrowheads="1"/>
          </p:cNvSpPr>
          <p:nvPr/>
        </p:nvSpPr>
        <p:spPr bwMode="auto">
          <a:xfrm>
            <a:off x="793750" y="6172200"/>
            <a:ext cx="184150" cy="457200"/>
          </a:xfrm>
          <a:prstGeom prst="rect">
            <a:avLst/>
          </a:prstGeom>
          <a:noFill/>
          <a:ln w="9525">
            <a:noFill/>
            <a:miter lim="800000"/>
            <a:headEnd/>
            <a:tailEnd/>
          </a:ln>
        </p:spPr>
        <p:txBody>
          <a:bodyPr wrap="none">
            <a:spAutoFit/>
          </a:bodyPr>
          <a:lstStyle/>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LikesCount xmlns="http://schemas.microsoft.com/sharepoint/v3" xsi:nil="true"/>
    <Metadata2 xmlns="b8d4423e-d233-4bc9-97bc-d7574ce75186">
      <Value>18</Value>
      <Value>16</Value>
    </Metadata2>
    <Metadata3 xmlns="b8d4423e-d233-4bc9-97bc-d7574ce75186">10</Metadata3>
    <Metadata1 xmlns="b8d4423e-d233-4bc9-97bc-d7574ce75186">
      <Value>8</Value>
      <Value>6</Value>
    </Metadata1>
    <Description0 xmlns="b8d4423e-d233-4bc9-97bc-d7574ce75186">This is a powerpoint template that members can use to give guest lectures at local universities. It has been delivered to grad students at the University of Maryland School of Public Health twice with very positive feedback. Feel free to tailor it as you see fit. Let us know if you use it and if YOU have any feedback! </Description0>
    <Copyright xmlns="b8d4423e-d233-4bc9-97bc-d7574ce75186" xsi:nil="true"/>
    <Permissions xmlns="b8d4423e-d233-4bc9-97bc-d7574ce75186" xsi:nil="true"/>
    <Featured xmlns="b8d4423e-d233-4bc9-97bc-d7574ce75186">false</Featured>
    <Published_x0020_Year xmlns="b8d4423e-d233-4bc9-97bc-d7574ce75186" xsi:nil="true"/>
    <End_x0020_Date xmlns="b8d4423e-d233-4bc9-97bc-d7574ce75186" xsi:nil="true"/>
    <Published_x0020_Month xmlns="b8d4423e-d233-4bc9-97bc-d7574ce75186">Jan</Published_x0020_Month>
    <RatingCount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B0D515997CB0546990B9821911254AF" ma:contentTypeVersion="25" ma:contentTypeDescription="Create a new document." ma:contentTypeScope="" ma:versionID="7eb8ef94f857e49f708fedbde209fca8">
  <xsd:schema xmlns:xsd="http://www.w3.org/2001/XMLSchema" xmlns:xs="http://www.w3.org/2001/XMLSchema" xmlns:p="http://schemas.microsoft.com/office/2006/metadata/properties" xmlns:ns1="http://schemas.microsoft.com/sharepoint/v3" xmlns:ns2="b8d4423e-d233-4bc9-97bc-d7574ce75186" targetNamespace="http://schemas.microsoft.com/office/2006/metadata/properties" ma:root="true" ma:fieldsID="dc9d42076f6c8e0d0ec43dbcf73cb2e6" ns1:_="" ns2:_="">
    <xsd:import namespace="http://schemas.microsoft.com/sharepoint/v3"/>
    <xsd:import namespace="b8d4423e-d233-4bc9-97bc-d7574ce75186"/>
    <xsd:element name="properties">
      <xsd:complexType>
        <xsd:sequence>
          <xsd:element name="documentManagement">
            <xsd:complexType>
              <xsd:all>
                <xsd:element ref="ns1:PublishingStartDate" minOccurs="0"/>
                <xsd:element ref="ns1:PublishingExpirationDate" minOccurs="0"/>
                <xsd:element ref="ns2:Description0"/>
                <xsd:element ref="ns2:Metadata1" minOccurs="0"/>
                <xsd:element ref="ns2:Metadata2" minOccurs="0"/>
                <xsd:element ref="ns2:Metadata3"/>
                <xsd:element ref="ns1:RatingCount" minOccurs="0"/>
                <xsd:element ref="ns2:Copyright" minOccurs="0"/>
                <xsd:element ref="ns2:Permissions" minOccurs="0"/>
                <xsd:element ref="ns1:LikesCount" minOccurs="0"/>
                <xsd:element ref="ns2:Featured" minOccurs="0"/>
                <xsd:element ref="ns2:Published_x0020_Year" minOccurs="0"/>
                <xsd:element ref="ns2:Published_x0020_Month" minOccurs="0"/>
                <xsd:element ref="ns2:End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 nillable="true" ma:displayName="Scheduling Start Date" ma:description="" ma:internalName="PublishingStartDate">
      <xsd:simpleType>
        <xsd:restriction base="dms:Unknown"/>
      </xsd:simpleType>
    </xsd:element>
    <xsd:element name="PublishingExpirationDate" ma:index="3" nillable="true" ma:displayName="Scheduling End Date" ma:description="" ma:internalName="PublishingExpirationDate">
      <xsd:simpleType>
        <xsd:restriction base="dms:Unknown"/>
      </xsd:simpleType>
    </xsd:element>
    <xsd:element name="RatingCount" ma:index="11" nillable="true" ma:displayName="Number of Ratings" ma:decimals="0" ma:description="Number of ratings submitted" ma:internalName="RatingCount" ma:readOnly="false" ma:percentage="FALSE">
      <xsd:simpleType>
        <xsd:restriction base="dms:Number"/>
      </xsd:simpleType>
    </xsd:element>
    <xsd:element name="LikesCount" ma:index="14" nillable="true" ma:displayName="Number of Likes" ma:internalName="LikesCount"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8d4423e-d233-4bc9-97bc-d7574ce75186" elementFormDefault="qualified">
    <xsd:import namespace="http://schemas.microsoft.com/office/2006/documentManagement/types"/>
    <xsd:import namespace="http://schemas.microsoft.com/office/infopath/2007/PartnerControls"/>
    <xsd:element name="Description0" ma:index="4" ma:displayName="Description" ma:description="Please enter a full description of your resource." ma:internalName="Description0" ma:readOnly="false">
      <xsd:simpleType>
        <xsd:restriction base="dms:Note"/>
      </xsd:simpleType>
    </xsd:element>
    <xsd:element name="Metadata1" ma:index="6" nillable="true" ma:displayName="Categories" ma:description="Select at least one category that relates to your resource.&lt;br&gt;&lt;br&gt;Adding a category aids in the search of your resource." ma:list="{61941f64-2feb-4028-a951-3b5c001de6c7}" ma:internalName="Metadata1" ma:readOnly="false" ma:showField="Title" ma:web="81f67e4c-6aed-4aaa-86d1-aa3898cd5d42" ma:requiredMultiChoice="true">
      <xsd:complexType>
        <xsd:complexContent>
          <xsd:extension base="dms:MultiChoiceLookup">
            <xsd:sequence>
              <xsd:element name="Value" type="dms:Lookup" maxOccurs="unbounded" minOccurs="0" nillable="true"/>
            </xsd:sequence>
          </xsd:extension>
        </xsd:complexContent>
      </xsd:complexType>
    </xsd:element>
    <xsd:element name="Metadata2" ma:index="7" nillable="true" ma:displayName="Topics" ma:description="Select one or more topics which relate to your resource.&lt;br&gt;&lt;br&gt;Assigning a topic to a resource allows you to &lt;br&gt;further define your resource." ma:list="{e62908a1-1960-4f5e-843f-21c192ab3536}" ma:internalName="Metadata2" ma:readOnly="false" ma:showField="Title" ma:web="81f67e4c-6aed-4aaa-86d1-aa3898cd5d42">
      <xsd:complexType>
        <xsd:complexContent>
          <xsd:extension base="dms:MultiChoiceLookup">
            <xsd:sequence>
              <xsd:element name="Value" type="dms:Lookup" maxOccurs="unbounded" minOccurs="0" nillable="true"/>
            </xsd:sequence>
          </xsd:extension>
        </xsd:complexContent>
      </xsd:complexType>
    </xsd:element>
    <xsd:element name="Metadata3" ma:index="8" ma:displayName="Geographical Location or Agency" ma:description="Select the agency or state where the resource is from." ma:list="{064f33b2-56c3-4a74-b5fe-4ad23400e58d}" ma:internalName="Metadata3" ma:readOnly="false" ma:showField="Title" ma:web="81f67e4c-6aed-4aaa-86d1-aa3898cd5d42">
      <xsd:simpleType>
        <xsd:restriction base="dms:Lookup"/>
      </xsd:simpleType>
    </xsd:element>
    <xsd:element name="Copyright" ma:index="12" nillable="true" ma:displayName="Copyright" ma:description="Please indicate the copyright status of the resource." ma:format="Dropdown" ma:internalName="Copyright" ma:readOnly="false">
      <xsd:simpleType>
        <xsd:restriction base="dms:Choice">
          <xsd:enumeration value="There is no copyright associated with the document."/>
          <xsd:enumeration value="The document has a copyright and I am the owner."/>
          <xsd:enumeration value="The document has a copyright and I am NOT the owner."/>
          <xsd:enumeration value="The document has a copyright and permission to share has been obtained."/>
        </xsd:restriction>
      </xsd:simpleType>
    </xsd:element>
    <xsd:element name="Permissions" ma:index="13" nillable="true" ma:displayName="Permissions" ma:description="Please indicate your preference regarding&lt;br&gt;who has permission to view the resource." ma:format="Dropdown" ma:internalName="Permissions" ma:readOnly="false">
      <xsd:simpleType>
        <xsd:restriction base="dms:Choice">
          <xsd:enumeration value="The document can be viewed by anyone."/>
          <xsd:enumeration value="The document can only be viewed by APHL members."/>
        </xsd:restriction>
      </xsd:simpleType>
    </xsd:element>
    <xsd:element name="Featured" ma:index="15" nillable="true" ma:displayName="Featured" ma:default="0" ma:internalName="Featured" ma:readOnly="false">
      <xsd:simpleType>
        <xsd:restriction base="dms:Boolean"/>
      </xsd:simpleType>
    </xsd:element>
    <xsd:element name="Published_x0020_Year" ma:index="16" nillable="true" ma:displayName="Published Year" ma:internalName="Published_x0020_Year" ma:readOnly="false">
      <xsd:simpleType>
        <xsd:restriction base="dms:Text">
          <xsd:maxLength value="255"/>
        </xsd:restriction>
      </xsd:simpleType>
    </xsd:element>
    <xsd:element name="Published_x0020_Month" ma:index="17" nillable="true" ma:displayName="Published Month" ma:default="Jan" ma:format="Dropdown" ma:internalName="Published_x0020_Month" ma:readOnly="false">
      <xsd:simpleType>
        <xsd:restriction base="dms:Choice">
          <xsd:enumeration value="Jan"/>
          <xsd:enumeration value="Feb"/>
          <xsd:enumeration value="Mar"/>
          <xsd:enumeration value="Apr"/>
          <xsd:enumeration value="May"/>
          <xsd:enumeration value="Jun"/>
          <xsd:enumeration value="Jul"/>
          <xsd:enumeration value="Aug"/>
          <xsd:enumeration value="Sep"/>
          <xsd:enumeration value="Oct"/>
          <xsd:enumeration value="Nov"/>
          <xsd:enumeration value="Dec"/>
        </xsd:restriction>
      </xsd:simpleType>
    </xsd:element>
    <xsd:element name="End_x0020_Date" ma:index="18" nillable="true" ma:displayName="End Date" ma:format="DateOnly" ma:internalName="End_x0020_Date" ma:readOnly="fals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9" ma:displayName="Content Type"/>
        <xsd:element ref="dc:title" minOccurs="0" maxOccurs="1" ma:index="1" ma:displayName="Title"/>
        <xsd:element ref="dc:subject" minOccurs="0" maxOccurs="1"/>
        <xsd:element ref="dc:description" minOccurs="0" maxOccurs="1"/>
        <xsd:element name="keywords" maxOccurs="1" ma:index="5" ma:displayName="Keywords">
          <xsd:simpleType xmlns:xs="http://www.w3.org/2001/XMLSchema">
            <xsd:restriction base="xsd:string">
              <xsd:minLength value="1"/>
            </xsd:restriction>
          </xsd:simpleType>
        </xsd:element>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ct:contentTypeSchema xmlns:ct="http://schemas.microsoft.com/office/2006/metadata/contentType" xmlns:ma="http://schemas.microsoft.com/office/2006/metadata/properties/metaAttributes" ct:_="" ma:_="" ma:contentTypeName="Document" ma:contentTypeID="0x010100D670E0EC527B554AB13806798E16CC3D" ma:contentTypeVersion="50" ma:contentTypeDescription="Create a new document." ma:contentTypeScope="" ma:versionID="9652002b3d3fef1c7d58a128ad095318">
  <xsd:schema xmlns:xsd="http://www.w3.org/2001/XMLSchema" xmlns:xs="http://www.w3.org/2001/XMLSchema" xmlns:p="http://schemas.microsoft.com/office/2006/metadata/properties" xmlns:ns1="http://schemas.microsoft.com/sharepoint/v3" xmlns:ns2="50f2c2bb-0164-486c-a94f-462cfe3e18e4" xmlns:ns3="18bd4c3f-a4f2-4e0b-a3e7-155bda212c1e" targetNamespace="http://schemas.microsoft.com/office/2006/metadata/properties" ma:root="true" ma:fieldsID="c245f9afc2b44e9d1faad81008d9108e" ns1:_="" ns2:_="" ns3:_="">
    <xsd:import namespace="http://schemas.microsoft.com/sharepoint/v3"/>
    <xsd:import namespace="50f2c2bb-0164-486c-a94f-462cfe3e18e4"/>
    <xsd:import namespace="18bd4c3f-a4f2-4e0b-a3e7-155bda212c1e"/>
    <xsd:element name="properties">
      <xsd:complexType>
        <xsd:sequence>
          <xsd:element name="documentManagement">
            <xsd:complexType>
              <xsd:all>
                <xsd:element ref="ns1:PublishingStartDate" minOccurs="0"/>
                <xsd:element ref="ns1:PublishingExpirationDate" minOccurs="0"/>
                <xsd:element ref="ns2:Description0"/>
                <xsd:element ref="ns2:Metadata1" minOccurs="0"/>
                <xsd:element ref="ns2:Metadata2" minOccurs="0"/>
                <xsd:element ref="ns2:Metadata3"/>
                <xsd:element ref="ns1:RatingCount" minOccurs="0"/>
                <xsd:element ref="ns3:_dlc_DocId" minOccurs="0"/>
                <xsd:element ref="ns3:_dlc_DocIdUrl" minOccurs="0"/>
                <xsd:element ref="ns3:_dlc_DocIdPersistId" minOccurs="0"/>
                <xsd:element ref="ns2:Copyright" minOccurs="0"/>
                <xsd:element ref="ns2:Permissions" minOccurs="0"/>
                <xsd:element ref="ns1:RatedBy" minOccurs="0"/>
                <xsd:element ref="ns1:Ratings" minOccurs="0"/>
                <xsd:element ref="ns1:LikesCount" minOccurs="0"/>
                <xsd:element ref="ns1:LikedBy" minOccurs="0"/>
                <xsd:element ref="ns2:Featured" minOccurs="0"/>
                <xsd:element ref="ns2:Published_x0020_Year" minOccurs="0"/>
                <xsd:element ref="ns2:Published_x0020_Month" minOccurs="0"/>
                <xsd:element ref="ns2:End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 nillable="true" ma:displayName="Scheduling Start Date" ma:internalName="PublishingStartDate">
      <xsd:simpleType>
        <xsd:restriction base="dms:Unknown"/>
      </xsd:simpleType>
    </xsd:element>
    <xsd:element name="PublishingExpirationDate" ma:index="3" nillable="true" ma:displayName="Scheduling End Date" ma:internalName="PublishingExpirationDate">
      <xsd:simpleType>
        <xsd:restriction base="dms:Unknown"/>
      </xsd:simpleType>
    </xsd:element>
    <xsd:element name="RatingCount" ma:index="9" nillable="true" ma:displayName="Number of Ratings" ma:decimals="0" ma:description="Number of ratings submitted" ma:internalName="RatingCount" ma:readOnly="true">
      <xsd:simpleType>
        <xsd:restriction base="dms:Number"/>
      </xsd:simpleType>
    </xsd:element>
    <xsd:element name="RatedBy" ma:index="21"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22" nillable="true" ma:displayName="User ratings" ma:description="User ratings for the item" ma:hidden="true" ma:internalName="Ratings">
      <xsd:simpleType>
        <xsd:restriction base="dms:Note"/>
      </xsd:simpleType>
    </xsd:element>
    <xsd:element name="LikesCount" ma:index="23" nillable="true" ma:displayName="Number of Likes" ma:internalName="LikesCount">
      <xsd:simpleType>
        <xsd:restriction base="dms:Unknown"/>
      </xsd:simpleType>
    </xsd:element>
    <xsd:element name="LikedBy" ma:index="24"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0f2c2bb-0164-486c-a94f-462cfe3e18e4" elementFormDefault="qualified">
    <xsd:import namespace="http://schemas.microsoft.com/office/2006/documentManagement/types"/>
    <xsd:import namespace="http://schemas.microsoft.com/office/infopath/2007/PartnerControls"/>
    <xsd:element name="Description0" ma:index="4" ma:displayName="Description" ma:description="Please enter a full description of your resource." ma:internalName="Description0">
      <xsd:simpleType>
        <xsd:restriction base="dms:Note"/>
      </xsd:simpleType>
    </xsd:element>
    <xsd:element name="Metadata1" ma:index="5" nillable="true" ma:displayName="Categories" ma:description="Select at least one category that relates to your resource.&lt;br&gt;&lt;br&gt;Adding a category aids in the search of your resource." ma:list="{0374c4f2-e654-49ac-a18a-336fea91df26}" ma:internalName="Metadata1" ma:showField="Title" ma:web="020f1094-de47-4204-9234-97d7dea42b7a" ma:requiredMultiChoice="true">
      <xsd:complexType>
        <xsd:complexContent>
          <xsd:extension base="dms:MultiChoiceLookup">
            <xsd:sequence>
              <xsd:element name="Value" type="dms:Lookup" maxOccurs="unbounded" minOccurs="0" nillable="true"/>
            </xsd:sequence>
          </xsd:extension>
        </xsd:complexContent>
      </xsd:complexType>
    </xsd:element>
    <xsd:element name="Metadata2" ma:index="6" nillable="true" ma:displayName="Topics" ma:description="Select one or more topics which relate to your resource.&lt;br&gt;&lt;br&gt;Assigning a topic to a resource allows you to &lt;br&gt;further define your resource." ma:list="{73bc9c00-e104-4369-be82-dad136c635d4}" ma:internalName="Metadata2" ma:showField="Title" ma:web="020f1094-de47-4204-9234-97d7dea42b7a">
      <xsd:complexType>
        <xsd:complexContent>
          <xsd:extension base="dms:MultiChoiceLookup">
            <xsd:sequence>
              <xsd:element name="Value" type="dms:Lookup" maxOccurs="unbounded" minOccurs="0" nillable="true"/>
            </xsd:sequence>
          </xsd:extension>
        </xsd:complexContent>
      </xsd:complexType>
    </xsd:element>
    <xsd:element name="Metadata3" ma:index="7" ma:displayName="Geographical Location or Agency" ma:description="Select the agency or state where the resource is from." ma:list="{d9c0a659-4262-4020-8b9d-15b01283bc19}" ma:internalName="Metadata3" ma:showField="Title" ma:web="020f1094-de47-4204-9234-97d7dea42b7a">
      <xsd:simpleType>
        <xsd:restriction base="dms:Lookup"/>
      </xsd:simpleType>
    </xsd:element>
    <xsd:element name="Copyright" ma:index="19" nillable="true" ma:displayName="Copyright" ma:description="Please indicate the copyright status of the resource." ma:format="Dropdown" ma:internalName="Copyright">
      <xsd:simpleType>
        <xsd:restriction base="dms:Choice">
          <xsd:enumeration value="There is no copyright associated with the document."/>
          <xsd:enumeration value="The document has a copyright and I am the owner."/>
          <xsd:enumeration value="The document has a copyright and I am NOT the owner."/>
          <xsd:enumeration value="The document has a copyright and permission to share has been obtained."/>
        </xsd:restriction>
      </xsd:simpleType>
    </xsd:element>
    <xsd:element name="Permissions" ma:index="20" nillable="true" ma:displayName="Permissions" ma:description="Please indicate your preference regarding&lt;br&gt;who has permission to view the resource." ma:format="Dropdown" ma:internalName="Permissions">
      <xsd:simpleType>
        <xsd:restriction base="dms:Choice">
          <xsd:enumeration value="The document can be viewed by anyone."/>
          <xsd:enumeration value="The document can only be viewed by APHL members."/>
        </xsd:restriction>
      </xsd:simpleType>
    </xsd:element>
    <xsd:element name="Featured" ma:index="25" nillable="true" ma:displayName="Featured" ma:default="0" ma:internalName="Featured">
      <xsd:simpleType>
        <xsd:restriction base="dms:Boolean"/>
      </xsd:simpleType>
    </xsd:element>
    <xsd:element name="Published_x0020_Year" ma:index="26" nillable="true" ma:displayName="Published Year" ma:internalName="Published_x0020_Year">
      <xsd:simpleType>
        <xsd:restriction base="dms:Text">
          <xsd:maxLength value="255"/>
        </xsd:restriction>
      </xsd:simpleType>
    </xsd:element>
    <xsd:element name="Published_x0020_Month" ma:index="27" nillable="true" ma:displayName="Published Month" ma:default="Jan" ma:format="Dropdown" ma:internalName="Published_x0020_Month">
      <xsd:simpleType>
        <xsd:restriction base="dms:Choice">
          <xsd:enumeration value="Jan"/>
          <xsd:enumeration value="Feb"/>
          <xsd:enumeration value="Mar"/>
          <xsd:enumeration value="Apr"/>
          <xsd:enumeration value="May"/>
          <xsd:enumeration value="Jun"/>
          <xsd:enumeration value="Jul"/>
          <xsd:enumeration value="Aug"/>
          <xsd:enumeration value="Sep"/>
          <xsd:enumeration value="Oct"/>
          <xsd:enumeration value="Nov"/>
          <xsd:enumeration value="Dec"/>
        </xsd:restriction>
      </xsd:simpleType>
    </xsd:element>
    <xsd:element name="End_x0020_Date" ma:index="28" nillable="true" ma:displayName="End Date" ma:format="DateOnly" ma:internalName="End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8bd4c3f-a4f2-4e0b-a3e7-155bda212c1e" elementFormDefault="qualified">
    <xsd:import namespace="http://schemas.microsoft.com/office/2006/documentManagement/types"/>
    <xsd:import namespace="http://schemas.microsoft.com/office/infopath/2007/PartnerControls"/>
    <xsd:element name="_dlc_DocId" ma:index="15" nillable="true" ma:displayName="Document ID Value" ma:description="The value of the document ID assigned to this item." ma:internalName="_dlc_DocId" ma:readOnly="true">
      <xsd:simpleType>
        <xsd:restriction base="dms:Text"/>
      </xsd:simpleType>
    </xsd:element>
    <xsd:element name="_dlc_DocIdUrl" ma:index="1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7"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1" ma:displayName="Title"/>
        <xsd:element ref="dc:subject" minOccurs="0" maxOccurs="1"/>
        <xsd:element ref="dc:description" minOccurs="0" maxOccurs="1"/>
        <xsd:element name="keywords" maxOccurs="1" ma:index="8" ma:displayName="Keywords">
          <xsd:simpleType xmlns:xs="http://www.w3.org/2001/XMLSchema">
            <xsd:restriction base="xsd:string">
              <xsd:minLength value="1"/>
            </xsd:restriction>
          </xsd:simpleType>
        </xsd:element>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7FDEA9-E8B9-47C1-B21C-1D520533B39E}"/>
</file>

<file path=customXml/itemProps2.xml><?xml version="1.0" encoding="utf-8"?>
<ds:datastoreItem xmlns:ds="http://schemas.openxmlformats.org/officeDocument/2006/customXml" ds:itemID="{63FD3592-064C-4993-AEF4-EEE9F3F31CC3}"/>
</file>

<file path=customXml/itemProps3.xml><?xml version="1.0" encoding="utf-8"?>
<ds:datastoreItem xmlns:ds="http://schemas.openxmlformats.org/officeDocument/2006/customXml" ds:itemID="{DD5940C4-2E3F-41F8-BE6A-A4426DA636EB}"/>
</file>

<file path=customXml/itemProps4.xml><?xml version="1.0" encoding="utf-8"?>
<ds:datastoreItem xmlns:ds="http://schemas.openxmlformats.org/officeDocument/2006/customXml" ds:itemID="{3E3F8A50-1E35-40BE-8DA8-C91C7865BF8B}"/>
</file>

<file path=docProps/app.xml><?xml version="1.0" encoding="utf-8"?>
<Properties xmlns="http://schemas.openxmlformats.org/officeDocument/2006/extended-properties" xmlns:vt="http://schemas.openxmlformats.org/officeDocument/2006/docPropsVTypes">
  <Template/>
  <TotalTime>4530</TotalTime>
  <Words>7570</Words>
  <Application>Microsoft Office PowerPoint</Application>
  <PresentationFormat>On-screen Show (4:3)</PresentationFormat>
  <Paragraphs>1045</Paragraphs>
  <Slides>93</Slides>
  <Notes>91</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93</vt:i4>
      </vt:variant>
    </vt:vector>
  </HeadingPairs>
  <TitlesOfParts>
    <vt:vector size="98" baseType="lpstr">
      <vt:lpstr>Custom Design</vt:lpstr>
      <vt:lpstr>Chart</vt:lpstr>
      <vt:lpstr>Worksheet</vt:lpstr>
      <vt:lpstr>Acrobat Document</vt:lpstr>
      <vt:lpstr>CS ChemDraw Drawing</vt:lpstr>
      <vt:lpstr>Public Health Laboratories</vt:lpstr>
      <vt:lpstr>Public Health Practice is</vt:lpstr>
      <vt:lpstr>Overview</vt:lpstr>
      <vt:lpstr>Public Health Laboratories</vt:lpstr>
      <vt:lpstr>Disease Detectives</vt:lpstr>
      <vt:lpstr>Informing Decisions &amp; Policy</vt:lpstr>
      <vt:lpstr>“Unlike private institutions, the Hinton State Laboratory Institute has the mission and authority to focus on public problems. ..  It addresses small problems before they become big and big problems before they become catastrophes.” </vt:lpstr>
      <vt:lpstr>Peter Shult, PhD Wisconsin State  Laboratory of Hygiene</vt:lpstr>
      <vt:lpstr>Core Capabilities of a PHL</vt:lpstr>
      <vt:lpstr>Slide 10</vt:lpstr>
      <vt:lpstr>Slide 11</vt:lpstr>
      <vt:lpstr>Infectious Diseases</vt:lpstr>
      <vt:lpstr>Food Safety</vt:lpstr>
      <vt:lpstr>Slide 14</vt:lpstr>
      <vt:lpstr>Slide 15</vt:lpstr>
      <vt:lpstr>Slide 16</vt:lpstr>
      <vt:lpstr>Slide 17</vt:lpstr>
      <vt:lpstr>Slide 18</vt:lpstr>
      <vt:lpstr>Providing Data to Inform Public Policy</vt:lpstr>
      <vt:lpstr>Slide 20</vt:lpstr>
      <vt:lpstr>Slide 21</vt:lpstr>
      <vt:lpstr>Slide 22</vt:lpstr>
      <vt:lpstr>And the Future?</vt:lpstr>
      <vt:lpstr> Dwindling Funding </vt:lpstr>
      <vt:lpstr>Overview</vt:lpstr>
      <vt:lpstr>Environmental Health (EH)</vt:lpstr>
      <vt:lpstr>Slide 27</vt:lpstr>
      <vt:lpstr>Environmental Laboratories</vt:lpstr>
      <vt:lpstr>Detect, identify &amp; monitor. . .</vt:lpstr>
      <vt:lpstr>. . . contaminants  . . .</vt:lpstr>
      <vt:lpstr>. . .in people. . .</vt:lpstr>
      <vt:lpstr>. . . and the environment.</vt:lpstr>
      <vt:lpstr>Slide 33</vt:lpstr>
      <vt:lpstr>Slide 34</vt:lpstr>
      <vt:lpstr>An Improved Way </vt:lpstr>
      <vt:lpstr>Slide 36</vt:lpstr>
      <vt:lpstr>Slide 37</vt:lpstr>
      <vt:lpstr>Slide 38</vt:lpstr>
      <vt:lpstr>Slide 39</vt:lpstr>
      <vt:lpstr>Slide 40</vt:lpstr>
      <vt:lpstr>Slide 41</vt:lpstr>
      <vt:lpstr>Slide 42</vt:lpstr>
      <vt:lpstr>Sample Results from IA</vt:lpstr>
      <vt:lpstr>Slide 44</vt:lpstr>
      <vt:lpstr>Overview</vt:lpstr>
      <vt:lpstr>A Fisherman’s Tale</vt:lpstr>
      <vt:lpstr>Notifications, notifications, notifi…</vt:lpstr>
      <vt:lpstr>Laboratory Response</vt:lpstr>
      <vt:lpstr>Environmental Response</vt:lpstr>
      <vt:lpstr>Slide 50</vt:lpstr>
      <vt:lpstr>Slide 51</vt:lpstr>
      <vt:lpstr>Clearance Sampling</vt:lpstr>
      <vt:lpstr>Slide 53</vt:lpstr>
      <vt:lpstr>Laboratory Receipt &amp; Screening</vt:lpstr>
      <vt:lpstr>What about all the clams?</vt:lpstr>
      <vt:lpstr>Shipping the Clams</vt:lpstr>
      <vt:lpstr>Wipe sampling</vt:lpstr>
      <vt:lpstr>Air sampling</vt:lpstr>
      <vt:lpstr>The Two Faces of K2</vt:lpstr>
      <vt:lpstr>Slide 60</vt:lpstr>
      <vt:lpstr>Reasons for K2 Popularity</vt:lpstr>
      <vt:lpstr>Slide 62</vt:lpstr>
      <vt:lpstr>Arkansas K2 Research Consortium</vt:lpstr>
      <vt:lpstr>124 Different Products Submitted</vt:lpstr>
      <vt:lpstr>Forensic Surveillance of K2 Cases in AR</vt:lpstr>
      <vt:lpstr>Slide 66</vt:lpstr>
      <vt:lpstr>Overview</vt:lpstr>
      <vt:lpstr>Public Health Policy is</vt:lpstr>
      <vt:lpstr>Vision: A healthier world through quality laboratory practice.</vt:lpstr>
      <vt:lpstr>Mission</vt:lpstr>
      <vt:lpstr>Slide 71</vt:lpstr>
      <vt:lpstr>Major Committees</vt:lpstr>
      <vt:lpstr>Connections</vt:lpstr>
      <vt:lpstr>APHL Policy Work</vt:lpstr>
      <vt:lpstr>Slide 75</vt:lpstr>
      <vt:lpstr>Slide 76</vt:lpstr>
      <vt:lpstr>Slide 77</vt:lpstr>
      <vt:lpstr>Slide 78</vt:lpstr>
      <vt:lpstr>PHL Interoperability Project </vt:lpstr>
      <vt:lpstr>Global Health </vt:lpstr>
      <vt:lpstr>Other activities</vt:lpstr>
      <vt:lpstr>Overview</vt:lpstr>
      <vt:lpstr>Slide 83</vt:lpstr>
      <vt:lpstr>Developing the federal system</vt:lpstr>
      <vt:lpstr>From the early days to today </vt:lpstr>
      <vt:lpstr>Slide 86</vt:lpstr>
      <vt:lpstr>Top 5 Challenges Today</vt:lpstr>
      <vt:lpstr>Slide 88</vt:lpstr>
      <vt:lpstr>Slide 89</vt:lpstr>
      <vt:lpstr>Take-Away Messages</vt:lpstr>
      <vt:lpstr>Acknowledgments</vt:lpstr>
      <vt:lpstr>Connect</vt:lpstr>
      <vt:lpstr>Evaluation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Labs for NELPW, APHL, March 2012</dc:title>
  <dc:creator>karen.rogers</dc:creator>
  <cp:keywords>Students; workforce; visibility; appreciation; knowledge; understanding; awareness; recruitment </cp:keywords>
  <cp:lastModifiedBy>brent.waddington</cp:lastModifiedBy>
  <cp:revision>357</cp:revision>
  <dcterms:created xsi:type="dcterms:W3CDTF">2009-09-02T13:42:54Z</dcterms:created>
  <dcterms:modified xsi:type="dcterms:W3CDTF">2012-03-14T20:14:17Z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0x0101000B0D515997CB0546990B9821911254AF</vt:lpwstr>
  </property>
  <property fmtid="{D5CDD505-2E9C-101B-9397-08002B2CF9AE}" pid="3" name="communication type">
    <vt:lpwstr>Templates &amp; Forms</vt:lpwstr>
  </property>
  <property fmtid="{D5CDD505-2E9C-101B-9397-08002B2CF9AE}" pid="4" name="Target Audiences">
    <vt:lpwstr/>
  </property>
  <property fmtid="{D5CDD505-2E9C-101B-9397-08002B2CF9AE}" pid="5" name="Description0">
    <vt:lpwstr/>
  </property>
  <property fmtid="{D5CDD505-2E9C-101B-9397-08002B2CF9AE}" pid="6" name="_dlc_DocIdItemGuid">
    <vt:lpwstr>9babb61e-f764-49c5-bf80-5c9f29828770</vt:lpwstr>
  </property>
  <property fmtid="{D5CDD505-2E9C-101B-9397-08002B2CF9AE}" pid="7" name="vti_description">
    <vt:lpwstr/>
  </property>
  <property fmtid="{D5CDD505-2E9C-101B-9397-08002B2CF9AE}" pid="8" name="Page Title">
    <vt:lpwstr/>
  </property>
</Properties>
</file>