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slideLayouts/slideLayout4.xml" ContentType="application/vnd.openxmlformats-officedocument.presentationml.slideLayout+xml"/>
  <Override PartName="/ppt/notesSlides/notesSlide11.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8.xml" ContentType="application/vnd.openxmlformats-officedocument.presentationml.notesSlide+xml"/>
  <Override PartName="/ppt/slideLayouts/slideLayout3.xml" ContentType="application/vnd.openxmlformats-officedocument.presentationml.slideLayout+xml"/>
  <Override PartName="/ppt/notesSlides/notesSlide9.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7" r:id="rId10"/>
    <p:sldId id="264" r:id="rId11"/>
    <p:sldId id="265" r:id="rId12"/>
    <p:sldId id="266" r:id="rId13"/>
    <p:sldId id="268" r:id="rId14"/>
  </p:sldIdLst>
  <p:sldSz cx="9144000" cy="6858000" type="screen4x3"/>
  <p:notesSz cx="6858000" cy="9199563"/>
  <p:defaultTextStyle>
    <a:defPPr>
      <a:defRPr lang="en-US"/>
    </a:defPPr>
    <a:lvl1pPr algn="l" rtl="0" eaLnBrk="0" fontAlgn="base" hangingPunct="0">
      <a:spcBef>
        <a:spcPct val="0"/>
      </a:spcBef>
      <a:spcAft>
        <a:spcPct val="0"/>
      </a:spcAft>
      <a:defRPr sz="2400" kern="1200">
        <a:solidFill>
          <a:schemeClr val="tx1"/>
        </a:solidFill>
        <a:latin typeface="Arial" pitchFamily="-83" charset="0"/>
        <a:ea typeface="Geneva" pitchFamily="-83" charset="0"/>
        <a:cs typeface="Geneva" pitchFamily="-83" charset="0"/>
      </a:defRPr>
    </a:lvl1pPr>
    <a:lvl2pPr marL="457200" algn="l" rtl="0" eaLnBrk="0" fontAlgn="base" hangingPunct="0">
      <a:spcBef>
        <a:spcPct val="0"/>
      </a:spcBef>
      <a:spcAft>
        <a:spcPct val="0"/>
      </a:spcAft>
      <a:defRPr sz="2400" kern="1200">
        <a:solidFill>
          <a:schemeClr val="tx1"/>
        </a:solidFill>
        <a:latin typeface="Arial" pitchFamily="-83" charset="0"/>
        <a:ea typeface="Geneva" pitchFamily="-83" charset="0"/>
        <a:cs typeface="Geneva" pitchFamily="-83" charset="0"/>
      </a:defRPr>
    </a:lvl2pPr>
    <a:lvl3pPr marL="914400" algn="l" rtl="0" eaLnBrk="0" fontAlgn="base" hangingPunct="0">
      <a:spcBef>
        <a:spcPct val="0"/>
      </a:spcBef>
      <a:spcAft>
        <a:spcPct val="0"/>
      </a:spcAft>
      <a:defRPr sz="2400" kern="1200">
        <a:solidFill>
          <a:schemeClr val="tx1"/>
        </a:solidFill>
        <a:latin typeface="Arial" pitchFamily="-83" charset="0"/>
        <a:ea typeface="Geneva" pitchFamily="-83" charset="0"/>
        <a:cs typeface="Geneva" pitchFamily="-83" charset="0"/>
      </a:defRPr>
    </a:lvl3pPr>
    <a:lvl4pPr marL="1371600" algn="l" rtl="0" eaLnBrk="0" fontAlgn="base" hangingPunct="0">
      <a:spcBef>
        <a:spcPct val="0"/>
      </a:spcBef>
      <a:spcAft>
        <a:spcPct val="0"/>
      </a:spcAft>
      <a:defRPr sz="2400" kern="1200">
        <a:solidFill>
          <a:schemeClr val="tx1"/>
        </a:solidFill>
        <a:latin typeface="Arial" pitchFamily="-83" charset="0"/>
        <a:ea typeface="Geneva" pitchFamily="-83" charset="0"/>
        <a:cs typeface="Geneva" pitchFamily="-83" charset="0"/>
      </a:defRPr>
    </a:lvl4pPr>
    <a:lvl5pPr marL="1828800" algn="l" rtl="0" eaLnBrk="0" fontAlgn="base" hangingPunct="0">
      <a:spcBef>
        <a:spcPct val="0"/>
      </a:spcBef>
      <a:spcAft>
        <a:spcPct val="0"/>
      </a:spcAft>
      <a:defRPr sz="2400" kern="1200">
        <a:solidFill>
          <a:schemeClr val="tx1"/>
        </a:solidFill>
        <a:latin typeface="Arial" pitchFamily="-83" charset="0"/>
        <a:ea typeface="Geneva" pitchFamily="-83" charset="0"/>
        <a:cs typeface="Geneva" pitchFamily="-83" charset="0"/>
      </a:defRPr>
    </a:lvl5pPr>
    <a:lvl6pPr marL="2286000" algn="l" defTabSz="457200" rtl="0" eaLnBrk="1" latinLnBrk="0" hangingPunct="1">
      <a:defRPr sz="2400" kern="1200">
        <a:solidFill>
          <a:schemeClr val="tx1"/>
        </a:solidFill>
        <a:latin typeface="Arial" pitchFamily="-83" charset="0"/>
        <a:ea typeface="Geneva" pitchFamily="-83" charset="0"/>
        <a:cs typeface="Geneva" pitchFamily="-83" charset="0"/>
      </a:defRPr>
    </a:lvl6pPr>
    <a:lvl7pPr marL="2743200" algn="l" defTabSz="457200" rtl="0" eaLnBrk="1" latinLnBrk="0" hangingPunct="1">
      <a:defRPr sz="2400" kern="1200">
        <a:solidFill>
          <a:schemeClr val="tx1"/>
        </a:solidFill>
        <a:latin typeface="Arial" pitchFamily="-83" charset="0"/>
        <a:ea typeface="Geneva" pitchFamily="-83" charset="0"/>
        <a:cs typeface="Geneva" pitchFamily="-83" charset="0"/>
      </a:defRPr>
    </a:lvl7pPr>
    <a:lvl8pPr marL="3200400" algn="l" defTabSz="457200" rtl="0" eaLnBrk="1" latinLnBrk="0" hangingPunct="1">
      <a:defRPr sz="2400" kern="1200">
        <a:solidFill>
          <a:schemeClr val="tx1"/>
        </a:solidFill>
        <a:latin typeface="Arial" pitchFamily="-83" charset="0"/>
        <a:ea typeface="Geneva" pitchFamily="-83" charset="0"/>
        <a:cs typeface="Geneva" pitchFamily="-83" charset="0"/>
      </a:defRPr>
    </a:lvl8pPr>
    <a:lvl9pPr marL="3657600" algn="l" defTabSz="457200" rtl="0" eaLnBrk="1" latinLnBrk="0" hangingPunct="1">
      <a:defRPr sz="2400" kern="1200">
        <a:solidFill>
          <a:schemeClr val="tx1"/>
        </a:solidFill>
        <a:latin typeface="Arial" pitchFamily="-83" charset="0"/>
        <a:ea typeface="Geneva" pitchFamily="-83" charset="0"/>
        <a:cs typeface="Geneva" pitchFamily="-8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33" autoAdjust="0"/>
    <p:restoredTop sz="51790" autoAdjust="0"/>
  </p:normalViewPr>
  <p:slideViewPr>
    <p:cSldViewPr>
      <p:cViewPr>
        <p:scale>
          <a:sx n="27" d="100"/>
          <a:sy n="27" d="100"/>
        </p:scale>
        <p:origin x="-15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hdr" sz="quarter"/>
          </p:nvPr>
        </p:nvSpPr>
        <p:spPr bwMode="auto">
          <a:xfrm>
            <a:off x="0" y="0"/>
            <a:ext cx="2971800" cy="46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charset="0"/>
                <a:ea typeface="Geneva" pitchFamily="1" charset="-128"/>
                <a:cs typeface="+mn-cs"/>
              </a:defRPr>
            </a:lvl1pPr>
          </a:lstStyle>
          <a:p>
            <a:pPr>
              <a:defRPr/>
            </a:pPr>
            <a:endParaRPr lang="en-US"/>
          </a:p>
        </p:txBody>
      </p:sp>
      <p:sp>
        <p:nvSpPr>
          <p:cNvPr id="14339" name="Rectangle 1027"/>
          <p:cNvSpPr>
            <a:spLocks noGrp="1" noChangeArrowheads="1"/>
          </p:cNvSpPr>
          <p:nvPr>
            <p:ph type="dt" idx="1"/>
          </p:nvPr>
        </p:nvSpPr>
        <p:spPr bwMode="auto">
          <a:xfrm>
            <a:off x="3886200" y="0"/>
            <a:ext cx="2971800" cy="46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charset="0"/>
                <a:ea typeface="Geneva" pitchFamily="1" charset="-128"/>
                <a:cs typeface="+mn-cs"/>
              </a:defRPr>
            </a:lvl1pPr>
          </a:lstStyle>
          <a:p>
            <a:pPr>
              <a:defRPr/>
            </a:pPr>
            <a:endParaRPr lang="en-US"/>
          </a:p>
        </p:txBody>
      </p:sp>
      <p:sp>
        <p:nvSpPr>
          <p:cNvPr id="16388" name="Rectangle 1028"/>
          <p:cNvSpPr>
            <a:spLocks noGrp="1" noRot="1" noChangeAspect="1" noChangeArrowheads="1" noTextEdit="1"/>
          </p:cNvSpPr>
          <p:nvPr>
            <p:ph type="sldImg" idx="2"/>
          </p:nvPr>
        </p:nvSpPr>
        <p:spPr bwMode="auto">
          <a:xfrm>
            <a:off x="1130300" y="690563"/>
            <a:ext cx="4597400" cy="3449637"/>
          </a:xfrm>
          <a:prstGeom prst="rect">
            <a:avLst/>
          </a:prstGeom>
          <a:noFill/>
          <a:ln w="9525">
            <a:solidFill>
              <a:srgbClr val="000000"/>
            </a:solidFill>
            <a:miter lim="800000"/>
            <a:headEnd/>
            <a:tailEnd/>
          </a:ln>
          <a:effectLst/>
        </p:spPr>
      </p:sp>
      <p:sp>
        <p:nvSpPr>
          <p:cNvPr id="14341" name="Rectangle 1029"/>
          <p:cNvSpPr>
            <a:spLocks noGrp="1" noChangeArrowheads="1"/>
          </p:cNvSpPr>
          <p:nvPr>
            <p:ph type="body" sz="quarter" idx="3"/>
          </p:nvPr>
        </p:nvSpPr>
        <p:spPr bwMode="auto">
          <a:xfrm>
            <a:off x="914400" y="4370388"/>
            <a:ext cx="5029200" cy="413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1030"/>
          <p:cNvSpPr>
            <a:spLocks noGrp="1" noChangeArrowheads="1"/>
          </p:cNvSpPr>
          <p:nvPr>
            <p:ph type="ftr" sz="quarter" idx="4"/>
          </p:nvPr>
        </p:nvSpPr>
        <p:spPr bwMode="auto">
          <a:xfrm>
            <a:off x="0" y="8739188"/>
            <a:ext cx="2971800" cy="46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charset="0"/>
                <a:ea typeface="Geneva" pitchFamily="1" charset="-128"/>
                <a:cs typeface="+mn-cs"/>
              </a:defRPr>
            </a:lvl1pPr>
          </a:lstStyle>
          <a:p>
            <a:pPr>
              <a:defRPr/>
            </a:pPr>
            <a:endParaRPr lang="en-US"/>
          </a:p>
        </p:txBody>
      </p:sp>
      <p:sp>
        <p:nvSpPr>
          <p:cNvPr id="14343" name="Rectangle 1031"/>
          <p:cNvSpPr>
            <a:spLocks noGrp="1" noChangeArrowheads="1"/>
          </p:cNvSpPr>
          <p:nvPr>
            <p:ph type="sldNum" sz="quarter" idx="5"/>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BDAFC939-1FE5-584C-B056-EC2A5C70E17D}" type="slidenum">
              <a:rPr lang="en-US"/>
              <a:pPr/>
              <a:t>‹#›</a:t>
            </a:fld>
            <a:endParaRPr lang="en-US"/>
          </a:p>
        </p:txBody>
      </p:sp>
    </p:spTree>
    <p:extLst>
      <p:ext uri="{BB962C8B-B14F-4D97-AF65-F5344CB8AC3E}">
        <p14:creationId xmlns:p14="http://schemas.microsoft.com/office/powerpoint/2010/main" val="2650900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Geneva" pitchFamily="1" charset="-128"/>
        <a:cs typeface="Geneva" pitchFamily="-83" charset="0"/>
      </a:defRPr>
    </a:lvl1pPr>
    <a:lvl2pPr marL="457200" algn="l" rtl="0" eaLnBrk="0" fontAlgn="base" hangingPunct="0">
      <a:spcBef>
        <a:spcPct val="30000"/>
      </a:spcBef>
      <a:spcAft>
        <a:spcPct val="0"/>
      </a:spcAft>
      <a:defRPr sz="1200" kern="1200">
        <a:solidFill>
          <a:schemeClr val="tx1"/>
        </a:solidFill>
        <a:latin typeface="Arial" charset="0"/>
        <a:ea typeface="Geneva" pitchFamily="1" charset="-128"/>
        <a:cs typeface="Geneva" pitchFamily="-83" charset="0"/>
      </a:defRPr>
    </a:lvl2pPr>
    <a:lvl3pPr marL="914400" algn="l" rtl="0" eaLnBrk="0" fontAlgn="base" hangingPunct="0">
      <a:spcBef>
        <a:spcPct val="30000"/>
      </a:spcBef>
      <a:spcAft>
        <a:spcPct val="0"/>
      </a:spcAft>
      <a:defRPr sz="1200" kern="1200">
        <a:solidFill>
          <a:schemeClr val="tx1"/>
        </a:solidFill>
        <a:latin typeface="Arial" charset="0"/>
        <a:ea typeface="Geneva" pitchFamily="1" charset="-128"/>
        <a:cs typeface="Geneva" pitchFamily="-83" charset="0"/>
      </a:defRPr>
    </a:lvl3pPr>
    <a:lvl4pPr marL="1371600" algn="l" rtl="0" eaLnBrk="0" fontAlgn="base" hangingPunct="0">
      <a:spcBef>
        <a:spcPct val="30000"/>
      </a:spcBef>
      <a:spcAft>
        <a:spcPct val="0"/>
      </a:spcAft>
      <a:defRPr sz="1200" kern="1200">
        <a:solidFill>
          <a:schemeClr val="tx1"/>
        </a:solidFill>
        <a:latin typeface="Arial" charset="0"/>
        <a:ea typeface="Geneva" pitchFamily="1" charset="-128"/>
        <a:cs typeface="Geneva" pitchFamily="-83" charset="0"/>
      </a:defRPr>
    </a:lvl4pPr>
    <a:lvl5pPr marL="1828800" algn="l" rtl="0" eaLnBrk="0" fontAlgn="base" hangingPunct="0">
      <a:spcBef>
        <a:spcPct val="30000"/>
      </a:spcBef>
      <a:spcAft>
        <a:spcPct val="0"/>
      </a:spcAft>
      <a:defRPr sz="1200" kern="1200">
        <a:solidFill>
          <a:schemeClr val="tx1"/>
        </a:solidFill>
        <a:latin typeface="Arial" charset="0"/>
        <a:ea typeface="Geneva" pitchFamily="1" charset="-128"/>
        <a:cs typeface="Geneva" pitchFamily="-8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1"/>
          <p:cNvSpPr>
            <a:spLocks noGrp="1" noChangeArrowheads="1"/>
          </p:cNvSpPr>
          <p:nvPr>
            <p:ph type="sldNum" sz="quarter" idx="5"/>
          </p:nvPr>
        </p:nvSpPr>
        <p:spPr>
          <a:noFill/>
          <a:ln>
            <a:miter lim="800000"/>
            <a:headEnd/>
            <a:tailEnd/>
          </a:ln>
        </p:spPr>
        <p:txBody>
          <a:bodyPr/>
          <a:lstStyle/>
          <a:p>
            <a:fld id="{FA70112F-D015-D24F-B848-23FA93039E6D}"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dirty="0">
              <a:latin typeface="Arial" pitchFamily="-83" charset="0"/>
              <a:ea typeface="Geneva" pitchFamily="-83"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eaLnBrk="1" hangingPunct="1">
              <a:buFontTx/>
              <a:buNone/>
            </a:pPr>
            <a:r>
              <a:rPr lang="en-US" b="1" dirty="0">
                <a:latin typeface="Arial" pitchFamily="-83" charset="0"/>
                <a:ea typeface="Geneva" pitchFamily="-83" charset="0"/>
              </a:rPr>
              <a:t>Wash Your Hands</a:t>
            </a:r>
          </a:p>
          <a:p>
            <a:pPr marL="228600" indent="-228600" eaLnBrk="1" hangingPunct="1"/>
            <a:endParaRPr lang="en-US" b="1" dirty="0">
              <a:latin typeface="Arial" pitchFamily="-83" charset="0"/>
              <a:ea typeface="Geneva" pitchFamily="-83" charset="0"/>
            </a:endParaRPr>
          </a:p>
          <a:p>
            <a:pPr marL="228600" indent="-228600" eaLnBrk="1" hangingPunct="1"/>
            <a:r>
              <a:rPr lang="en-US" dirty="0">
                <a:latin typeface="Arial" pitchFamily="-83" charset="0"/>
                <a:ea typeface="Geneva" pitchFamily="-83" charset="0"/>
              </a:rPr>
              <a:t>It's the single most effective way to keep from catching infections such as a cold or spreading infections to someone </a:t>
            </a:r>
            <a:r>
              <a:rPr lang="en-US" dirty="0" smtClean="0">
                <a:latin typeface="Arial" pitchFamily="-83" charset="0"/>
                <a:ea typeface="Geneva" pitchFamily="-83" charset="0"/>
              </a:rPr>
              <a:t>else.</a:t>
            </a:r>
          </a:p>
          <a:p>
            <a:pPr marL="228600" indent="-228600" eaLnBrk="1" hangingPunct="1"/>
            <a:endParaRPr lang="en-US" b="1" dirty="0" smtClean="0">
              <a:latin typeface="Arial" pitchFamily="-83" charset="0"/>
              <a:ea typeface="Geneva" pitchFamily="-83" charset="0"/>
            </a:endParaRPr>
          </a:p>
          <a:p>
            <a:pPr marL="228600" indent="-228600" eaLnBrk="1" hangingPunct="1"/>
            <a:r>
              <a:rPr lang="en-US" b="1" dirty="0" smtClean="0">
                <a:latin typeface="Arial" pitchFamily="-83" charset="0"/>
                <a:ea typeface="Geneva" pitchFamily="-83" charset="0"/>
              </a:rPr>
              <a:t>When </a:t>
            </a:r>
            <a:r>
              <a:rPr lang="en-US" b="1" dirty="0">
                <a:latin typeface="Arial" pitchFamily="-83" charset="0"/>
                <a:ea typeface="Geneva" pitchFamily="-83" charset="0"/>
              </a:rPr>
              <a:t>to Wash</a:t>
            </a:r>
            <a:r>
              <a:rPr lang="en-US" dirty="0">
                <a:latin typeface="Arial" pitchFamily="-83" charset="0"/>
                <a:ea typeface="Geneva" pitchFamily="-83" charset="0"/>
              </a:rPr>
              <a:t> </a:t>
            </a:r>
          </a:p>
          <a:p>
            <a:pPr marL="228600" indent="-228600" eaLnBrk="1" hangingPunct="1"/>
            <a:endParaRPr lang="en-US" dirty="0">
              <a:latin typeface="Arial" pitchFamily="-83" charset="0"/>
              <a:ea typeface="Geneva" pitchFamily="-83" charset="0"/>
            </a:endParaRPr>
          </a:p>
          <a:p>
            <a:pPr marL="228600" indent="-228600" eaLnBrk="1" hangingPunct="1">
              <a:buFont typeface="Calibri" pitchFamily="-83" charset="0"/>
              <a:buAutoNum type="arabicPeriod"/>
            </a:pPr>
            <a:r>
              <a:rPr lang="en-US" dirty="0">
                <a:latin typeface="Arial" pitchFamily="-83" charset="0"/>
                <a:ea typeface="Geneva" pitchFamily="-83" charset="0"/>
              </a:rPr>
              <a:t>Before you eat or touch food </a:t>
            </a:r>
          </a:p>
          <a:p>
            <a:pPr marL="228600" indent="-228600" eaLnBrk="1" hangingPunct="1">
              <a:buFont typeface="Calibri" pitchFamily="-83" charset="0"/>
              <a:buAutoNum type="arabicPeriod"/>
            </a:pPr>
            <a:endParaRPr lang="en-US" dirty="0">
              <a:latin typeface="Arial" pitchFamily="-83" charset="0"/>
              <a:ea typeface="Geneva" pitchFamily="-83" charset="0"/>
            </a:endParaRPr>
          </a:p>
          <a:p>
            <a:pPr marL="228600" indent="-228600" eaLnBrk="1" hangingPunct="1">
              <a:buFont typeface="Calibri" pitchFamily="-83" charset="0"/>
              <a:buAutoNum type="arabicPeriod"/>
            </a:pPr>
            <a:r>
              <a:rPr lang="en-US" dirty="0">
                <a:latin typeface="Arial" pitchFamily="-83" charset="0"/>
                <a:ea typeface="Geneva" pitchFamily="-83" charset="0"/>
              </a:rPr>
              <a:t>After you use the bathroom </a:t>
            </a:r>
          </a:p>
          <a:p>
            <a:pPr marL="228600" indent="-228600" eaLnBrk="1" hangingPunct="1">
              <a:buFont typeface="Calibri" pitchFamily="-83" charset="0"/>
              <a:buAutoNum type="arabicPeriod"/>
            </a:pPr>
            <a:endParaRPr lang="en-US" dirty="0">
              <a:latin typeface="Arial" pitchFamily="-83" charset="0"/>
              <a:ea typeface="Geneva" pitchFamily="-83" charset="0"/>
            </a:endParaRPr>
          </a:p>
          <a:p>
            <a:pPr marL="228600" indent="-228600" eaLnBrk="1" hangingPunct="1">
              <a:buFont typeface="Calibri" pitchFamily="-83" charset="0"/>
              <a:buAutoNum type="arabicPeriod"/>
            </a:pPr>
            <a:r>
              <a:rPr lang="en-US" dirty="0">
                <a:latin typeface="Arial" pitchFamily="-83" charset="0"/>
                <a:ea typeface="Geneva" pitchFamily="-83" charset="0"/>
              </a:rPr>
              <a:t>When you come in from working or playing outdoors </a:t>
            </a:r>
          </a:p>
          <a:p>
            <a:pPr marL="228600" indent="-228600" eaLnBrk="1" hangingPunct="1">
              <a:buFont typeface="Calibri" pitchFamily="-83" charset="0"/>
              <a:buAutoNum type="arabicPeriod"/>
            </a:pPr>
            <a:endParaRPr lang="en-US" dirty="0">
              <a:latin typeface="Arial" pitchFamily="-83" charset="0"/>
              <a:ea typeface="Geneva" pitchFamily="-83" charset="0"/>
            </a:endParaRPr>
          </a:p>
          <a:p>
            <a:pPr marL="228600" indent="-228600" eaLnBrk="1" hangingPunct="1">
              <a:buFont typeface="Calibri" pitchFamily="-83" charset="0"/>
              <a:buAutoNum type="arabicPeriod"/>
            </a:pPr>
            <a:r>
              <a:rPr lang="en-US" dirty="0">
                <a:latin typeface="Arial" pitchFamily="-83" charset="0"/>
                <a:ea typeface="Geneva" pitchFamily="-83" charset="0"/>
              </a:rPr>
              <a:t>After you touch or play with an animal </a:t>
            </a:r>
          </a:p>
          <a:p>
            <a:pPr marL="228600" indent="-228600" eaLnBrk="1" hangingPunct="1">
              <a:buFont typeface="Calibri" pitchFamily="-83" charset="0"/>
              <a:buAutoNum type="arabicPeriod"/>
            </a:pPr>
            <a:endParaRPr lang="en-US" dirty="0">
              <a:latin typeface="Arial" pitchFamily="-83" charset="0"/>
              <a:ea typeface="Geneva" pitchFamily="-83" charset="0"/>
            </a:endParaRPr>
          </a:p>
          <a:p>
            <a:pPr marL="228600" indent="-228600" eaLnBrk="1" hangingPunct="1">
              <a:buFont typeface="Calibri" pitchFamily="-83" charset="0"/>
              <a:buAutoNum type="arabicPeriod"/>
            </a:pPr>
            <a:r>
              <a:rPr lang="en-US" dirty="0">
                <a:latin typeface="Arial" pitchFamily="-83" charset="0"/>
                <a:ea typeface="Geneva" pitchFamily="-83" charset="0"/>
              </a:rPr>
              <a:t>After you cough, sneeze, or blow your nose </a:t>
            </a:r>
          </a:p>
          <a:p>
            <a:pPr marL="228600" indent="-228600" eaLnBrk="1" hangingPunct="1"/>
            <a:endParaRPr lang="en-US" b="1" dirty="0">
              <a:latin typeface="Arial" pitchFamily="-83" charset="0"/>
              <a:ea typeface="Geneva" pitchFamily="-83" charset="0"/>
            </a:endParaRPr>
          </a:p>
          <a:p>
            <a:pPr marL="228600" indent="-228600" eaLnBrk="1" hangingPunct="1"/>
            <a:r>
              <a:rPr lang="en-US" b="1" dirty="0">
                <a:latin typeface="Arial" pitchFamily="-83" charset="0"/>
                <a:ea typeface="Geneva" pitchFamily="-83" charset="0"/>
              </a:rPr>
              <a:t>How to Wash</a:t>
            </a:r>
            <a:r>
              <a:rPr lang="en-US" dirty="0">
                <a:latin typeface="Arial" pitchFamily="-83" charset="0"/>
                <a:ea typeface="Geneva" pitchFamily="-83" charset="0"/>
              </a:rPr>
              <a:t> </a:t>
            </a:r>
          </a:p>
          <a:p>
            <a:pPr marL="228600" indent="-228600" eaLnBrk="1" hangingPunct="1"/>
            <a:endParaRPr lang="en-US" dirty="0">
              <a:latin typeface="Arial" pitchFamily="-83" charset="0"/>
              <a:ea typeface="Geneva" pitchFamily="-83" charset="0"/>
            </a:endParaRPr>
          </a:p>
          <a:p>
            <a:pPr marL="228600" indent="-228600" eaLnBrk="1" hangingPunct="1">
              <a:buFont typeface="Calibri" pitchFamily="-83" charset="0"/>
              <a:buAutoNum type="arabicPeriod"/>
            </a:pPr>
            <a:r>
              <a:rPr lang="en-US" dirty="0">
                <a:latin typeface="Arial" pitchFamily="-83" charset="0"/>
                <a:ea typeface="Geneva" pitchFamily="-83" charset="0"/>
              </a:rPr>
              <a:t>Wet your hands with warm running water. </a:t>
            </a:r>
          </a:p>
          <a:p>
            <a:pPr marL="228600" indent="-228600" eaLnBrk="1" hangingPunct="1">
              <a:buFont typeface="Calibri" pitchFamily="-83" charset="0"/>
              <a:buAutoNum type="arabicPeriod"/>
            </a:pPr>
            <a:endParaRPr lang="en-US" dirty="0">
              <a:latin typeface="Arial" pitchFamily="-83" charset="0"/>
              <a:ea typeface="Geneva" pitchFamily="-83" charset="0"/>
            </a:endParaRPr>
          </a:p>
          <a:p>
            <a:pPr marL="228600" indent="-228600" eaLnBrk="1" hangingPunct="1">
              <a:buFont typeface="Calibri" pitchFamily="-83" charset="0"/>
              <a:buAutoNum type="arabicPeriod"/>
            </a:pPr>
            <a:r>
              <a:rPr lang="en-US" dirty="0">
                <a:latin typeface="Arial" pitchFamily="-83" charset="0"/>
                <a:ea typeface="Geneva" pitchFamily="-83" charset="0"/>
              </a:rPr>
              <a:t>Apply a small amount of liquid or bar soap.</a:t>
            </a:r>
          </a:p>
          <a:p>
            <a:pPr marL="228600" indent="-228600" eaLnBrk="1" hangingPunct="1"/>
            <a:r>
              <a:rPr lang="en-US" dirty="0">
                <a:latin typeface="Arial" pitchFamily="-83" charset="0"/>
                <a:ea typeface="Geneva" pitchFamily="-83" charset="0"/>
              </a:rPr>
              <a:t> </a:t>
            </a:r>
          </a:p>
          <a:p>
            <a:pPr marL="228600" indent="-228600" eaLnBrk="1" hangingPunct="1">
              <a:buFont typeface="Calibri" pitchFamily="-83" charset="0"/>
              <a:buAutoNum type="arabicPeriod" startAt="3"/>
            </a:pPr>
            <a:r>
              <a:rPr lang="en-US" dirty="0">
                <a:latin typeface="Arial" pitchFamily="-83" charset="0"/>
                <a:ea typeface="Geneva" pitchFamily="-83" charset="0"/>
              </a:rPr>
              <a:t>Rub your hands together about 10 times (for roughly 20 seconds), the time it takes </a:t>
            </a:r>
            <a:r>
              <a:rPr lang="en-US" dirty="0" smtClean="0">
                <a:latin typeface="Arial" pitchFamily="-83" charset="0"/>
                <a:ea typeface="Geneva" pitchFamily="-83" charset="0"/>
              </a:rPr>
              <a:t>you </a:t>
            </a:r>
            <a:r>
              <a:rPr lang="en-US" dirty="0">
                <a:latin typeface="Arial" pitchFamily="-83" charset="0"/>
                <a:ea typeface="Geneva" pitchFamily="-83" charset="0"/>
              </a:rPr>
              <a:t>to sing the "alphabet song." Rub all the way back to your wrists and out to the tips of your fingers. </a:t>
            </a:r>
          </a:p>
          <a:p>
            <a:pPr marL="228600" indent="-228600" eaLnBrk="1" hangingPunct="1">
              <a:buFont typeface="Calibri" pitchFamily="-83" charset="0"/>
              <a:buAutoNum type="arabicPeriod" startAt="3"/>
            </a:pPr>
            <a:endParaRPr lang="en-US" dirty="0">
              <a:latin typeface="Arial" pitchFamily="-83" charset="0"/>
              <a:ea typeface="Geneva" pitchFamily="-83" charset="0"/>
            </a:endParaRPr>
          </a:p>
          <a:p>
            <a:pPr marL="228600" indent="-228600" eaLnBrk="1" hangingPunct="1">
              <a:buFont typeface="Calibri" pitchFamily="-83" charset="0"/>
              <a:buAutoNum type="arabicPeriod" startAt="3"/>
            </a:pPr>
            <a:r>
              <a:rPr lang="en-US" dirty="0">
                <a:latin typeface="Arial" pitchFamily="-83" charset="0"/>
                <a:ea typeface="Geneva" pitchFamily="-83" charset="0"/>
              </a:rPr>
              <a:t>Rinse your hands under the running water.</a:t>
            </a:r>
          </a:p>
          <a:p>
            <a:pPr marL="228600" indent="-228600" eaLnBrk="1" hangingPunct="1"/>
            <a:r>
              <a:rPr lang="en-US" dirty="0">
                <a:latin typeface="Arial" pitchFamily="-83" charset="0"/>
                <a:ea typeface="Geneva" pitchFamily="-83" charset="0"/>
              </a:rPr>
              <a:t> </a:t>
            </a:r>
          </a:p>
          <a:p>
            <a:pPr marL="228600" indent="-228600" eaLnBrk="1" hangingPunct="1">
              <a:buFont typeface="Calibri" pitchFamily="-83" charset="0"/>
              <a:buAutoNum type="arabicPeriod" startAt="5"/>
            </a:pPr>
            <a:r>
              <a:rPr lang="en-US" dirty="0">
                <a:latin typeface="Arial" pitchFamily="-83" charset="0"/>
                <a:ea typeface="Geneva" pitchFamily="-83" charset="0"/>
              </a:rPr>
              <a:t>Dry your hands thoroughly with a clean paper towel, and throw the towel into the trash. </a:t>
            </a:r>
          </a:p>
          <a:p>
            <a:pPr marL="228600" indent="-228600" eaLnBrk="1" hangingPunct="1"/>
            <a:endParaRPr lang="en-US" dirty="0">
              <a:latin typeface="Arial" pitchFamily="-83" charset="0"/>
              <a:ea typeface="Geneva" pitchFamily="-83" charset="0"/>
            </a:endParaRPr>
          </a:p>
        </p:txBody>
      </p:sp>
      <p:sp>
        <p:nvSpPr>
          <p:cNvPr id="26628" name="Slide Number Placeholder 3"/>
          <p:cNvSpPr>
            <a:spLocks noGrp="1"/>
          </p:cNvSpPr>
          <p:nvPr>
            <p:ph type="sldNum" sz="quarter" idx="5"/>
          </p:nvPr>
        </p:nvSpPr>
        <p:spPr>
          <a:noFill/>
          <a:ln>
            <a:miter lim="800000"/>
            <a:headEnd/>
            <a:tailEnd/>
          </a:ln>
        </p:spPr>
        <p:txBody>
          <a:bodyPr/>
          <a:lstStyle/>
          <a:p>
            <a:fld id="{809BF405-A464-5540-8268-1529EDEE2823}"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US">
              <a:latin typeface="Arial" pitchFamily="-83" charset="0"/>
              <a:ea typeface="Geneva" pitchFamily="-83" charset="0"/>
            </a:endParaRPr>
          </a:p>
        </p:txBody>
      </p:sp>
      <p:sp>
        <p:nvSpPr>
          <p:cNvPr id="27652" name="Slide Number Placeholder 3"/>
          <p:cNvSpPr>
            <a:spLocks noGrp="1"/>
          </p:cNvSpPr>
          <p:nvPr>
            <p:ph type="sldNum" sz="quarter" idx="5"/>
          </p:nvPr>
        </p:nvSpPr>
        <p:spPr>
          <a:noFill/>
          <a:ln>
            <a:miter lim="800000"/>
            <a:headEnd/>
            <a:tailEnd/>
          </a:ln>
        </p:spPr>
        <p:txBody>
          <a:bodyPr/>
          <a:lstStyle/>
          <a:p>
            <a:fld id="{85151F51-F6AD-AE4C-B1BD-D8FB26EC2F54}"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pPr eaLnBrk="1" hangingPunct="1"/>
            <a:r>
              <a:rPr lang="en-US" b="1" i="1" dirty="0">
                <a:latin typeface="Arial" pitchFamily="-83" charset="0"/>
                <a:ea typeface="Geneva" pitchFamily="-83" charset="0"/>
              </a:rPr>
              <a:t>Lactobacillus</a:t>
            </a:r>
            <a:r>
              <a:rPr lang="en-US" dirty="0">
                <a:latin typeface="Arial" pitchFamily="-83" charset="0"/>
                <a:ea typeface="Geneva" pitchFamily="-83" charset="0"/>
              </a:rPr>
              <a:t> are rod-shaped bacteria. They are a major part of the lactic acid bacteria group, named as such because most of its members convert lactose and other sugars to lactic acid. In humans they are present in the intestinal tract, where they are symbiotic and make up a small portion of the gut</a:t>
            </a:r>
            <a:r>
              <a:rPr lang="en-US" dirty="0" smtClean="0">
                <a:latin typeface="Arial" pitchFamily="-83" charset="0"/>
                <a:ea typeface="Geneva" pitchFamily="-83" charset="0"/>
              </a:rPr>
              <a:t> flora</a:t>
            </a:r>
            <a:r>
              <a:rPr lang="en-US" dirty="0">
                <a:latin typeface="Arial" pitchFamily="-83" charset="0"/>
                <a:ea typeface="Geneva" pitchFamily="-83" charset="0"/>
              </a:rPr>
              <a:t>. Many species are prominent in decaying plant material. The production of lactic acid makes its environment acidic, which inhibits the growth of some harmful bacteria. </a:t>
            </a:r>
          </a:p>
          <a:p>
            <a:pPr eaLnBrk="1" hangingPunct="1"/>
            <a:endParaRPr lang="en-US" dirty="0">
              <a:latin typeface="Arial" pitchFamily="-83" charset="0"/>
              <a:ea typeface="Geneva" pitchFamily="-83" charset="0"/>
            </a:endParaRPr>
          </a:p>
          <a:p>
            <a:pPr eaLnBrk="1" hangingPunct="1"/>
            <a:r>
              <a:rPr lang="en-US" dirty="0">
                <a:latin typeface="Arial" pitchFamily="-83" charset="0"/>
                <a:ea typeface="Geneva" pitchFamily="-83" charset="0"/>
              </a:rPr>
              <a:t>Some </a:t>
            </a:r>
            <a:r>
              <a:rPr lang="en-US" i="1" dirty="0">
                <a:latin typeface="Arial" pitchFamily="-83" charset="0"/>
                <a:ea typeface="Geneva" pitchFamily="-83" charset="0"/>
              </a:rPr>
              <a:t>Lactobacillus</a:t>
            </a:r>
            <a:r>
              <a:rPr lang="en-US" dirty="0">
                <a:latin typeface="Arial" pitchFamily="-83" charset="0"/>
                <a:ea typeface="Geneva" pitchFamily="-83" charset="0"/>
              </a:rPr>
              <a:t> species are used for the production of yogurt, cheese, sauerkraut, pickles, beer, wine, cider, </a:t>
            </a:r>
            <a:r>
              <a:rPr lang="en-US" dirty="0" err="1">
                <a:latin typeface="Arial" pitchFamily="-83" charset="0"/>
                <a:ea typeface="Geneva" pitchFamily="-83" charset="0"/>
              </a:rPr>
              <a:t>kimchi</a:t>
            </a:r>
            <a:r>
              <a:rPr lang="en-US" dirty="0">
                <a:latin typeface="Arial" pitchFamily="-83" charset="0"/>
                <a:ea typeface="Geneva" pitchFamily="-83" charset="0"/>
              </a:rPr>
              <a:t>, chocolate, and other fermented foods, as well as animal feeds.</a:t>
            </a:r>
          </a:p>
          <a:p>
            <a:pPr eaLnBrk="1" hangingPunct="1"/>
            <a:endParaRPr lang="en-US" dirty="0">
              <a:latin typeface="Arial" pitchFamily="-83" charset="0"/>
              <a:ea typeface="Geneva" pitchFamily="-83" charset="0"/>
            </a:endParaRPr>
          </a:p>
        </p:txBody>
      </p:sp>
      <p:sp>
        <p:nvSpPr>
          <p:cNvPr id="28676" name="Slide Number Placeholder 3"/>
          <p:cNvSpPr>
            <a:spLocks noGrp="1"/>
          </p:cNvSpPr>
          <p:nvPr>
            <p:ph type="sldNum" sz="quarter" idx="5"/>
          </p:nvPr>
        </p:nvSpPr>
        <p:spPr>
          <a:noFill/>
          <a:ln>
            <a:miter lim="800000"/>
            <a:headEnd/>
            <a:tailEnd/>
          </a:ln>
        </p:spPr>
        <p:txBody>
          <a:bodyPr/>
          <a:lstStyle/>
          <a:p>
            <a:fld id="{A894AE06-C698-2C47-AEAE-44931BD5B73E}"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US">
              <a:latin typeface="Arial" pitchFamily="-83" charset="0"/>
              <a:ea typeface="Geneva" pitchFamily="-83" charset="0"/>
            </a:endParaRPr>
          </a:p>
        </p:txBody>
      </p:sp>
      <p:sp>
        <p:nvSpPr>
          <p:cNvPr id="29700" name="Slide Number Placeholder 3"/>
          <p:cNvSpPr>
            <a:spLocks noGrp="1"/>
          </p:cNvSpPr>
          <p:nvPr>
            <p:ph type="sldNum" sz="quarter" idx="5"/>
          </p:nvPr>
        </p:nvSpPr>
        <p:spPr>
          <a:noFill/>
          <a:ln>
            <a:miter lim="800000"/>
            <a:headEnd/>
            <a:tailEnd/>
          </a:ln>
        </p:spPr>
        <p:txBody>
          <a:bodyPr/>
          <a:lstStyle/>
          <a:p>
            <a:fld id="{CB006783-1802-DA42-A0B7-51CF956CA6C5}" type="slidenum">
              <a:rPr lang="en-US"/>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31"/>
          <p:cNvSpPr>
            <a:spLocks noGrp="1" noChangeArrowheads="1"/>
          </p:cNvSpPr>
          <p:nvPr>
            <p:ph type="sldNum" sz="quarter" idx="5"/>
          </p:nvPr>
        </p:nvSpPr>
        <p:spPr>
          <a:noFill/>
          <a:ln>
            <a:miter lim="800000"/>
            <a:headEnd/>
            <a:tailEnd/>
          </a:ln>
        </p:spPr>
        <p:txBody>
          <a:bodyPr/>
          <a:lstStyle/>
          <a:p>
            <a:fld id="{6BFA3CB8-4DC0-4445-96A6-0182C7A370C3}" type="slidenum">
              <a:rPr lang="en-US"/>
              <a:pPr/>
              <a:t>2</a:t>
            </a:fld>
            <a:endParaRPr lang="en-US"/>
          </a:p>
        </p:txBody>
      </p:sp>
      <p:sp>
        <p:nvSpPr>
          <p:cNvPr id="18435" name="Rectangle 1026"/>
          <p:cNvSpPr>
            <a:spLocks noGrp="1" noRot="1" noChangeAspect="1" noChangeArrowheads="1" noTextEdit="1"/>
          </p:cNvSpPr>
          <p:nvPr>
            <p:ph type="sldImg"/>
          </p:nvPr>
        </p:nvSpPr>
        <p:spPr>
          <a:ln/>
        </p:spPr>
      </p:sp>
      <p:sp>
        <p:nvSpPr>
          <p:cNvPr id="18436" name="Rectangle 1027"/>
          <p:cNvSpPr>
            <a:spLocks noGrp="1" noChangeArrowheads="1"/>
          </p:cNvSpPr>
          <p:nvPr>
            <p:ph type="body" idx="1"/>
          </p:nvPr>
        </p:nvSpPr>
        <p:spPr>
          <a:noFill/>
        </p:spPr>
        <p:txBody>
          <a:bodyPr/>
          <a:lstStyle/>
          <a:p>
            <a:pPr eaLnBrk="1" hangingPunct="1"/>
            <a:endParaRPr lang="en-US">
              <a:latin typeface="Arial" pitchFamily="-83" charset="0"/>
              <a:ea typeface="Geneva" pitchFamily="-83"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a:ln>
            <a:miter lim="800000"/>
            <a:headEnd/>
            <a:tailEnd/>
          </a:ln>
        </p:spPr>
        <p:txBody>
          <a:bodyPr/>
          <a:lstStyle/>
          <a:p>
            <a:fld id="{B7430BDC-BCD5-BD4B-AD9E-9B03CE3C574F}" type="slidenum">
              <a:rPr lang="en-US"/>
              <a:pPr/>
              <a:t>3</a:t>
            </a:fld>
            <a:endParaRPr lang="en-US"/>
          </a:p>
        </p:txBody>
      </p:sp>
      <p:sp>
        <p:nvSpPr>
          <p:cNvPr id="19459" name="Rectangle 1026"/>
          <p:cNvSpPr>
            <a:spLocks noGrp="1" noRot="1" noChangeAspect="1" noChangeArrowheads="1" noTextEdit="1"/>
          </p:cNvSpPr>
          <p:nvPr>
            <p:ph type="sldImg"/>
          </p:nvPr>
        </p:nvSpPr>
        <p:spPr>
          <a:ln/>
        </p:spPr>
      </p:sp>
      <p:sp>
        <p:nvSpPr>
          <p:cNvPr id="19460" name="Rectangle 1027"/>
          <p:cNvSpPr>
            <a:spLocks noGrp="1" noChangeArrowheads="1"/>
          </p:cNvSpPr>
          <p:nvPr>
            <p:ph type="body" idx="1"/>
          </p:nvPr>
        </p:nvSpPr>
        <p:spPr>
          <a:noFill/>
        </p:spPr>
        <p:txBody>
          <a:bodyPr/>
          <a:lstStyle/>
          <a:p>
            <a:pPr eaLnBrk="1" hangingPunct="1">
              <a:spcBef>
                <a:spcPts val="500"/>
              </a:spcBef>
              <a:spcAft>
                <a:spcPts val="500"/>
              </a:spcAft>
            </a:pPr>
            <a:r>
              <a:rPr lang="en-US" b="1" dirty="0">
                <a:latin typeface="Times New Roman" pitchFamily="-83" charset="0"/>
                <a:ea typeface="Geneva" pitchFamily="-83" charset="0"/>
              </a:rPr>
              <a:t>Calcium oxalate</a:t>
            </a:r>
          </a:p>
          <a:p>
            <a:pPr eaLnBrk="1" hangingPunct="1">
              <a:spcBef>
                <a:spcPts val="500"/>
              </a:spcBef>
              <a:spcAft>
                <a:spcPts val="500"/>
              </a:spcAft>
            </a:pPr>
            <a:endParaRPr lang="en-US" b="1" dirty="0">
              <a:latin typeface="Times New Roman" pitchFamily="-83" charset="0"/>
              <a:ea typeface="Geneva" pitchFamily="-83" charset="0"/>
            </a:endParaRPr>
          </a:p>
          <a:p>
            <a:pPr eaLnBrk="1" hangingPunct="1">
              <a:spcBef>
                <a:spcPts val="500"/>
              </a:spcBef>
              <a:spcAft>
                <a:spcPts val="500"/>
              </a:spcAft>
            </a:pPr>
            <a:r>
              <a:rPr lang="en-US" dirty="0">
                <a:latin typeface="Times New Roman" pitchFamily="-83" charset="0"/>
                <a:ea typeface="Geneva" pitchFamily="-83" charset="0"/>
              </a:rPr>
              <a:t>If you don</a:t>
            </a:r>
            <a:r>
              <a:rPr lang="en-US" dirty="0">
                <a:latin typeface="Arial" pitchFamily="-83" charset="0"/>
                <a:ea typeface="Geneva" pitchFamily="-83" charset="0"/>
              </a:rPr>
              <a:t>’</a:t>
            </a:r>
            <a:r>
              <a:rPr lang="en-US" dirty="0">
                <a:latin typeface="Times New Roman" pitchFamily="-83" charset="0"/>
                <a:ea typeface="Geneva" pitchFamily="-83" charset="0"/>
              </a:rPr>
              <a:t>t drink enough water, calcium oxalate crystals can build up in the kidneys and eventually cause a kidney stone.  This is just one good reason to drink plenty of water!</a:t>
            </a:r>
          </a:p>
          <a:p>
            <a:pPr eaLnBrk="1" hangingPunct="1">
              <a:spcBef>
                <a:spcPts val="500"/>
              </a:spcBef>
              <a:spcAft>
                <a:spcPts val="500"/>
              </a:spcAft>
            </a:pPr>
            <a:endParaRPr lang="en-US" dirty="0">
              <a:latin typeface="Times New Roman" pitchFamily="-83" charset="0"/>
              <a:ea typeface="Geneva" pitchFamily="-83" charset="0"/>
            </a:endParaRPr>
          </a:p>
          <a:p>
            <a:pPr eaLnBrk="1" hangingPunct="1">
              <a:spcBef>
                <a:spcPts val="500"/>
              </a:spcBef>
              <a:spcAft>
                <a:spcPts val="500"/>
              </a:spcAft>
            </a:pPr>
            <a:r>
              <a:rPr lang="en-US" b="1" dirty="0" err="1">
                <a:latin typeface="Times New Roman" pitchFamily="-83" charset="0"/>
                <a:ea typeface="Geneva" pitchFamily="-83" charset="0"/>
              </a:rPr>
              <a:t>Cystine</a:t>
            </a:r>
            <a:r>
              <a:rPr lang="en-US" b="1" dirty="0">
                <a:latin typeface="Times New Roman" pitchFamily="-83" charset="0"/>
                <a:ea typeface="Geneva" pitchFamily="-83" charset="0"/>
              </a:rPr>
              <a:t> Crystals</a:t>
            </a:r>
          </a:p>
          <a:p>
            <a:pPr eaLnBrk="1" hangingPunct="1">
              <a:spcBef>
                <a:spcPts val="500"/>
              </a:spcBef>
              <a:spcAft>
                <a:spcPts val="500"/>
              </a:spcAft>
            </a:pPr>
            <a:endParaRPr lang="en-US" dirty="0">
              <a:latin typeface="Times New Roman" pitchFamily="-83" charset="0"/>
              <a:ea typeface="Geneva" pitchFamily="-83" charset="0"/>
            </a:endParaRPr>
          </a:p>
          <a:p>
            <a:pPr eaLnBrk="1" hangingPunct="1">
              <a:spcBef>
                <a:spcPts val="500"/>
              </a:spcBef>
              <a:spcAft>
                <a:spcPts val="500"/>
              </a:spcAft>
            </a:pPr>
            <a:r>
              <a:rPr lang="en-US" dirty="0">
                <a:latin typeface="Times New Roman" pitchFamily="-83" charset="0"/>
                <a:ea typeface="Geneva" pitchFamily="-83" charset="0"/>
              </a:rPr>
              <a:t>Build up of </a:t>
            </a:r>
            <a:r>
              <a:rPr lang="en-US" dirty="0" err="1">
                <a:latin typeface="Times New Roman" pitchFamily="-83" charset="0"/>
                <a:ea typeface="Geneva" pitchFamily="-83" charset="0"/>
              </a:rPr>
              <a:t>Cystine</a:t>
            </a:r>
            <a:r>
              <a:rPr lang="en-US" dirty="0">
                <a:latin typeface="Times New Roman" pitchFamily="-83" charset="0"/>
                <a:ea typeface="Geneva" pitchFamily="-83" charset="0"/>
              </a:rPr>
              <a:t> crystals, caused by a rare genetic disorder, can cause kidney stones and other serious problems.  </a:t>
            </a:r>
            <a:r>
              <a:rPr lang="en-US" dirty="0" err="1">
                <a:latin typeface="Times New Roman" pitchFamily="-83" charset="0"/>
                <a:ea typeface="Geneva" pitchFamily="-83" charset="0"/>
              </a:rPr>
              <a:t>Cystine</a:t>
            </a:r>
            <a:r>
              <a:rPr lang="en-US" dirty="0">
                <a:latin typeface="Times New Roman" pitchFamily="-83" charset="0"/>
                <a:ea typeface="Geneva" pitchFamily="-83" charset="0"/>
              </a:rPr>
              <a:t> is an amino acid that is normally reabsorbed by the kidneys. </a:t>
            </a:r>
          </a:p>
          <a:p>
            <a:pPr eaLnBrk="1" hangingPunct="1">
              <a:spcBef>
                <a:spcPts val="500"/>
              </a:spcBef>
              <a:spcAft>
                <a:spcPts val="500"/>
              </a:spcAft>
            </a:pPr>
            <a:r>
              <a:rPr lang="en-US" dirty="0">
                <a:latin typeface="Times New Roman" pitchFamily="-83" charset="0"/>
                <a:ea typeface="Geneva" pitchFamily="-83" charset="0"/>
              </a:rPr>
              <a:t> </a:t>
            </a:r>
            <a:br>
              <a:rPr lang="en-US" dirty="0">
                <a:latin typeface="Times New Roman" pitchFamily="-83" charset="0"/>
                <a:ea typeface="Geneva" pitchFamily="-83" charset="0"/>
              </a:rPr>
            </a:br>
            <a:r>
              <a:rPr lang="en-US" dirty="0">
                <a:latin typeface="Times New Roman" pitchFamily="-83" charset="0"/>
                <a:ea typeface="Geneva" pitchFamily="-83" charset="0"/>
              </a:rPr>
              <a:t>People who have the genetic disorder, called </a:t>
            </a:r>
            <a:r>
              <a:rPr lang="en-US" dirty="0" err="1">
                <a:latin typeface="Times New Roman" pitchFamily="-83" charset="0"/>
                <a:ea typeface="Geneva" pitchFamily="-83" charset="0"/>
              </a:rPr>
              <a:t>Cystinuria</a:t>
            </a:r>
            <a:r>
              <a:rPr lang="en-US" dirty="0">
                <a:latin typeface="Times New Roman" pitchFamily="-83" charset="0"/>
                <a:ea typeface="Geneva" pitchFamily="-83" charset="0"/>
              </a:rPr>
              <a:t>, are not able to reabsorb </a:t>
            </a:r>
            <a:r>
              <a:rPr lang="en-US" dirty="0" err="1">
                <a:latin typeface="Times New Roman" pitchFamily="-83" charset="0"/>
                <a:ea typeface="Geneva" pitchFamily="-83" charset="0"/>
              </a:rPr>
              <a:t>cystine</a:t>
            </a:r>
            <a:r>
              <a:rPr lang="en-US" dirty="0">
                <a:latin typeface="Times New Roman" pitchFamily="-83" charset="0"/>
                <a:ea typeface="Geneva" pitchFamily="-83" charset="0"/>
              </a:rPr>
              <a:t> and therefore the </a:t>
            </a:r>
            <a:r>
              <a:rPr lang="en-US" dirty="0" err="1">
                <a:latin typeface="Times New Roman" pitchFamily="-83" charset="0"/>
                <a:ea typeface="Geneva" pitchFamily="-83" charset="0"/>
              </a:rPr>
              <a:t>cystine</a:t>
            </a:r>
            <a:r>
              <a:rPr lang="en-US" dirty="0">
                <a:latin typeface="Times New Roman" pitchFamily="-83" charset="0"/>
                <a:ea typeface="Geneva" pitchFamily="-83" charset="0"/>
              </a:rPr>
              <a:t> builds up in the kidneys.  </a:t>
            </a:r>
            <a:r>
              <a:rPr lang="en-US" dirty="0" err="1">
                <a:latin typeface="Times New Roman" pitchFamily="-83" charset="0"/>
                <a:ea typeface="Geneva" pitchFamily="-83" charset="0"/>
              </a:rPr>
              <a:t>Cystine</a:t>
            </a:r>
            <a:r>
              <a:rPr lang="en-US" dirty="0">
                <a:latin typeface="Times New Roman" pitchFamily="-83" charset="0"/>
                <a:ea typeface="Geneva" pitchFamily="-83" charset="0"/>
              </a:rPr>
              <a:t> crystals have a characteristic hexagonal shape.</a:t>
            </a:r>
          </a:p>
          <a:p>
            <a:pPr eaLnBrk="1" hangingPunct="1">
              <a:spcBef>
                <a:spcPts val="500"/>
              </a:spcBef>
              <a:spcAft>
                <a:spcPts val="500"/>
              </a:spcAft>
            </a:pPr>
            <a:endParaRPr lang="en-US" dirty="0">
              <a:latin typeface="Times New Roman" pitchFamily="-83" charset="0"/>
              <a:ea typeface="Geneva" pitchFamily="-83" charset="0"/>
            </a:endParaRPr>
          </a:p>
          <a:p>
            <a:pPr eaLnBrk="1" hangingPunct="1"/>
            <a:endParaRPr lang="en-US" dirty="0">
              <a:latin typeface="Arial" pitchFamily="-83" charset="0"/>
              <a:ea typeface="Geneva" pitchFamily="-83"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31"/>
          <p:cNvSpPr>
            <a:spLocks noGrp="1" noChangeArrowheads="1"/>
          </p:cNvSpPr>
          <p:nvPr>
            <p:ph type="sldNum" sz="quarter" idx="5"/>
          </p:nvPr>
        </p:nvSpPr>
        <p:spPr>
          <a:noFill/>
          <a:ln>
            <a:miter lim="800000"/>
            <a:headEnd/>
            <a:tailEnd/>
          </a:ln>
        </p:spPr>
        <p:txBody>
          <a:bodyPr/>
          <a:lstStyle/>
          <a:p>
            <a:fld id="{CE01BF1A-BC28-014B-87BF-93C38A26E5D9}" type="slidenum">
              <a:rPr lang="en-US"/>
              <a:pPr/>
              <a:t>4</a:t>
            </a:fld>
            <a:endParaRPr lang="en-US"/>
          </a:p>
        </p:txBody>
      </p:sp>
      <p:sp>
        <p:nvSpPr>
          <p:cNvPr id="20483" name="Rectangle 1026"/>
          <p:cNvSpPr>
            <a:spLocks noGrp="1" noRot="1" noChangeAspect="1" noChangeArrowheads="1" noTextEdit="1"/>
          </p:cNvSpPr>
          <p:nvPr>
            <p:ph type="sldImg"/>
          </p:nvPr>
        </p:nvSpPr>
        <p:spPr>
          <a:ln/>
        </p:spPr>
      </p:sp>
      <p:sp>
        <p:nvSpPr>
          <p:cNvPr id="20484" name="Rectangle 1027"/>
          <p:cNvSpPr>
            <a:spLocks noGrp="1" noChangeArrowheads="1"/>
          </p:cNvSpPr>
          <p:nvPr>
            <p:ph type="body" idx="1"/>
          </p:nvPr>
        </p:nvSpPr>
        <p:spPr>
          <a:noFill/>
        </p:spPr>
        <p:txBody>
          <a:bodyPr/>
          <a:lstStyle/>
          <a:p>
            <a:pPr lvl="3" eaLnBrk="1" hangingPunct="1">
              <a:spcBef>
                <a:spcPts val="1550"/>
              </a:spcBef>
            </a:pPr>
            <a:endParaRPr lang="en-US">
              <a:solidFill>
                <a:srgbClr val="000000"/>
              </a:solidFill>
              <a:latin typeface="Verdana" pitchFamily="-83" charset="0"/>
              <a:ea typeface="Geneva" pitchFamily="-83" charset="0"/>
            </a:endParaRPr>
          </a:p>
          <a:p>
            <a:pPr eaLnBrk="1" hangingPunct="1"/>
            <a:endParaRPr lang="en-US">
              <a:latin typeface="Arial" pitchFamily="-83" charset="0"/>
              <a:ea typeface="Geneva" pitchFamily="-83"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noFill/>
          <a:ln>
            <a:miter lim="800000"/>
            <a:headEnd/>
            <a:tailEnd/>
          </a:ln>
        </p:spPr>
        <p:txBody>
          <a:bodyPr/>
          <a:lstStyle/>
          <a:p>
            <a:fld id="{1DE9824F-2363-4644-BAE3-2C3A00816E04}" type="slidenum">
              <a:rPr lang="en-US"/>
              <a:pPr/>
              <a:t>5</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US" b="1">
                <a:solidFill>
                  <a:srgbClr val="000000"/>
                </a:solidFill>
                <a:latin typeface="Verdana" pitchFamily="-83" charset="0"/>
                <a:ea typeface="Geneva" pitchFamily="-83" charset="0"/>
              </a:rPr>
              <a:t>Eosinophil</a:t>
            </a:r>
            <a:r>
              <a:rPr lang="en-US">
                <a:solidFill>
                  <a:srgbClr val="000000"/>
                </a:solidFill>
                <a:latin typeface="Verdana" pitchFamily="-83" charset="0"/>
                <a:ea typeface="Geneva" pitchFamily="-83" charset="0"/>
              </a:rPr>
              <a:t> (say: e-sin-o-fills), are 5% of all white blood cells in your body.  </a:t>
            </a:r>
            <a:br>
              <a:rPr lang="en-US">
                <a:solidFill>
                  <a:srgbClr val="000000"/>
                </a:solidFill>
                <a:latin typeface="Verdana" pitchFamily="-83" charset="0"/>
                <a:ea typeface="Geneva" pitchFamily="-83" charset="0"/>
              </a:rPr>
            </a:br>
            <a:r>
              <a:rPr lang="en-US">
                <a:solidFill>
                  <a:srgbClr val="000000"/>
                </a:solidFill>
                <a:latin typeface="Verdana" pitchFamily="-83" charset="0"/>
                <a:ea typeface="Geneva" pitchFamily="-83" charset="0"/>
              </a:rPr>
              <a:t>An i</a:t>
            </a:r>
            <a:r>
              <a:rPr lang="en-US">
                <a:latin typeface="Verdana" pitchFamily="-83" charset="0"/>
                <a:ea typeface="Geneva" pitchFamily="-83" charset="0"/>
              </a:rPr>
              <a:t>ncrease beyond this amount may be due to parasitic diseases (e.g. tapeworm, malaria), asthma or allergies</a:t>
            </a:r>
          </a:p>
          <a:p>
            <a:pPr eaLnBrk="1" hangingPunct="1"/>
            <a:endParaRPr lang="en-US">
              <a:latin typeface="Verdana" pitchFamily="-83" charset="0"/>
              <a:ea typeface="Geneva" pitchFamily="-83" charset="0"/>
            </a:endParaRPr>
          </a:p>
          <a:p>
            <a:pPr eaLnBrk="1" hangingPunct="1">
              <a:spcBef>
                <a:spcPts val="1550"/>
              </a:spcBef>
            </a:pPr>
            <a:r>
              <a:rPr lang="en-US" b="1">
                <a:solidFill>
                  <a:srgbClr val="000000"/>
                </a:solidFill>
                <a:latin typeface="Verdana" pitchFamily="-83" charset="0"/>
                <a:ea typeface="Geneva" pitchFamily="-83" charset="0"/>
              </a:rPr>
              <a:t>Neutrophil</a:t>
            </a:r>
            <a:r>
              <a:rPr lang="en-US">
                <a:solidFill>
                  <a:srgbClr val="000000"/>
                </a:solidFill>
                <a:latin typeface="Verdana" pitchFamily="-83" charset="0"/>
                <a:ea typeface="Geneva" pitchFamily="-83" charset="0"/>
              </a:rPr>
              <a:t> (say: </a:t>
            </a:r>
            <a:r>
              <a:rPr lang="en-US" b="1">
                <a:solidFill>
                  <a:srgbClr val="000000"/>
                </a:solidFill>
                <a:latin typeface="Verdana" pitchFamily="-83" charset="0"/>
                <a:ea typeface="Geneva" pitchFamily="-83" charset="0"/>
              </a:rPr>
              <a:t>new</a:t>
            </a:r>
            <a:r>
              <a:rPr lang="en-US">
                <a:solidFill>
                  <a:srgbClr val="000000"/>
                </a:solidFill>
                <a:latin typeface="Verdana" pitchFamily="-83" charset="0"/>
                <a:ea typeface="Geneva" pitchFamily="-83" charset="0"/>
              </a:rPr>
              <a:t>-troh-fills), are 50 to 70% of all white blood cell in your body.  </a:t>
            </a:r>
          </a:p>
          <a:p>
            <a:pPr eaLnBrk="1" hangingPunct="1">
              <a:spcBef>
                <a:spcPts val="1550"/>
              </a:spcBef>
            </a:pPr>
            <a:r>
              <a:rPr lang="en-US">
                <a:solidFill>
                  <a:srgbClr val="000000"/>
                </a:solidFill>
                <a:latin typeface="Verdana" pitchFamily="-83" charset="0"/>
                <a:ea typeface="Geneva" pitchFamily="-83" charset="0"/>
              </a:rPr>
              <a:t>They are the main defense that helps your body fight and kill germs that would otherwise cause you to become sick or get an infection.</a:t>
            </a:r>
          </a:p>
          <a:p>
            <a:pPr eaLnBrk="1" hangingPunct="1"/>
            <a:endParaRPr lang="en-US">
              <a:latin typeface="Verdana" pitchFamily="-83" charset="0"/>
              <a:ea typeface="Geneva" pitchFamily="-83"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noFill/>
          <a:ln>
            <a:miter lim="800000"/>
            <a:headEnd/>
            <a:tailEnd/>
          </a:ln>
        </p:spPr>
        <p:txBody>
          <a:bodyPr/>
          <a:lstStyle/>
          <a:p>
            <a:fld id="{A7018CE4-82BA-084D-9095-7905CDFB69C6}" type="slidenum">
              <a:rPr lang="en-US"/>
              <a:pPr/>
              <a:t>6</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atin typeface="Arial" pitchFamily="-83" charset="0"/>
              <a:ea typeface="Geneva" pitchFamily="-83"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noFill/>
          <a:ln>
            <a:miter lim="800000"/>
            <a:headEnd/>
            <a:tailEnd/>
          </a:ln>
        </p:spPr>
        <p:txBody>
          <a:bodyPr/>
          <a:lstStyle/>
          <a:p>
            <a:fld id="{C4285D9F-26B8-7341-9885-82A486FF5B1E}" type="slidenum">
              <a:rPr lang="en-US"/>
              <a:pPr/>
              <a:t>7</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spcAft>
                <a:spcPts val="1000"/>
              </a:spcAft>
            </a:pPr>
            <a:r>
              <a:rPr lang="en-US" b="1" dirty="0">
                <a:latin typeface="Times New Roman" pitchFamily="-83" charset="0"/>
                <a:ea typeface="Geneva" pitchFamily="-83" charset="0"/>
              </a:rPr>
              <a:t>Escherichia coli  </a:t>
            </a:r>
          </a:p>
          <a:p>
            <a:pPr eaLnBrk="1" hangingPunct="1">
              <a:spcAft>
                <a:spcPts val="1000"/>
              </a:spcAft>
            </a:pPr>
            <a:endParaRPr lang="en-US" b="1" dirty="0">
              <a:latin typeface="Times New Roman" pitchFamily="-83" charset="0"/>
              <a:ea typeface="Geneva" pitchFamily="-83" charset="0"/>
            </a:endParaRPr>
          </a:p>
          <a:p>
            <a:pPr eaLnBrk="1" hangingPunct="1">
              <a:spcAft>
                <a:spcPts val="1000"/>
              </a:spcAft>
            </a:pPr>
            <a:r>
              <a:rPr lang="en-US" dirty="0">
                <a:latin typeface="Times New Roman" pitchFamily="-83" charset="0"/>
                <a:ea typeface="Geneva" pitchFamily="-83" charset="0"/>
              </a:rPr>
              <a:t>This is a bacteria that</a:t>
            </a:r>
            <a:r>
              <a:rPr lang="en-US" dirty="0" smtClean="0">
                <a:latin typeface="Times New Roman" pitchFamily="-83" charset="0"/>
                <a:ea typeface="Geneva" pitchFamily="-83" charset="0"/>
              </a:rPr>
              <a:t> commonly </a:t>
            </a:r>
            <a:r>
              <a:rPr lang="en-US" dirty="0">
                <a:latin typeface="Times New Roman" pitchFamily="-83" charset="0"/>
                <a:ea typeface="Geneva" pitchFamily="-83" charset="0"/>
              </a:rPr>
              <a:t>lives inside our intestines.  It also lives in the intestines of other warm blooded animals, such as cows. </a:t>
            </a:r>
          </a:p>
          <a:p>
            <a:pPr eaLnBrk="1" hangingPunct="1">
              <a:spcAft>
                <a:spcPts val="1000"/>
              </a:spcAft>
            </a:pPr>
            <a:r>
              <a:rPr lang="en-US" dirty="0">
                <a:latin typeface="Times New Roman" pitchFamily="-83" charset="0"/>
                <a:ea typeface="Geneva" pitchFamily="-83" charset="0"/>
              </a:rPr>
              <a:t>In the intestine it helps your body break down and digest the food that you eat. It is excreted from our bodies in our poop, which is why we are all taught to wash our hands after we use the bathroom.</a:t>
            </a:r>
          </a:p>
          <a:p>
            <a:pPr eaLnBrk="1" hangingPunct="1">
              <a:spcAft>
                <a:spcPts val="1000"/>
              </a:spcAft>
            </a:pPr>
            <a:r>
              <a:rPr lang="en-US" dirty="0">
                <a:latin typeface="Times New Roman" pitchFamily="-83" charset="0"/>
                <a:ea typeface="Geneva" pitchFamily="-83" charset="0"/>
              </a:rPr>
              <a:t>Most of the time this bacteria is harmless.  However there are strains that can cause serious illness, such as food poisoning.  </a:t>
            </a:r>
          </a:p>
          <a:p>
            <a:pPr eaLnBrk="1" hangingPunct="1">
              <a:spcAft>
                <a:spcPts val="1000"/>
              </a:spcAft>
            </a:pPr>
            <a:r>
              <a:rPr lang="en-US" dirty="0">
                <a:latin typeface="Times New Roman" pitchFamily="-83" charset="0"/>
                <a:ea typeface="Geneva" pitchFamily="-83" charset="0"/>
              </a:rPr>
              <a:t>This bacteria has caused recalls of spinach and hamburgers or ground beef.   How do you think this bacteria gets on the spinach or into the hamburger meat?  </a:t>
            </a:r>
            <a:endParaRPr lang="en-US" dirty="0" smtClean="0">
              <a:latin typeface="Times New Roman" pitchFamily="-83" charset="0"/>
              <a:ea typeface="Geneva" pitchFamily="-83" charset="0"/>
            </a:endParaRPr>
          </a:p>
          <a:p>
            <a:pPr eaLnBrk="1" hangingPunct="1">
              <a:spcAft>
                <a:spcPts val="1000"/>
              </a:spcAft>
            </a:pPr>
            <a:r>
              <a:rPr lang="en-US" dirty="0" smtClean="0">
                <a:latin typeface="Times New Roman" pitchFamily="-83" charset="0"/>
                <a:ea typeface="Geneva" pitchFamily="-83" charset="0"/>
              </a:rPr>
              <a:t>Remember </a:t>
            </a:r>
            <a:r>
              <a:rPr lang="en-US" dirty="0">
                <a:latin typeface="Times New Roman" pitchFamily="-83" charset="0"/>
                <a:ea typeface="Geneva" pitchFamily="-83" charset="0"/>
              </a:rPr>
              <a:t>that the bacteria lives in the intestine of the cow also.  So it can be in the cow poop.  Cow poop is called manure.  Does anyone know what manure is used for?   </a:t>
            </a:r>
          </a:p>
          <a:p>
            <a:pPr eaLnBrk="1" hangingPunct="1">
              <a:spcAft>
                <a:spcPts val="1000"/>
              </a:spcAft>
            </a:pPr>
            <a:r>
              <a:rPr lang="en-US" dirty="0">
                <a:latin typeface="Times New Roman" pitchFamily="-83" charset="0"/>
                <a:ea typeface="Geneva" pitchFamily="-83" charset="0"/>
              </a:rPr>
              <a:t>Manure is often used as a fertilizer to help crops grow.  When the crops are picked or harvested we have to be very careful to wash the food first before we eat it.  </a:t>
            </a:r>
          </a:p>
          <a:p>
            <a:pPr eaLnBrk="1" hangingPunct="1">
              <a:spcAft>
                <a:spcPts val="1000"/>
              </a:spcAft>
            </a:pPr>
            <a:r>
              <a:rPr lang="en-US" dirty="0">
                <a:latin typeface="Times New Roman" pitchFamily="-83" charset="0"/>
                <a:ea typeface="Geneva" pitchFamily="-83" charset="0"/>
              </a:rPr>
              <a:t>This bacteria, like many others, can be killed with heat.  This is why we are told to cook hamburger thoroughly</a:t>
            </a:r>
            <a:r>
              <a:rPr lang="en-US" dirty="0" smtClean="0">
                <a:latin typeface="Times New Roman" pitchFamily="-83" charset="0"/>
                <a:ea typeface="Geneva" pitchFamily="-83" charset="0"/>
              </a:rPr>
              <a:t> until </a:t>
            </a:r>
            <a:r>
              <a:rPr lang="en-US" dirty="0">
                <a:latin typeface="Times New Roman" pitchFamily="-83" charset="0"/>
                <a:ea typeface="Geneva" pitchFamily="-83" charset="0"/>
              </a:rPr>
              <a:t>it is no longer pink.</a:t>
            </a:r>
          </a:p>
          <a:p>
            <a:pPr eaLnBrk="1" hangingPunct="1">
              <a:spcAft>
                <a:spcPts val="1000"/>
              </a:spcAft>
            </a:pPr>
            <a:r>
              <a:rPr lang="en-US" dirty="0">
                <a:latin typeface="Times New Roman" pitchFamily="-83" charset="0"/>
                <a:ea typeface="Geneva" pitchFamily="-83" charset="0"/>
              </a:rPr>
              <a:t>If you eat food that is contaminated with bacteria you may get food poisoning.  The symptoms are bad stomach cramps, vomiting and diarrhea. </a:t>
            </a:r>
          </a:p>
          <a:p>
            <a:pPr eaLnBrk="1" hangingPunct="1">
              <a:spcAft>
                <a:spcPts val="1000"/>
              </a:spcAft>
            </a:pPr>
            <a:r>
              <a:rPr lang="en-US" dirty="0">
                <a:latin typeface="Times New Roman" pitchFamily="-83" charset="0"/>
                <a:ea typeface="Geneva" pitchFamily="-83" charset="0"/>
              </a:rPr>
              <a:t>When you go to the doctor, they may do tests on your blood and/or your poop to see if the harmful strain of this bacteria is present. </a:t>
            </a:r>
          </a:p>
          <a:p>
            <a:pPr eaLnBrk="1" hangingPunct="1">
              <a:spcAft>
                <a:spcPts val="1000"/>
              </a:spcAft>
            </a:pPr>
            <a:endParaRPr lang="en-US" dirty="0">
              <a:latin typeface="Times New Roman" pitchFamily="-83" charset="0"/>
              <a:ea typeface="Geneva" pitchFamily="-83" charset="0"/>
            </a:endParaRPr>
          </a:p>
          <a:p>
            <a:pPr eaLnBrk="1" hangingPunct="1">
              <a:spcAft>
                <a:spcPts val="1000"/>
              </a:spcAft>
            </a:pPr>
            <a:r>
              <a:rPr lang="en-US" b="1" dirty="0">
                <a:latin typeface="Times New Roman" pitchFamily="-83" charset="0"/>
                <a:ea typeface="Geneva" pitchFamily="-83" charset="0"/>
              </a:rPr>
              <a:t>Clostridium </a:t>
            </a:r>
            <a:r>
              <a:rPr lang="en-US" b="1" dirty="0" err="1">
                <a:latin typeface="Times New Roman" pitchFamily="-83" charset="0"/>
                <a:ea typeface="Geneva" pitchFamily="-83" charset="0"/>
              </a:rPr>
              <a:t>Perfringens</a:t>
            </a:r>
            <a:endParaRPr lang="en-US" b="1" dirty="0">
              <a:latin typeface="Times New Roman" pitchFamily="-83" charset="0"/>
              <a:ea typeface="Geneva" pitchFamily="-83" charset="0"/>
            </a:endParaRPr>
          </a:p>
          <a:p>
            <a:pPr eaLnBrk="1" hangingPunct="1">
              <a:spcAft>
                <a:spcPts val="1000"/>
              </a:spcAft>
            </a:pPr>
            <a:endParaRPr lang="en-US" b="1" dirty="0">
              <a:latin typeface="Times New Roman" pitchFamily="-83" charset="0"/>
              <a:ea typeface="Geneva" pitchFamily="-83" charset="0"/>
            </a:endParaRPr>
          </a:p>
          <a:p>
            <a:pPr eaLnBrk="1" hangingPunct="1">
              <a:spcAft>
                <a:spcPts val="1000"/>
              </a:spcAft>
            </a:pPr>
            <a:r>
              <a:rPr lang="en-US" dirty="0">
                <a:latin typeface="Times New Roman" pitchFamily="-83" charset="0"/>
                <a:ea typeface="Geneva" pitchFamily="-83" charset="0"/>
              </a:rPr>
              <a:t>It is present in nature and can be found as a normal component of decaying vegetation, marine sediment, and soil.  </a:t>
            </a:r>
          </a:p>
          <a:p>
            <a:pPr eaLnBrk="1" hangingPunct="1">
              <a:spcAft>
                <a:spcPts val="1000"/>
              </a:spcAft>
            </a:pPr>
            <a:r>
              <a:rPr lang="en-US" dirty="0">
                <a:latin typeface="Times New Roman" pitchFamily="-83" charset="0"/>
                <a:ea typeface="Geneva" pitchFamily="-83" charset="0"/>
              </a:rPr>
              <a:t>It can sometimes be found in our intestines  as well as those of other mammals, amphibians, reptiles, and birds.</a:t>
            </a:r>
          </a:p>
          <a:p>
            <a:pPr eaLnBrk="1" hangingPunct="1">
              <a:spcAft>
                <a:spcPts val="1000"/>
              </a:spcAft>
            </a:pPr>
            <a:r>
              <a:rPr lang="en-US" dirty="0">
                <a:latin typeface="Times New Roman" pitchFamily="-83" charset="0"/>
                <a:ea typeface="Geneva" pitchFamily="-83" charset="0"/>
              </a:rPr>
              <a:t>This</a:t>
            </a:r>
            <a:r>
              <a:rPr lang="en-US" dirty="0" smtClean="0">
                <a:latin typeface="Times New Roman" pitchFamily="-83" charset="0"/>
                <a:ea typeface="Geneva" pitchFamily="-83" charset="0"/>
              </a:rPr>
              <a:t> bacteria </a:t>
            </a:r>
            <a:r>
              <a:rPr lang="en-US" dirty="0">
                <a:latin typeface="Times New Roman" pitchFamily="-83" charset="0"/>
                <a:ea typeface="Geneva" pitchFamily="-83" charset="0"/>
              </a:rPr>
              <a:t>also causes food poisoning. It is the 3</a:t>
            </a:r>
            <a:r>
              <a:rPr lang="en-US" baseline="30000" dirty="0">
                <a:latin typeface="Times New Roman" pitchFamily="-83" charset="0"/>
                <a:ea typeface="Geneva" pitchFamily="-83" charset="0"/>
              </a:rPr>
              <a:t>rd</a:t>
            </a:r>
            <a:r>
              <a:rPr lang="en-US" dirty="0">
                <a:latin typeface="Times New Roman" pitchFamily="-83" charset="0"/>
                <a:ea typeface="Geneva" pitchFamily="-83" charset="0"/>
              </a:rPr>
              <a:t> most common cause of food poisoning in the US. </a:t>
            </a:r>
          </a:p>
          <a:p>
            <a:pPr eaLnBrk="1" hangingPunct="1">
              <a:spcAft>
                <a:spcPts val="1000"/>
              </a:spcAft>
            </a:pPr>
            <a:r>
              <a:rPr lang="en-US" dirty="0">
                <a:latin typeface="Times New Roman" pitchFamily="-83" charset="0"/>
                <a:ea typeface="Geneva" pitchFamily="-83" charset="0"/>
              </a:rPr>
              <a:t>This bacteria is most often associated with poorly prepared meat or chicken, soups, stews, or gravies.  It can also be found in milk, cheese, </a:t>
            </a:r>
            <a:r>
              <a:rPr lang="en-US" dirty="0" smtClean="0">
                <a:latin typeface="Times New Roman" pitchFamily="-83" charset="0"/>
                <a:ea typeface="Geneva" pitchFamily="-83" charset="0"/>
              </a:rPr>
              <a:t>potato </a:t>
            </a:r>
            <a:r>
              <a:rPr lang="en-US" dirty="0">
                <a:latin typeface="Times New Roman" pitchFamily="-83" charset="0"/>
                <a:ea typeface="Geneva" pitchFamily="-83" charset="0"/>
              </a:rPr>
              <a:t>salad or macaroni salads. </a:t>
            </a:r>
          </a:p>
          <a:p>
            <a:pPr eaLnBrk="1" hangingPunct="1">
              <a:spcAft>
                <a:spcPts val="1000"/>
              </a:spcAft>
            </a:pPr>
            <a:r>
              <a:rPr lang="en-US" dirty="0">
                <a:latin typeface="Times New Roman" pitchFamily="-83" charset="0"/>
                <a:ea typeface="Geneva" pitchFamily="-83" charset="0"/>
              </a:rPr>
              <a:t>Have you ever been to a cook out or picnic, and heard a grown-up say don</a:t>
            </a:r>
            <a:r>
              <a:rPr lang="en-US" dirty="0">
                <a:latin typeface="Arial" pitchFamily="-83" charset="0"/>
                <a:ea typeface="Geneva" pitchFamily="-83" charset="0"/>
              </a:rPr>
              <a:t>’</a:t>
            </a:r>
            <a:r>
              <a:rPr lang="en-US" dirty="0">
                <a:latin typeface="Times New Roman" pitchFamily="-83" charset="0"/>
                <a:ea typeface="Geneva" pitchFamily="-83" charset="0"/>
              </a:rPr>
              <a:t>t eat that its been sitting out too long?  </a:t>
            </a:r>
          </a:p>
          <a:p>
            <a:pPr eaLnBrk="1" hangingPunct="1">
              <a:spcAft>
                <a:spcPts val="1000"/>
              </a:spcAft>
            </a:pPr>
            <a:r>
              <a:rPr lang="en-US" dirty="0">
                <a:latin typeface="Times New Roman" pitchFamily="-83" charset="0"/>
                <a:ea typeface="Geneva" pitchFamily="-83" charset="0"/>
              </a:rPr>
              <a:t>That is because of the potential for this bacteria to survive even when the food has been cooked.</a:t>
            </a:r>
            <a:endParaRPr lang="en-US" dirty="0" smtClean="0">
              <a:latin typeface="Times New Roman" pitchFamily="-83" charset="0"/>
              <a:ea typeface="Geneva" pitchFamily="-83" charset="0"/>
            </a:endParaRPr>
          </a:p>
          <a:p>
            <a:pPr eaLnBrk="1" hangingPunct="1">
              <a:spcAft>
                <a:spcPts val="1000"/>
              </a:spcAft>
            </a:pPr>
            <a:r>
              <a:rPr lang="en-US" dirty="0" smtClean="0">
                <a:latin typeface="Times New Roman" pitchFamily="-83" charset="0"/>
                <a:ea typeface="Geneva" pitchFamily="-83" charset="0"/>
              </a:rPr>
              <a:t>This </a:t>
            </a:r>
            <a:r>
              <a:rPr lang="en-US" dirty="0">
                <a:latin typeface="Times New Roman" pitchFamily="-83" charset="0"/>
                <a:ea typeface="Geneva" pitchFamily="-83" charset="0"/>
              </a:rPr>
              <a:t>bacteria produces spores that are not destroyed in cooking.  When the food is not eaten right away or is not refrigerated within about 2 hours, </a:t>
            </a:r>
          </a:p>
          <a:p>
            <a:pPr eaLnBrk="1" hangingPunct="1">
              <a:spcAft>
                <a:spcPts val="1000"/>
              </a:spcAft>
            </a:pPr>
            <a:r>
              <a:rPr lang="en-US" dirty="0">
                <a:latin typeface="Times New Roman" pitchFamily="-83" charset="0"/>
                <a:ea typeface="Geneva" pitchFamily="-83" charset="0"/>
              </a:rPr>
              <a:t>the spores can begin to grow new bacteria </a:t>
            </a:r>
            <a:r>
              <a:rPr lang="en-US" dirty="0">
                <a:latin typeface="Arial" pitchFamily="-83" charset="0"/>
                <a:ea typeface="Geneva" pitchFamily="-83" charset="0"/>
              </a:rPr>
              <a:t>–</a:t>
            </a:r>
            <a:r>
              <a:rPr lang="en-US" dirty="0">
                <a:latin typeface="Times New Roman" pitchFamily="-83" charset="0"/>
                <a:ea typeface="Geneva" pitchFamily="-83" charset="0"/>
              </a:rPr>
              <a:t>which would make you sick when you eat it.   </a:t>
            </a:r>
          </a:p>
          <a:p>
            <a:pPr eaLnBrk="1" hangingPunct="1">
              <a:spcAft>
                <a:spcPts val="1000"/>
              </a:spcAft>
            </a:pPr>
            <a:r>
              <a:rPr lang="en-US" dirty="0">
                <a:latin typeface="Times New Roman" pitchFamily="-83" charset="0"/>
                <a:ea typeface="Geneva" pitchFamily="-83" charset="0"/>
              </a:rPr>
              <a:t>You will get stomach cramps and diarrhea but it will rarely last more than 24 hours. In many cases you may just think you have a stomach bug or virus, </a:t>
            </a:r>
          </a:p>
          <a:p>
            <a:pPr eaLnBrk="1" hangingPunct="1">
              <a:spcAft>
                <a:spcPts val="1000"/>
              </a:spcAft>
            </a:pPr>
            <a:r>
              <a:rPr lang="en-US" dirty="0">
                <a:latin typeface="Times New Roman" pitchFamily="-83" charset="0"/>
                <a:ea typeface="Geneva" pitchFamily="-83" charset="0"/>
              </a:rPr>
              <a:t>unless other people ate the same item that you did and also got sick. </a:t>
            </a:r>
          </a:p>
          <a:p>
            <a:pPr eaLnBrk="1" hangingPunct="1"/>
            <a:endParaRPr lang="en-US" dirty="0">
              <a:latin typeface="Arial" pitchFamily="-83" charset="0"/>
              <a:ea typeface="Geneva" pitchFamily="-83"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noFill/>
          <a:ln>
            <a:miter lim="800000"/>
            <a:headEnd/>
            <a:tailEnd/>
          </a:ln>
        </p:spPr>
        <p:txBody>
          <a:bodyPr/>
          <a:lstStyle/>
          <a:p>
            <a:fld id="{F937B88F-5424-C24C-B225-8403FFB1CF15}" type="slidenum">
              <a:rPr lang="en-US"/>
              <a:pPr/>
              <a:t>8</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spcAft>
                <a:spcPts val="1000"/>
              </a:spcAft>
            </a:pPr>
            <a:endParaRPr lang="en-US">
              <a:latin typeface="Times New Roman" pitchFamily="-83" charset="0"/>
              <a:ea typeface="Geneva" pitchFamily="-83"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noFill/>
          <a:ln>
            <a:miter lim="800000"/>
            <a:headEnd/>
            <a:tailEnd/>
          </a:ln>
        </p:spPr>
        <p:txBody>
          <a:bodyPr/>
          <a:lstStyle/>
          <a:p>
            <a:fld id="{F5ADEFF3-EB64-F74B-BC1C-5C6105CF019F}" type="slidenum">
              <a:rPr lang="en-US"/>
              <a:pPr/>
              <a:t>9</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spcAft>
                <a:spcPts val="1000"/>
              </a:spcAft>
            </a:pPr>
            <a:r>
              <a:rPr lang="en-US" dirty="0">
                <a:latin typeface="Times New Roman" pitchFamily="-83" charset="0"/>
                <a:ea typeface="Geneva" pitchFamily="-83" charset="0"/>
              </a:rPr>
              <a:t>Strep throat is an infection of the throat and tonsils caused by the  bacteria named Streptococcal  </a:t>
            </a:r>
            <a:r>
              <a:rPr lang="en-US" dirty="0" err="1">
                <a:latin typeface="Times New Roman" pitchFamily="-83" charset="0"/>
                <a:ea typeface="Geneva" pitchFamily="-83" charset="0"/>
              </a:rPr>
              <a:t>pyogenes</a:t>
            </a:r>
            <a:r>
              <a:rPr lang="en-US" dirty="0">
                <a:latin typeface="Times New Roman" pitchFamily="-83" charset="0"/>
                <a:ea typeface="Geneva" pitchFamily="-83" charset="0"/>
              </a:rPr>
              <a:t>. </a:t>
            </a:r>
          </a:p>
          <a:p>
            <a:pPr eaLnBrk="1" hangingPunct="1">
              <a:spcAft>
                <a:spcPts val="1000"/>
              </a:spcAft>
            </a:pPr>
            <a:r>
              <a:rPr lang="en-US" dirty="0">
                <a:latin typeface="Times New Roman" pitchFamily="-83" charset="0"/>
                <a:ea typeface="Geneva" pitchFamily="-83" charset="0"/>
              </a:rPr>
              <a:t>The symptoms of Strep throat include sore throat, pain on swallowing, fever, swollen and tender lymph nodes in the neck, and feeling tired.</a:t>
            </a:r>
          </a:p>
          <a:p>
            <a:pPr eaLnBrk="1" hangingPunct="1">
              <a:spcAft>
                <a:spcPts val="1000"/>
              </a:spcAft>
            </a:pPr>
            <a:r>
              <a:rPr lang="en-US" dirty="0">
                <a:latin typeface="Times New Roman" pitchFamily="-83" charset="0"/>
                <a:ea typeface="Geneva" pitchFamily="-83" charset="0"/>
              </a:rPr>
              <a:t>  </a:t>
            </a:r>
          </a:p>
          <a:p>
            <a:pPr eaLnBrk="1" hangingPunct="1">
              <a:spcAft>
                <a:spcPts val="1000"/>
              </a:spcAft>
            </a:pPr>
            <a:r>
              <a:rPr lang="en-US" dirty="0">
                <a:latin typeface="Times New Roman" pitchFamily="-83" charset="0"/>
                <a:ea typeface="Geneva" pitchFamily="-83" charset="0"/>
              </a:rPr>
              <a:t>The tonsils are swollen and often covered with pus</a:t>
            </a:r>
            <a:r>
              <a:rPr lang="en-US" dirty="0" smtClean="0">
                <a:latin typeface="Times New Roman" pitchFamily="-83" charset="0"/>
                <a:ea typeface="Geneva" pitchFamily="-83" charset="0"/>
              </a:rPr>
              <a:t>. </a:t>
            </a:r>
            <a:r>
              <a:rPr lang="en-US" dirty="0">
                <a:latin typeface="Times New Roman" pitchFamily="-83" charset="0"/>
                <a:ea typeface="Geneva" pitchFamily="-83" charset="0"/>
              </a:rPr>
              <a:t>(DO you know where your lymph nodes are???-</a:t>
            </a:r>
            <a:r>
              <a:rPr lang="en-US" i="1" dirty="0">
                <a:latin typeface="Times New Roman" pitchFamily="-83" charset="0"/>
                <a:ea typeface="Geneva" pitchFamily="-83" charset="0"/>
              </a:rPr>
              <a:t>Show where they are</a:t>
            </a:r>
            <a:r>
              <a:rPr lang="en-US" dirty="0">
                <a:latin typeface="Times New Roman" pitchFamily="-83" charset="0"/>
                <a:ea typeface="Geneva" pitchFamily="-83" charset="0"/>
              </a:rPr>
              <a:t>).   </a:t>
            </a:r>
          </a:p>
          <a:p>
            <a:pPr eaLnBrk="1" hangingPunct="1">
              <a:spcAft>
                <a:spcPts val="1000"/>
              </a:spcAft>
            </a:pPr>
            <a:endParaRPr lang="en-US" dirty="0">
              <a:latin typeface="Times New Roman" pitchFamily="-83" charset="0"/>
              <a:ea typeface="Geneva" pitchFamily="-83" charset="0"/>
            </a:endParaRPr>
          </a:p>
          <a:p>
            <a:pPr eaLnBrk="1" hangingPunct="1">
              <a:spcAft>
                <a:spcPts val="1000"/>
              </a:spcAft>
            </a:pPr>
            <a:r>
              <a:rPr lang="en-US" dirty="0">
                <a:latin typeface="Times New Roman" pitchFamily="-83" charset="0"/>
                <a:ea typeface="Geneva" pitchFamily="-83" charset="0"/>
              </a:rPr>
              <a:t>It is important to realize that most sore throats are not always due to strep infections.  </a:t>
            </a:r>
          </a:p>
          <a:p>
            <a:pPr eaLnBrk="1" hangingPunct="1">
              <a:spcAft>
                <a:spcPts val="1000"/>
              </a:spcAft>
            </a:pPr>
            <a:r>
              <a:rPr lang="en-US" dirty="0">
                <a:latin typeface="Times New Roman" pitchFamily="-83" charset="0"/>
                <a:ea typeface="Geneva" pitchFamily="-83" charset="0"/>
              </a:rPr>
              <a:t>Your doctor will need to look into your mouth to see if your throat is red and if your tonsils are swollen and covered with white or yellow spots. </a:t>
            </a:r>
          </a:p>
          <a:p>
            <a:pPr eaLnBrk="1" hangingPunct="1">
              <a:spcAft>
                <a:spcPts val="1000"/>
              </a:spcAft>
            </a:pPr>
            <a:r>
              <a:rPr lang="en-US" dirty="0">
                <a:latin typeface="Times New Roman" pitchFamily="-83" charset="0"/>
                <a:ea typeface="Geneva" pitchFamily="-83" charset="0"/>
              </a:rPr>
              <a:t> </a:t>
            </a:r>
            <a:endParaRPr lang="en-US" dirty="0" smtClean="0">
              <a:latin typeface="Times New Roman" pitchFamily="-83" charset="0"/>
              <a:ea typeface="Geneva" pitchFamily="-83" charset="0"/>
            </a:endParaRPr>
          </a:p>
          <a:p>
            <a:pPr eaLnBrk="1" hangingPunct="1">
              <a:spcAft>
                <a:spcPts val="1000"/>
              </a:spcAft>
            </a:pPr>
            <a:r>
              <a:rPr lang="en-US" dirty="0" smtClean="0">
                <a:latin typeface="Times New Roman" pitchFamily="-83" charset="0"/>
                <a:ea typeface="Geneva" pitchFamily="-83" charset="0"/>
              </a:rPr>
              <a:t>The</a:t>
            </a:r>
            <a:r>
              <a:rPr lang="en-US" baseline="0" dirty="0" smtClean="0">
                <a:latin typeface="Times New Roman" pitchFamily="-83" charset="0"/>
                <a:ea typeface="Geneva" pitchFamily="-83" charset="0"/>
              </a:rPr>
              <a:t> doctor</a:t>
            </a:r>
            <a:r>
              <a:rPr lang="en-US" dirty="0" smtClean="0">
                <a:latin typeface="Times New Roman" pitchFamily="-83" charset="0"/>
                <a:ea typeface="Geneva" pitchFamily="-83" charset="0"/>
              </a:rPr>
              <a:t> </a:t>
            </a:r>
            <a:r>
              <a:rPr lang="en-US" dirty="0">
                <a:latin typeface="Times New Roman" pitchFamily="-83" charset="0"/>
                <a:ea typeface="Geneva" pitchFamily="-83" charset="0"/>
              </a:rPr>
              <a:t>will also need to rub a cotton swab over the back of your throat to get a sample for the lab to test.</a:t>
            </a:r>
          </a:p>
          <a:p>
            <a:pPr eaLnBrk="1" hangingPunct="1">
              <a:spcAft>
                <a:spcPts val="1000"/>
              </a:spcAft>
            </a:pPr>
            <a:r>
              <a:rPr lang="en-US" dirty="0">
                <a:latin typeface="Times New Roman" pitchFamily="-83" charset="0"/>
                <a:ea typeface="Geneva" pitchFamily="-83" charset="0"/>
              </a:rPr>
              <a:t>Under the microscope, the bacteria - Strep will look like strings of </a:t>
            </a:r>
            <a:r>
              <a:rPr lang="en-US" dirty="0" smtClean="0">
                <a:latin typeface="Times New Roman" pitchFamily="-83" charset="0"/>
                <a:ea typeface="Geneva" pitchFamily="-83" charset="0"/>
              </a:rPr>
              <a:t>pearls </a:t>
            </a:r>
            <a:r>
              <a:rPr lang="en-US" dirty="0">
                <a:latin typeface="Times New Roman" pitchFamily="-83" charset="0"/>
                <a:ea typeface="Geneva" pitchFamily="-83" charset="0"/>
              </a:rPr>
              <a:t>or small balls. (See picture in PowerPoint presentation). </a:t>
            </a:r>
          </a:p>
          <a:p>
            <a:pPr eaLnBrk="1" hangingPunct="1">
              <a:spcAft>
                <a:spcPts val="1000"/>
              </a:spcAft>
            </a:pPr>
            <a:endParaRPr lang="en-US" dirty="0">
              <a:latin typeface="Times New Roman" pitchFamily="-83" charset="0"/>
              <a:ea typeface="Geneva" pitchFamily="-83" charset="0"/>
            </a:endParaRPr>
          </a:p>
          <a:p>
            <a:pPr eaLnBrk="1" hangingPunct="1">
              <a:spcAft>
                <a:spcPts val="1000"/>
              </a:spcAft>
            </a:pPr>
            <a:r>
              <a:rPr lang="en-US" dirty="0">
                <a:latin typeface="Times New Roman" pitchFamily="-83" charset="0"/>
                <a:ea typeface="Geneva" pitchFamily="-83" charset="0"/>
              </a:rPr>
              <a:t>Strep throat is spread when healthy people come into contact with someone who has it. </a:t>
            </a:r>
          </a:p>
          <a:p>
            <a:pPr eaLnBrk="1" hangingPunct="1">
              <a:spcAft>
                <a:spcPts val="1000"/>
              </a:spcAft>
            </a:pPr>
            <a:r>
              <a:rPr lang="en-US" dirty="0">
                <a:latin typeface="Times New Roman" pitchFamily="-83" charset="0"/>
                <a:ea typeface="Geneva" pitchFamily="-83" charset="0"/>
              </a:rPr>
              <a:t>When a person with strep throat sneezes or blows his or her nose and you are nearby, or if you share the same forks, spoons or straws, the bacteria can spread to you. </a:t>
            </a:r>
          </a:p>
          <a:p>
            <a:pPr eaLnBrk="1" hangingPunct="1">
              <a:spcAft>
                <a:spcPts val="1000"/>
              </a:spcAft>
            </a:pPr>
            <a:endParaRPr lang="en-US" dirty="0">
              <a:latin typeface="Times New Roman" pitchFamily="-83" charset="0"/>
              <a:ea typeface="Geneva" pitchFamily="-83" charset="0"/>
            </a:endParaRPr>
          </a:p>
          <a:p>
            <a:pPr eaLnBrk="1" hangingPunct="1">
              <a:spcAft>
                <a:spcPts val="1000"/>
              </a:spcAft>
            </a:pPr>
            <a:r>
              <a:rPr lang="en-US" dirty="0">
                <a:latin typeface="Times New Roman" pitchFamily="-83" charset="0"/>
                <a:ea typeface="Geneva" pitchFamily="-83" charset="0"/>
              </a:rPr>
              <a:t>That is why it is important to always remember to cover your mouth when sneezing or coughing, not to share eating utensils and always wash your hands before eating.  </a:t>
            </a:r>
          </a:p>
          <a:p>
            <a:pPr eaLnBrk="1" hangingPunct="1">
              <a:spcAft>
                <a:spcPts val="1000"/>
              </a:spcAft>
            </a:pPr>
            <a:endParaRPr lang="en-US" dirty="0">
              <a:latin typeface="Times New Roman" pitchFamily="-83" charset="0"/>
              <a:ea typeface="Geneva" pitchFamily="-83" charset="0"/>
            </a:endParaRPr>
          </a:p>
          <a:p>
            <a:pPr eaLnBrk="1" hangingPunct="1">
              <a:spcAft>
                <a:spcPts val="1000"/>
              </a:spcAft>
            </a:pPr>
            <a:r>
              <a:rPr lang="en-US" dirty="0">
                <a:latin typeface="Times New Roman" pitchFamily="-83" charset="0"/>
                <a:ea typeface="Geneva" pitchFamily="-83" charset="0"/>
              </a:rPr>
              <a:t>If you get Strep throat, the doctor will probably give you medicine called an antibiotic, which will kill the Strep bacteria. </a:t>
            </a:r>
          </a:p>
          <a:p>
            <a:pPr eaLnBrk="1" hangingPunct="1">
              <a:spcAft>
                <a:spcPts val="1000"/>
              </a:spcAft>
            </a:pPr>
            <a:r>
              <a:rPr lang="en-US" dirty="0">
                <a:latin typeface="Times New Roman" pitchFamily="-83" charset="0"/>
                <a:ea typeface="Geneva" pitchFamily="-83" charset="0"/>
              </a:rPr>
              <a:t> </a:t>
            </a:r>
          </a:p>
          <a:p>
            <a:pPr eaLnBrk="1" hangingPunct="1">
              <a:spcAft>
                <a:spcPts val="1000"/>
              </a:spcAft>
            </a:pPr>
            <a:r>
              <a:rPr lang="en-US" dirty="0">
                <a:latin typeface="Times New Roman" pitchFamily="-83" charset="0"/>
                <a:ea typeface="Geneva" pitchFamily="-83" charset="0"/>
              </a:rPr>
              <a:t>That</a:t>
            </a:r>
            <a:r>
              <a:rPr lang="en-US" dirty="0">
                <a:latin typeface="Arial" pitchFamily="-83" charset="0"/>
                <a:ea typeface="Geneva" pitchFamily="-83" charset="0"/>
              </a:rPr>
              <a:t>’</a:t>
            </a:r>
            <a:r>
              <a:rPr lang="en-US" dirty="0">
                <a:latin typeface="Times New Roman" pitchFamily="-83" charset="0"/>
                <a:ea typeface="Geneva" pitchFamily="-83" charset="0"/>
              </a:rPr>
              <a:t>s good news because sometimes Strep throat can get worse and cause problems with other parts of your body. </a:t>
            </a:r>
          </a:p>
          <a:p>
            <a:pPr eaLnBrk="1" hangingPunct="1">
              <a:spcAft>
                <a:spcPts val="1000"/>
              </a:spcAft>
            </a:pPr>
            <a:endParaRPr lang="en-US" dirty="0">
              <a:latin typeface="Times New Roman" pitchFamily="-83" charset="0"/>
              <a:ea typeface="Geneva" pitchFamily="-83" charset="0"/>
            </a:endParaRPr>
          </a:p>
          <a:p>
            <a:pPr eaLnBrk="1" hangingPunct="1">
              <a:spcAft>
                <a:spcPts val="1000"/>
              </a:spcAft>
            </a:pPr>
            <a:r>
              <a:rPr lang="en-US" dirty="0">
                <a:latin typeface="Times New Roman" pitchFamily="-83" charset="0"/>
                <a:ea typeface="Geneva" pitchFamily="-83" charset="0"/>
              </a:rPr>
              <a:t>Most of the time you will get the medicine you need and recover from Strep throat quickly.  </a:t>
            </a:r>
          </a:p>
          <a:p>
            <a:pPr eaLnBrk="1" hangingPunct="1">
              <a:spcAft>
                <a:spcPts val="1000"/>
              </a:spcAft>
            </a:pPr>
            <a:endParaRPr lang="en-US" dirty="0">
              <a:latin typeface="Times New Roman" pitchFamily="-83" charset="0"/>
              <a:ea typeface="Geneva" pitchFamily="-83" charset="0"/>
            </a:endParaRPr>
          </a:p>
          <a:p>
            <a:pPr eaLnBrk="1" hangingPunct="1">
              <a:spcAft>
                <a:spcPts val="1000"/>
              </a:spcAft>
            </a:pPr>
            <a:r>
              <a:rPr lang="en-US" dirty="0">
                <a:latin typeface="Times New Roman" pitchFamily="-83" charset="0"/>
                <a:ea typeface="Geneva" pitchFamily="-83" charset="0"/>
              </a:rPr>
              <a:t>It is always important to finish all your medicine even after you start to feel better.   </a:t>
            </a:r>
          </a:p>
          <a:p>
            <a:pPr eaLnBrk="1" hangingPunct="1"/>
            <a:endParaRPr lang="en-US" dirty="0">
              <a:latin typeface="Arial" pitchFamily="-83" charset="0"/>
              <a:ea typeface="Geneva" pitchFamily="-83" charset="0"/>
            </a:endParaRPr>
          </a:p>
          <a:p>
            <a:pPr eaLnBrk="1" hangingPunct="1"/>
            <a:endParaRPr lang="en-US" dirty="0">
              <a:latin typeface="Arial" pitchFamily="-83" charset="0"/>
              <a:ea typeface="Geneva" pitchFamily="-83"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6" descr="COLA 111147 Give Back Day PowerPoint Template"/>
          <p:cNvPicPr>
            <a:picLocks noChangeAspect="1" noChangeArrowheads="1"/>
          </p:cNvPicPr>
          <p:nvPr userDrawn="1"/>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3" name="Rectangle 2"/>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defRPr/>
            </a:pPr>
            <a:endParaRPr lang="en-US"/>
          </a:p>
        </p:txBody>
      </p:sp>
      <p:sp>
        <p:nvSpPr>
          <p:cNvPr id="4" name="Rectangle 3"/>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a:defRPr/>
            </a:pPr>
            <a:endParaRPr lang="en-US"/>
          </a:p>
        </p:txBody>
      </p:sp>
      <p:sp>
        <p:nvSpPr>
          <p:cNvPr id="5" name="Rectangle 4"/>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fld id="{7CBF2471-04C7-D345-99EB-21FFE7DBAE2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3F18BE3-1708-5948-AC00-54AB646B45F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1D89894-B5F9-7143-9B41-4F8D422A554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A010D67-61A1-BD41-A5B6-868C090238C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24775A-0168-1A44-9182-2F65A166577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15AD424-DB33-7A47-8EDA-44AE8FC947D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E51D467-9459-0F41-83F6-C84562ECD95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10DD7E2-1DDA-DC4D-8CDE-F8C17CC437E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C6F9CA2-E320-DF40-8209-331578D39CE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5D17F3D-5C9D-C24F-ABBA-E262C0E36B1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7CFEFCE-8806-B243-8A47-57CB93484BB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ea typeface="Geneva" pitchFamily="1"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Arial" charset="0"/>
                <a:ea typeface="Geneva" pitchFamily="1"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DC541714-EF3E-2B4C-8229-1C74694D8B8D}" type="slidenum">
              <a:rPr lang="en-US"/>
              <a:pPr/>
              <a:t>‹#›</a:t>
            </a:fld>
            <a:endParaRPr lang="en-US"/>
          </a:p>
        </p:txBody>
      </p:sp>
      <p:pic>
        <p:nvPicPr>
          <p:cNvPr id="2" name="Picture 11" descr="COLA 111147 Give Back Day PowerPoint Template2"/>
          <p:cNvPicPr>
            <a:picLocks noChangeAspect="1" noChangeArrowheads="1"/>
          </p:cNvPicPr>
          <p:nvPr userDrawn="1"/>
        </p:nvPicPr>
        <p:blipFill>
          <a:blip r:embed="rId13"/>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4400">
          <a:solidFill>
            <a:schemeClr val="tx2"/>
          </a:solidFill>
          <a:latin typeface="+mj-lt"/>
          <a:ea typeface="+mj-ea"/>
          <a:cs typeface="Geneva" pitchFamily="-83" charset="0"/>
        </a:defRPr>
      </a:lvl1pPr>
      <a:lvl2pPr algn="ctr" rtl="0" eaLnBrk="0" fontAlgn="base" hangingPunct="0">
        <a:spcBef>
          <a:spcPct val="0"/>
        </a:spcBef>
        <a:spcAft>
          <a:spcPct val="0"/>
        </a:spcAft>
        <a:defRPr sz="4400">
          <a:solidFill>
            <a:schemeClr val="tx2"/>
          </a:solidFill>
          <a:latin typeface="Arial" charset="0"/>
          <a:ea typeface="Geneva" pitchFamily="1" charset="-128"/>
          <a:cs typeface="Geneva" pitchFamily="-83" charset="0"/>
        </a:defRPr>
      </a:lvl2pPr>
      <a:lvl3pPr algn="ctr" rtl="0" eaLnBrk="0" fontAlgn="base" hangingPunct="0">
        <a:spcBef>
          <a:spcPct val="0"/>
        </a:spcBef>
        <a:spcAft>
          <a:spcPct val="0"/>
        </a:spcAft>
        <a:defRPr sz="4400">
          <a:solidFill>
            <a:schemeClr val="tx2"/>
          </a:solidFill>
          <a:latin typeface="Arial" charset="0"/>
          <a:ea typeface="Geneva" pitchFamily="1" charset="-128"/>
          <a:cs typeface="Geneva" pitchFamily="-83" charset="0"/>
        </a:defRPr>
      </a:lvl3pPr>
      <a:lvl4pPr algn="ctr" rtl="0" eaLnBrk="0" fontAlgn="base" hangingPunct="0">
        <a:spcBef>
          <a:spcPct val="0"/>
        </a:spcBef>
        <a:spcAft>
          <a:spcPct val="0"/>
        </a:spcAft>
        <a:defRPr sz="4400">
          <a:solidFill>
            <a:schemeClr val="tx2"/>
          </a:solidFill>
          <a:latin typeface="Arial" charset="0"/>
          <a:ea typeface="Geneva" pitchFamily="1" charset="-128"/>
          <a:cs typeface="Geneva" pitchFamily="-83" charset="0"/>
        </a:defRPr>
      </a:lvl4pPr>
      <a:lvl5pPr algn="ctr" rtl="0" eaLnBrk="0" fontAlgn="base" hangingPunct="0">
        <a:spcBef>
          <a:spcPct val="0"/>
        </a:spcBef>
        <a:spcAft>
          <a:spcPct val="0"/>
        </a:spcAft>
        <a:defRPr sz="4400">
          <a:solidFill>
            <a:schemeClr val="tx2"/>
          </a:solidFill>
          <a:latin typeface="Arial" charset="0"/>
          <a:ea typeface="Geneva" pitchFamily="1" charset="-128"/>
          <a:cs typeface="Geneva" pitchFamily="-83" charset="0"/>
        </a:defRPr>
      </a:lvl5pPr>
      <a:lvl6pPr marL="457200" algn="ctr" rtl="0" fontAlgn="base">
        <a:spcBef>
          <a:spcPct val="0"/>
        </a:spcBef>
        <a:spcAft>
          <a:spcPct val="0"/>
        </a:spcAft>
        <a:defRPr sz="4400">
          <a:solidFill>
            <a:schemeClr val="tx2"/>
          </a:solidFill>
          <a:latin typeface="Arial" charset="0"/>
          <a:ea typeface="Geneva" pitchFamily="1" charset="-128"/>
        </a:defRPr>
      </a:lvl6pPr>
      <a:lvl7pPr marL="914400" algn="ctr" rtl="0" fontAlgn="base">
        <a:spcBef>
          <a:spcPct val="0"/>
        </a:spcBef>
        <a:spcAft>
          <a:spcPct val="0"/>
        </a:spcAft>
        <a:defRPr sz="4400">
          <a:solidFill>
            <a:schemeClr val="tx2"/>
          </a:solidFill>
          <a:latin typeface="Arial" charset="0"/>
          <a:ea typeface="Geneva" pitchFamily="1" charset="-128"/>
        </a:defRPr>
      </a:lvl7pPr>
      <a:lvl8pPr marL="1371600" algn="ctr" rtl="0" fontAlgn="base">
        <a:spcBef>
          <a:spcPct val="0"/>
        </a:spcBef>
        <a:spcAft>
          <a:spcPct val="0"/>
        </a:spcAft>
        <a:defRPr sz="4400">
          <a:solidFill>
            <a:schemeClr val="tx2"/>
          </a:solidFill>
          <a:latin typeface="Arial" charset="0"/>
          <a:ea typeface="Geneva" pitchFamily="1" charset="-128"/>
        </a:defRPr>
      </a:lvl8pPr>
      <a:lvl9pPr marL="1828800" algn="ctr" rtl="0" fontAlgn="base">
        <a:spcBef>
          <a:spcPct val="0"/>
        </a:spcBef>
        <a:spcAft>
          <a:spcPct val="0"/>
        </a:spcAft>
        <a:defRPr sz="4400">
          <a:solidFill>
            <a:schemeClr val="tx2"/>
          </a:solidFill>
          <a:latin typeface="Arial" charset="0"/>
          <a:ea typeface="Geneva"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Geneva" pitchFamily="-83" charset="0"/>
        </a:defRPr>
      </a:lvl1pPr>
      <a:lvl2pPr marL="742950" indent="-285750" algn="l" rtl="0" eaLnBrk="0" fontAlgn="base" hangingPunct="0">
        <a:spcBef>
          <a:spcPct val="20000"/>
        </a:spcBef>
        <a:spcAft>
          <a:spcPct val="0"/>
        </a:spcAft>
        <a:buChar char="–"/>
        <a:defRPr sz="2800">
          <a:solidFill>
            <a:schemeClr val="tx1"/>
          </a:solidFill>
          <a:latin typeface="+mn-lt"/>
          <a:ea typeface="+mn-ea"/>
          <a:cs typeface="Geneva" pitchFamily="-83" charset="0"/>
        </a:defRPr>
      </a:lvl2pPr>
      <a:lvl3pPr marL="1143000" indent="-228600" algn="l" rtl="0" eaLnBrk="0" fontAlgn="base" hangingPunct="0">
        <a:spcBef>
          <a:spcPct val="20000"/>
        </a:spcBef>
        <a:spcAft>
          <a:spcPct val="0"/>
        </a:spcAft>
        <a:buChar char="•"/>
        <a:defRPr sz="2400">
          <a:solidFill>
            <a:schemeClr val="tx1"/>
          </a:solidFill>
          <a:latin typeface="+mn-lt"/>
          <a:ea typeface="+mn-ea"/>
          <a:cs typeface="Geneva" pitchFamily="-83" charset="0"/>
        </a:defRPr>
      </a:lvl3pPr>
      <a:lvl4pPr marL="1600200" indent="-228600" algn="l" rtl="0" eaLnBrk="0" fontAlgn="base" hangingPunct="0">
        <a:spcBef>
          <a:spcPct val="20000"/>
        </a:spcBef>
        <a:spcAft>
          <a:spcPct val="0"/>
        </a:spcAft>
        <a:buChar char="–"/>
        <a:defRPr sz="2000">
          <a:solidFill>
            <a:schemeClr val="tx1"/>
          </a:solidFill>
          <a:latin typeface="+mn-lt"/>
          <a:ea typeface="+mn-ea"/>
          <a:cs typeface="Geneva" pitchFamily="-83" charset="0"/>
        </a:defRPr>
      </a:lvl4pPr>
      <a:lvl5pPr marL="2057400" indent="-228600" algn="l" rtl="0" eaLnBrk="0" fontAlgn="base" hangingPunct="0">
        <a:spcBef>
          <a:spcPct val="20000"/>
        </a:spcBef>
        <a:spcAft>
          <a:spcPct val="0"/>
        </a:spcAft>
        <a:buChar char="»"/>
        <a:defRPr sz="2000">
          <a:solidFill>
            <a:schemeClr val="tx1"/>
          </a:solidFill>
          <a:latin typeface="+mn-lt"/>
          <a:ea typeface="+mn-ea"/>
          <a:cs typeface="Geneva" pitchFamily="-83"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File:Streptococcus_pyogenes_01.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bwMode="auto">
          <a:xfrm>
            <a:off x="609600" y="2514600"/>
            <a:ext cx="7772400" cy="1676400"/>
          </a:xfrm>
          <a:prstGeom prst="rect">
            <a:avLst/>
          </a:prstGeom>
          <a:solidFill>
            <a:srgbClr val="FFFFFF">
              <a:alpha val="0"/>
            </a:srgbClr>
          </a:solidFill>
          <a:ln>
            <a:miter lim="800000"/>
            <a:headEnd/>
            <a:tailEnd/>
          </a:ln>
        </p:spPr>
        <p:txBody>
          <a:bodyPr>
            <a:prstTxWarp prst="textNoShape">
              <a:avLst/>
            </a:prstTxWarp>
          </a:bodyPr>
          <a:lstStyle/>
          <a:p>
            <a:pPr eaLnBrk="1" hangingPunct="1"/>
            <a:r>
              <a:rPr lang="en-US" b="1">
                <a:latin typeface="VistaSansLight" pitchFamily="1" charset="0"/>
              </a:rPr>
              <a:t>Add Title Here</a:t>
            </a:r>
            <a:r>
              <a:rPr lang="en-US">
                <a:latin typeface="VistaSansLight" pitchFamily="1" charset="0"/>
              </a:rPr>
              <a:t/>
            </a:r>
            <a:br>
              <a:rPr lang="en-US">
                <a:latin typeface="VistaSansLight" pitchFamily="1" charset="0"/>
              </a:rPr>
            </a:br>
            <a:r>
              <a:rPr lang="en-US" sz="3500">
                <a:latin typeface="VistaSansLight" pitchFamily="1" charset="0"/>
              </a:rPr>
              <a:t>Name of group</a:t>
            </a:r>
            <a:br>
              <a:rPr lang="en-US" sz="3500">
                <a:latin typeface="VistaSansLight" pitchFamily="1" charset="0"/>
              </a:rPr>
            </a:br>
            <a:r>
              <a:rPr lang="en-US" sz="3500">
                <a:latin typeface="VistaSansLight" pitchFamily="1" charset="0"/>
              </a:rPr>
              <a:t>Date of Event</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kathyn\Local Settings\Temporary Internet Files\Content.IE5\JJ8T9BJX\MC900371340[1].wmf"/>
          <p:cNvPicPr>
            <a:picLocks noChangeAspect="1" noChangeArrowheads="1"/>
          </p:cNvPicPr>
          <p:nvPr/>
        </p:nvPicPr>
        <p:blipFill>
          <a:blip r:embed="rId3"/>
          <a:srcRect/>
          <a:stretch>
            <a:fillRect/>
          </a:stretch>
        </p:blipFill>
        <p:spPr bwMode="auto">
          <a:xfrm>
            <a:off x="2590800" y="2133600"/>
            <a:ext cx="4219575" cy="3395663"/>
          </a:xfrm>
          <a:prstGeom prst="rect">
            <a:avLst/>
          </a:prstGeom>
          <a:noFill/>
          <a:ln w="9525">
            <a:noFill/>
            <a:miter lim="800000"/>
            <a:headEnd/>
            <a:tailEnd/>
          </a:ln>
        </p:spPr>
      </p:pic>
      <p:sp>
        <p:nvSpPr>
          <p:cNvPr id="12291" name="Rectangle 5"/>
          <p:cNvSpPr>
            <a:spLocks noGrp="1" noChangeArrowheads="1"/>
          </p:cNvSpPr>
          <p:nvPr>
            <p:ph type="title"/>
          </p:nvPr>
        </p:nvSpPr>
        <p:spPr bwMode="auto">
          <a:xfrm>
            <a:off x="685800" y="609600"/>
            <a:ext cx="77724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a:latin typeface="VistaSansLight" pitchFamily="1" charset="0"/>
              </a:rPr>
              <a:t>Proper hand washing can prevent infections</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kathyn\Local Settings\Temporary Internet Files\Content.IE5\UWVBKPLC\MM900043731[1].gif"/>
          <p:cNvPicPr>
            <a:picLocks noChangeAspect="1" noChangeArrowheads="1" noCrop="1"/>
          </p:cNvPicPr>
          <p:nvPr/>
        </p:nvPicPr>
        <p:blipFill>
          <a:blip r:embed="rId3"/>
          <a:srcRect/>
          <a:stretch>
            <a:fillRect/>
          </a:stretch>
        </p:blipFill>
        <p:spPr bwMode="auto">
          <a:xfrm>
            <a:off x="3505200" y="2743200"/>
            <a:ext cx="2057400" cy="2643188"/>
          </a:xfrm>
          <a:prstGeom prst="rect">
            <a:avLst/>
          </a:prstGeom>
          <a:noFill/>
          <a:ln w="9525">
            <a:noFill/>
            <a:miter lim="800000"/>
            <a:headEnd/>
            <a:tailEnd/>
          </a:ln>
        </p:spPr>
      </p:pic>
      <p:sp>
        <p:nvSpPr>
          <p:cNvPr id="13315" name="Rectangle 5"/>
          <p:cNvSpPr>
            <a:spLocks noGrp="1" noChangeArrowheads="1"/>
          </p:cNvSpPr>
          <p:nvPr>
            <p:ph type="title"/>
          </p:nvPr>
        </p:nvSpPr>
        <p:spPr bwMode="auto">
          <a:xfrm>
            <a:off x="685800" y="1066800"/>
            <a:ext cx="77724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a:latin typeface="VistaSansLight" pitchFamily="1" charset="0"/>
              </a:rPr>
              <a:t>Is there such a thing as </a:t>
            </a:r>
            <a:br>
              <a:rPr lang="en-US" sz="4000">
                <a:latin typeface="VistaSansLight" pitchFamily="1" charset="0"/>
              </a:rPr>
            </a:br>
            <a:r>
              <a:rPr lang="en-US" sz="4000">
                <a:latin typeface="VistaSansLightItalic" pitchFamily="1" charset="0"/>
              </a:rPr>
              <a:t>good</a:t>
            </a:r>
            <a:r>
              <a:rPr lang="en-US" sz="4000">
                <a:latin typeface="VistaSansLight" pitchFamily="1" charset="0"/>
              </a:rPr>
              <a:t> bacteria?</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2590800" y="609600"/>
            <a:ext cx="3810000" cy="914400"/>
          </a:xfrm>
          <a:prstGeom prst="rect">
            <a:avLst/>
          </a:prstGeom>
          <a:noFill/>
          <a:ln w="9525">
            <a:noFill/>
            <a:miter lim="800000"/>
            <a:headEnd/>
            <a:tailEnd/>
          </a:ln>
        </p:spPr>
        <p:txBody>
          <a:bodyPr>
            <a:prstTxWarp prst="textNoShape">
              <a:avLst/>
            </a:prstTxWarp>
            <a:spAutoFit/>
          </a:bodyPr>
          <a:lstStyle/>
          <a:p>
            <a:pPr algn="ctr" eaLnBrk="1" hangingPunct="1"/>
            <a:r>
              <a:rPr lang="en-US" sz="5400" b="1" i="1">
                <a:latin typeface="VistaSansLight" pitchFamily="1" charset="0"/>
              </a:rPr>
              <a:t>YES!</a:t>
            </a:r>
          </a:p>
        </p:txBody>
      </p:sp>
      <p:pic>
        <p:nvPicPr>
          <p:cNvPr id="14339" name="Picture 4" descr="lactobacillus.jpg"/>
          <p:cNvPicPr>
            <a:picLocks noChangeAspect="1"/>
          </p:cNvPicPr>
          <p:nvPr/>
        </p:nvPicPr>
        <p:blipFill>
          <a:blip r:embed="rId3"/>
          <a:srcRect/>
          <a:stretch>
            <a:fillRect/>
          </a:stretch>
        </p:blipFill>
        <p:spPr bwMode="auto">
          <a:xfrm>
            <a:off x="2209800" y="1752600"/>
            <a:ext cx="4908550" cy="3308350"/>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14340" name="TextBox 5"/>
          <p:cNvSpPr txBox="1">
            <a:spLocks noChangeArrowheads="1"/>
          </p:cNvSpPr>
          <p:nvPr/>
        </p:nvSpPr>
        <p:spPr bwMode="auto">
          <a:xfrm>
            <a:off x="1752600" y="5410200"/>
            <a:ext cx="5867400" cy="457200"/>
          </a:xfrm>
          <a:prstGeom prst="rect">
            <a:avLst/>
          </a:prstGeom>
          <a:noFill/>
          <a:ln w="9525">
            <a:noFill/>
            <a:miter lim="800000"/>
            <a:headEnd/>
            <a:tailEnd/>
          </a:ln>
        </p:spPr>
        <p:txBody>
          <a:bodyPr>
            <a:prstTxWarp prst="textNoShape">
              <a:avLst/>
            </a:prstTxWarp>
            <a:spAutoFit/>
          </a:bodyPr>
          <a:lstStyle/>
          <a:p>
            <a:pPr algn="ctr" eaLnBrk="1" hangingPunct="1"/>
            <a:r>
              <a:rPr lang="en-US" b="1">
                <a:latin typeface="VistaSansLight" pitchFamily="1" charset="0"/>
              </a:rPr>
              <a:t>Lactobacillus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bwMode="auto">
          <a:xfrm>
            <a:off x="685800" y="2743200"/>
            <a:ext cx="77724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6000">
                <a:latin typeface="VistaSansLight" pitchFamily="1" charset="0"/>
              </a:rPr>
              <a:t>Thank You!</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a:latin typeface="VistaSansLight" pitchFamily="1" charset="0"/>
              </a:rPr>
              <a:t>Which crystal can be a normal crystal in the body?</a:t>
            </a:r>
            <a:endParaRPr lang="en-US"/>
          </a:p>
        </p:txBody>
      </p:sp>
      <p:pic>
        <p:nvPicPr>
          <p:cNvPr id="4099" name="Content Placeholder 6" descr="cystine.JPG"/>
          <p:cNvPicPr>
            <a:picLocks noChangeAspect="1"/>
          </p:cNvPicPr>
          <p:nvPr/>
        </p:nvPicPr>
        <p:blipFill>
          <a:blip r:embed="rId3"/>
          <a:srcRect/>
          <a:stretch>
            <a:fillRect/>
          </a:stretch>
        </p:blipFill>
        <p:spPr bwMode="auto">
          <a:xfrm>
            <a:off x="685800" y="2362200"/>
            <a:ext cx="3733800" cy="2541588"/>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4100" name="Picture 3" descr="http://www.agora.crosemont.qc.ca/urinesediments/imgstore/crs0001.jpg"/>
          <p:cNvPicPr>
            <a:picLocks noChangeAspect="1" noChangeArrowheads="1"/>
          </p:cNvPicPr>
          <p:nvPr/>
        </p:nvPicPr>
        <p:blipFill>
          <a:blip r:embed="rId4"/>
          <a:srcRect/>
          <a:stretch>
            <a:fillRect/>
          </a:stretch>
        </p:blipFill>
        <p:spPr bwMode="auto">
          <a:xfrm>
            <a:off x="5094288" y="2362200"/>
            <a:ext cx="3346450" cy="2490788"/>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4101" name="Rectangle 8"/>
          <p:cNvSpPr>
            <a:spLocks noChangeArrowheads="1"/>
          </p:cNvSpPr>
          <p:nvPr/>
        </p:nvSpPr>
        <p:spPr bwMode="auto">
          <a:xfrm>
            <a:off x="1828800" y="5334000"/>
            <a:ext cx="1177925" cy="457200"/>
          </a:xfrm>
          <a:prstGeom prst="rect">
            <a:avLst/>
          </a:prstGeom>
          <a:noFill/>
          <a:ln w="9525">
            <a:noFill/>
            <a:miter lim="800000"/>
            <a:headEnd/>
            <a:tailEnd/>
          </a:ln>
        </p:spPr>
        <p:txBody>
          <a:bodyPr wrap="none">
            <a:prstTxWarp prst="textNoShape">
              <a:avLst/>
            </a:prstTxWarp>
            <a:spAutoFit/>
          </a:bodyPr>
          <a:lstStyle/>
          <a:p>
            <a:r>
              <a:rPr lang="en-US" b="1">
                <a:latin typeface="VistaSansLight" pitchFamily="1" charset="0"/>
              </a:rPr>
              <a:t>Cystine</a:t>
            </a:r>
          </a:p>
        </p:txBody>
      </p:sp>
      <p:sp>
        <p:nvSpPr>
          <p:cNvPr id="4102" name="TextBox 9"/>
          <p:cNvSpPr txBox="1">
            <a:spLocks noChangeArrowheads="1"/>
          </p:cNvSpPr>
          <p:nvPr/>
        </p:nvSpPr>
        <p:spPr bwMode="auto">
          <a:xfrm>
            <a:off x="5181600" y="5257800"/>
            <a:ext cx="3124200" cy="457200"/>
          </a:xfrm>
          <a:prstGeom prst="rect">
            <a:avLst/>
          </a:prstGeom>
          <a:noFill/>
          <a:ln w="9525">
            <a:noFill/>
            <a:miter lim="800000"/>
            <a:headEnd/>
            <a:tailEnd/>
          </a:ln>
        </p:spPr>
        <p:txBody>
          <a:bodyPr>
            <a:prstTxWarp prst="textNoShape">
              <a:avLst/>
            </a:prstTxWarp>
            <a:spAutoFit/>
          </a:bodyPr>
          <a:lstStyle/>
          <a:p>
            <a:pPr algn="ctr" eaLnBrk="1" hangingPunct="1"/>
            <a:r>
              <a:rPr lang="en-US" b="1">
                <a:latin typeface="VistaSansLight" pitchFamily="1" charset="0"/>
              </a:rPr>
              <a:t>Calcium Oxalate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http://www.agora.crosemont.qc.ca/urinesediments/imgstore/crs0001.jpg"/>
          <p:cNvPicPr>
            <a:picLocks noChangeAspect="1" noChangeArrowheads="1"/>
          </p:cNvPicPr>
          <p:nvPr/>
        </p:nvPicPr>
        <p:blipFill>
          <a:blip r:embed="rId3"/>
          <a:srcRect/>
          <a:stretch>
            <a:fillRect/>
          </a:stretch>
        </p:blipFill>
        <p:spPr bwMode="auto">
          <a:xfrm>
            <a:off x="2133600" y="1143000"/>
            <a:ext cx="4908550" cy="3654425"/>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5123" name="TextBox 9"/>
          <p:cNvSpPr txBox="1">
            <a:spLocks noChangeArrowheads="1"/>
          </p:cNvSpPr>
          <p:nvPr/>
        </p:nvSpPr>
        <p:spPr bwMode="auto">
          <a:xfrm>
            <a:off x="2971800" y="5257800"/>
            <a:ext cx="3124200" cy="457200"/>
          </a:xfrm>
          <a:prstGeom prst="rect">
            <a:avLst/>
          </a:prstGeom>
          <a:noFill/>
          <a:ln w="9525">
            <a:noFill/>
            <a:miter lim="800000"/>
            <a:headEnd/>
            <a:tailEnd/>
          </a:ln>
        </p:spPr>
        <p:txBody>
          <a:bodyPr>
            <a:prstTxWarp prst="textNoShape">
              <a:avLst/>
            </a:prstTxWarp>
            <a:spAutoFit/>
          </a:bodyPr>
          <a:lstStyle/>
          <a:p>
            <a:pPr algn="ctr" eaLnBrk="1" hangingPunct="1"/>
            <a:r>
              <a:rPr lang="en-US" b="1">
                <a:latin typeface="VistaSansLight" pitchFamily="1" charset="0"/>
              </a:rPr>
              <a:t>Calcium Oxalate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5" descr="eosinophil6.JPG"/>
          <p:cNvPicPr>
            <a:picLocks noChangeAspect="1"/>
          </p:cNvPicPr>
          <p:nvPr/>
        </p:nvPicPr>
        <p:blipFill>
          <a:blip r:embed="rId3"/>
          <a:srcRect/>
          <a:stretch>
            <a:fillRect/>
          </a:stretch>
        </p:blipFill>
        <p:spPr bwMode="auto">
          <a:xfrm>
            <a:off x="990600" y="2286000"/>
            <a:ext cx="2971800" cy="2835275"/>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6147" name="Content Placeholder 9" descr="neutrophil.JPG"/>
          <p:cNvPicPr>
            <a:picLocks noChangeAspect="1"/>
          </p:cNvPicPr>
          <p:nvPr/>
        </p:nvPicPr>
        <p:blipFill>
          <a:blip r:embed="rId4"/>
          <a:srcRect/>
          <a:stretch>
            <a:fillRect/>
          </a:stretch>
        </p:blipFill>
        <p:spPr bwMode="auto">
          <a:xfrm>
            <a:off x="5257800" y="2209800"/>
            <a:ext cx="2832100" cy="2917825"/>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6148" name="TextBox 8"/>
          <p:cNvSpPr txBox="1">
            <a:spLocks noChangeArrowheads="1"/>
          </p:cNvSpPr>
          <p:nvPr/>
        </p:nvSpPr>
        <p:spPr bwMode="auto">
          <a:xfrm>
            <a:off x="990600" y="5257800"/>
            <a:ext cx="2971800" cy="457200"/>
          </a:xfrm>
          <a:prstGeom prst="rect">
            <a:avLst/>
          </a:prstGeom>
          <a:noFill/>
          <a:ln w="9525">
            <a:noFill/>
            <a:miter lim="800000"/>
            <a:headEnd/>
            <a:tailEnd/>
          </a:ln>
        </p:spPr>
        <p:txBody>
          <a:bodyPr>
            <a:prstTxWarp prst="textNoShape">
              <a:avLst/>
            </a:prstTxWarp>
            <a:spAutoFit/>
          </a:bodyPr>
          <a:lstStyle/>
          <a:p>
            <a:pPr algn="ctr" eaLnBrk="1" hangingPunct="1"/>
            <a:r>
              <a:rPr lang="en-US" b="1">
                <a:latin typeface="VistaSansLight" pitchFamily="1" charset="0"/>
              </a:rPr>
              <a:t>Eosinophil</a:t>
            </a:r>
          </a:p>
        </p:txBody>
      </p:sp>
      <p:sp>
        <p:nvSpPr>
          <p:cNvPr id="6149" name="TextBox 10"/>
          <p:cNvSpPr txBox="1">
            <a:spLocks noChangeArrowheads="1"/>
          </p:cNvSpPr>
          <p:nvPr/>
        </p:nvSpPr>
        <p:spPr bwMode="auto">
          <a:xfrm>
            <a:off x="5410200" y="5334000"/>
            <a:ext cx="2667000" cy="457200"/>
          </a:xfrm>
          <a:prstGeom prst="rect">
            <a:avLst/>
          </a:prstGeom>
          <a:noFill/>
          <a:ln w="9525">
            <a:noFill/>
            <a:miter lim="800000"/>
            <a:headEnd/>
            <a:tailEnd/>
          </a:ln>
        </p:spPr>
        <p:txBody>
          <a:bodyPr>
            <a:prstTxWarp prst="textNoShape">
              <a:avLst/>
            </a:prstTxWarp>
            <a:spAutoFit/>
          </a:bodyPr>
          <a:lstStyle/>
          <a:p>
            <a:pPr algn="ctr" eaLnBrk="1" hangingPunct="1"/>
            <a:r>
              <a:rPr lang="en-US" b="1">
                <a:latin typeface="VistaSansLight" pitchFamily="1" charset="0"/>
              </a:rPr>
              <a:t>Neutrophil</a:t>
            </a:r>
          </a:p>
        </p:txBody>
      </p:sp>
      <p:sp>
        <p:nvSpPr>
          <p:cNvPr id="6150" name="Rectangle 8"/>
          <p:cNvSpPr>
            <a:spLocks noGrp="1" noChangeArrowheads="1"/>
          </p:cNvSpPr>
          <p:nvPr>
            <p:ph type="title"/>
          </p:nvPr>
        </p:nvSpPr>
        <p:spPr bwMode="auto">
          <a:xfrm>
            <a:off x="685800" y="609600"/>
            <a:ext cx="77724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500">
                <a:latin typeface="VistaSansLight" pitchFamily="1" charset="0"/>
              </a:rPr>
              <a:t>Which type of White Blood Cell is increased when a person has allergies?</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5" descr="eosinophil6.JPG"/>
          <p:cNvPicPr>
            <a:picLocks noChangeAspect="1"/>
          </p:cNvPicPr>
          <p:nvPr/>
        </p:nvPicPr>
        <p:blipFill>
          <a:blip r:embed="rId3"/>
          <a:srcRect/>
          <a:stretch>
            <a:fillRect/>
          </a:stretch>
        </p:blipFill>
        <p:spPr bwMode="auto">
          <a:xfrm>
            <a:off x="2057400" y="762000"/>
            <a:ext cx="4908550" cy="4681538"/>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7171" name="TextBox 5"/>
          <p:cNvSpPr txBox="1">
            <a:spLocks noChangeArrowheads="1"/>
          </p:cNvSpPr>
          <p:nvPr/>
        </p:nvSpPr>
        <p:spPr bwMode="auto">
          <a:xfrm>
            <a:off x="3048000" y="5715000"/>
            <a:ext cx="3124200" cy="457200"/>
          </a:xfrm>
          <a:prstGeom prst="rect">
            <a:avLst/>
          </a:prstGeom>
          <a:noFill/>
          <a:ln w="9525">
            <a:noFill/>
            <a:miter lim="800000"/>
            <a:headEnd/>
            <a:tailEnd/>
          </a:ln>
        </p:spPr>
        <p:txBody>
          <a:bodyPr>
            <a:prstTxWarp prst="textNoShape">
              <a:avLst/>
            </a:prstTxWarp>
            <a:spAutoFit/>
          </a:bodyPr>
          <a:lstStyle/>
          <a:p>
            <a:pPr algn="ctr" eaLnBrk="1" hangingPunct="1"/>
            <a:r>
              <a:rPr lang="en-US" b="1">
                <a:latin typeface="VistaSansLight" pitchFamily="1" charset="0"/>
              </a:rPr>
              <a:t>Eosinophil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6" descr="tetanus-pathogen2.jpg"/>
          <p:cNvPicPr>
            <a:picLocks noChangeAspect="1"/>
          </p:cNvPicPr>
          <p:nvPr/>
        </p:nvPicPr>
        <p:blipFill>
          <a:blip r:embed="rId3"/>
          <a:srcRect/>
          <a:stretch>
            <a:fillRect/>
          </a:stretch>
        </p:blipFill>
        <p:spPr bwMode="auto">
          <a:xfrm>
            <a:off x="609600" y="2438400"/>
            <a:ext cx="3962400" cy="2701925"/>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8195" name="Content Placeholder 4" descr="E_coli_at_10000x,_original.jpg"/>
          <p:cNvPicPr>
            <a:picLocks noChangeAspect="1"/>
          </p:cNvPicPr>
          <p:nvPr/>
        </p:nvPicPr>
        <p:blipFill>
          <a:blip r:embed="rId4"/>
          <a:srcRect/>
          <a:stretch>
            <a:fillRect/>
          </a:stretch>
        </p:blipFill>
        <p:spPr bwMode="auto">
          <a:xfrm>
            <a:off x="4953000" y="2438400"/>
            <a:ext cx="3657600" cy="2659063"/>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8196" name="TextBox 5"/>
          <p:cNvSpPr txBox="1">
            <a:spLocks noChangeArrowheads="1"/>
          </p:cNvSpPr>
          <p:nvPr/>
        </p:nvSpPr>
        <p:spPr bwMode="auto">
          <a:xfrm>
            <a:off x="5715000" y="5334000"/>
            <a:ext cx="2286000" cy="457200"/>
          </a:xfrm>
          <a:prstGeom prst="rect">
            <a:avLst/>
          </a:prstGeom>
          <a:noFill/>
          <a:ln w="9525">
            <a:noFill/>
            <a:miter lim="800000"/>
            <a:headEnd/>
            <a:tailEnd/>
          </a:ln>
        </p:spPr>
        <p:txBody>
          <a:bodyPr>
            <a:prstTxWarp prst="textNoShape">
              <a:avLst/>
            </a:prstTxWarp>
            <a:spAutoFit/>
          </a:bodyPr>
          <a:lstStyle/>
          <a:p>
            <a:pPr algn="ctr" eaLnBrk="1" hangingPunct="1"/>
            <a:r>
              <a:rPr lang="en-US" b="1">
                <a:latin typeface="VistaSansLight" pitchFamily="1" charset="0"/>
              </a:rPr>
              <a:t>E. coli</a:t>
            </a:r>
          </a:p>
        </p:txBody>
      </p:sp>
      <p:sp>
        <p:nvSpPr>
          <p:cNvPr id="8197" name="TextBox 7"/>
          <p:cNvSpPr txBox="1">
            <a:spLocks noChangeArrowheads="1"/>
          </p:cNvSpPr>
          <p:nvPr/>
        </p:nvSpPr>
        <p:spPr bwMode="auto">
          <a:xfrm>
            <a:off x="914400" y="5334000"/>
            <a:ext cx="3276600" cy="457200"/>
          </a:xfrm>
          <a:prstGeom prst="rect">
            <a:avLst/>
          </a:prstGeom>
          <a:noFill/>
          <a:ln w="9525">
            <a:noFill/>
            <a:miter lim="800000"/>
            <a:headEnd/>
            <a:tailEnd/>
          </a:ln>
        </p:spPr>
        <p:txBody>
          <a:bodyPr>
            <a:prstTxWarp prst="textNoShape">
              <a:avLst/>
            </a:prstTxWarp>
            <a:spAutoFit/>
          </a:bodyPr>
          <a:lstStyle/>
          <a:p>
            <a:pPr algn="ctr" eaLnBrk="1" hangingPunct="1"/>
            <a:r>
              <a:rPr lang="en-US" b="1">
                <a:latin typeface="VistaSansLight" pitchFamily="1" charset="0"/>
              </a:rPr>
              <a:t>Clostridium</a:t>
            </a:r>
          </a:p>
        </p:txBody>
      </p:sp>
      <p:sp>
        <p:nvSpPr>
          <p:cNvPr id="8198" name="Rectangle 8"/>
          <p:cNvSpPr>
            <a:spLocks noGrp="1" noChangeArrowheads="1"/>
          </p:cNvSpPr>
          <p:nvPr>
            <p:ph type="title"/>
          </p:nvPr>
        </p:nvSpPr>
        <p:spPr bwMode="auto">
          <a:xfrm>
            <a:off x="685800" y="609600"/>
            <a:ext cx="77724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a:latin typeface="VistaSansLight" pitchFamily="1" charset="0"/>
              </a:rPr>
              <a:t>Which of these bacteria live in your body normally?</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4" descr="E_coli_at_10000x,_original.jpg"/>
          <p:cNvPicPr>
            <a:picLocks noChangeAspect="1"/>
          </p:cNvPicPr>
          <p:nvPr/>
        </p:nvPicPr>
        <p:blipFill>
          <a:blip r:embed="rId3"/>
          <a:srcRect/>
          <a:stretch>
            <a:fillRect/>
          </a:stretch>
        </p:blipFill>
        <p:spPr bwMode="auto">
          <a:xfrm>
            <a:off x="2286000" y="1143000"/>
            <a:ext cx="4908550" cy="3568700"/>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9219" name="TextBox 5"/>
          <p:cNvSpPr txBox="1">
            <a:spLocks noChangeArrowheads="1"/>
          </p:cNvSpPr>
          <p:nvPr/>
        </p:nvSpPr>
        <p:spPr bwMode="auto">
          <a:xfrm>
            <a:off x="3048000" y="5105400"/>
            <a:ext cx="3429000" cy="457200"/>
          </a:xfrm>
          <a:prstGeom prst="rect">
            <a:avLst/>
          </a:prstGeom>
          <a:noFill/>
          <a:ln w="9525">
            <a:noFill/>
            <a:miter lim="800000"/>
            <a:headEnd/>
            <a:tailEnd/>
          </a:ln>
        </p:spPr>
        <p:txBody>
          <a:bodyPr>
            <a:prstTxWarp prst="textNoShape">
              <a:avLst/>
            </a:prstTxWarp>
            <a:spAutoFit/>
          </a:bodyPr>
          <a:lstStyle/>
          <a:p>
            <a:pPr algn="ctr" eaLnBrk="1" hangingPunct="1"/>
            <a:r>
              <a:rPr lang="en-US" b="1">
                <a:latin typeface="VistaSansLight" pitchFamily="1" charset="0"/>
              </a:rPr>
              <a:t>E. coli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C:\Documents and Settings\kathyn\Local Settings\Temporary Internet Files\Content.IE5\JJ8T9BJX\MP900439333[1].jpg"/>
          <p:cNvPicPr>
            <a:picLocks noChangeAspect="1" noChangeArrowheads="1"/>
          </p:cNvPicPr>
          <p:nvPr/>
        </p:nvPicPr>
        <p:blipFill>
          <a:blip r:embed="rId3"/>
          <a:srcRect/>
          <a:stretch>
            <a:fillRect/>
          </a:stretch>
        </p:blipFill>
        <p:spPr bwMode="auto">
          <a:xfrm>
            <a:off x="3505200" y="1828800"/>
            <a:ext cx="2590800" cy="3657600"/>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10243" name="Rectangle 7"/>
          <p:cNvSpPr>
            <a:spLocks noGrp="1" noChangeArrowheads="1"/>
          </p:cNvSpPr>
          <p:nvPr>
            <p:ph type="title"/>
          </p:nvPr>
        </p:nvSpPr>
        <p:spPr bwMode="auto">
          <a:xfrm>
            <a:off x="685800" y="609600"/>
            <a:ext cx="77724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a:latin typeface="VistaSansLight" pitchFamily="1" charset="0"/>
              </a:rPr>
              <a:t>What causes strep throat?</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0"/>
          <p:cNvSpPr txBox="1">
            <a:spLocks noChangeArrowheads="1"/>
          </p:cNvSpPr>
          <p:nvPr/>
        </p:nvSpPr>
        <p:spPr bwMode="auto">
          <a:xfrm>
            <a:off x="3048000" y="4940300"/>
            <a:ext cx="3124200" cy="457200"/>
          </a:xfrm>
          <a:prstGeom prst="rect">
            <a:avLst/>
          </a:prstGeom>
          <a:noFill/>
          <a:ln w="9525">
            <a:noFill/>
            <a:miter lim="800000"/>
            <a:headEnd/>
            <a:tailEnd/>
          </a:ln>
        </p:spPr>
        <p:txBody>
          <a:bodyPr>
            <a:prstTxWarp prst="textNoShape">
              <a:avLst/>
            </a:prstTxWarp>
            <a:spAutoFit/>
          </a:bodyPr>
          <a:lstStyle/>
          <a:p>
            <a:pPr algn="ctr" eaLnBrk="1" hangingPunct="1"/>
            <a:r>
              <a:rPr lang="en-US" b="1">
                <a:latin typeface="VistaSansLight" pitchFamily="1" charset="0"/>
              </a:rPr>
              <a:t>Strep pyogenes</a:t>
            </a:r>
          </a:p>
        </p:txBody>
      </p:sp>
      <p:pic>
        <p:nvPicPr>
          <p:cNvPr id="11267" name="Picture 6" descr="http://upload.wikimedia.org/wikipedia/commons/thumb/6/61/Streptococcus_pyogenes_01.jpg/240px-Streptococcus_pyogenes_01.jpg">
            <a:hlinkClick r:id="rId3"/>
          </p:cNvPr>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2819400" y="1219200"/>
            <a:ext cx="3527425" cy="3581400"/>
          </a:xfrm>
          <a:prstGeom prst="rect">
            <a:avLst/>
          </a:prstGeom>
          <a:noFill/>
          <a:ln w="9525">
            <a:noFill/>
            <a:miter lim="800000"/>
            <a:headEnd/>
            <a:tailEnd/>
          </a:ln>
          <a:effectLst>
            <a:outerShdw blurRad="63500" dist="38099" dir="2700000" algn="ctr" rotWithShape="0">
              <a:srgbClr val="000000">
                <a:alpha val="74998"/>
              </a:srgbClr>
            </a:outerShdw>
          </a:effec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Geneva"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LikesCount xmlns="http://schemas.microsoft.com/sharepoint/v3" xsi:nil="true"/>
    <Metadata2 xmlns="b8d4423e-d233-4bc9-97bc-d7574ce75186">
      <Value>16</Value>
      <Value>11</Value>
    </Metadata2>
    <Metadata3 xmlns="b8d4423e-d233-4bc9-97bc-d7574ce75186">24</Metadata3>
    <Metadata1 xmlns="b8d4423e-d233-4bc9-97bc-d7574ce75186">
      <Value>6</Value>
      <Value>4</Value>
    </Metadata1>
    <Description0 xmlns="b8d4423e-d233-4bc9-97bc-d7574ce75186">COLA, a laboratory accreditation organization, developed a model practice for designing, developing and delivering a Hands-On science activities program. This document is the PowerPoint of a short presentation on bacteria and hand washing to present to kids and a school-based partner. 
There are 5 additional documents to support the design of the program:
- a how-to guide for the overall program
- two hands-on experiments
- a proposed schedule
- a press release sample
- a project guide. 
These documents are also available in the MRC. 
</Description0>
    <Copyright xmlns="b8d4423e-d233-4bc9-97bc-d7574ce75186">The document has a copyright and permission to share has been obtained.</Copyright>
    <Permissions xmlns="b8d4423e-d233-4bc9-97bc-d7574ce75186">The document can be viewed by anyone.</Permissions>
    <Featured xmlns="b8d4423e-d233-4bc9-97bc-d7574ce75186">false</Featured>
    <Published_x0020_Year xmlns="b8d4423e-d233-4bc9-97bc-d7574ce75186" xsi:nil="true"/>
    <End_x0020_Date xmlns="b8d4423e-d233-4bc9-97bc-d7574ce75186" xsi:nil="true"/>
    <Published_x0020_Month xmlns="b8d4423e-d233-4bc9-97bc-d7574ce75186">Jan</Published_x0020_Month>
    <RatingCount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70E0EC527B554AB13806798E16CC3D" ma:contentTypeVersion="50" ma:contentTypeDescription="Create a new document." ma:contentTypeScope="" ma:versionID="9652002b3d3fef1c7d58a128ad095318">
  <xsd:schema xmlns:xsd="http://www.w3.org/2001/XMLSchema" xmlns:xs="http://www.w3.org/2001/XMLSchema" xmlns:p="http://schemas.microsoft.com/office/2006/metadata/properties" xmlns:ns1="http://schemas.microsoft.com/sharepoint/v3" xmlns:ns2="50f2c2bb-0164-486c-a94f-462cfe3e18e4" xmlns:ns3="18bd4c3f-a4f2-4e0b-a3e7-155bda212c1e" targetNamespace="http://schemas.microsoft.com/office/2006/metadata/properties" ma:root="true" ma:fieldsID="c245f9afc2b44e9d1faad81008d9108e" ns1:_="" ns2:_="" ns3:_="">
    <xsd:import namespace="http://schemas.microsoft.com/sharepoint/v3"/>
    <xsd:import namespace="50f2c2bb-0164-486c-a94f-462cfe3e18e4"/>
    <xsd:import namespace="18bd4c3f-a4f2-4e0b-a3e7-155bda212c1e"/>
    <xsd:element name="properties">
      <xsd:complexType>
        <xsd:sequence>
          <xsd:element name="documentManagement">
            <xsd:complexType>
              <xsd:all>
                <xsd:element ref="ns1:PublishingStartDate" minOccurs="0"/>
                <xsd:element ref="ns1:PublishingExpirationDate" minOccurs="0"/>
                <xsd:element ref="ns2:Description0"/>
                <xsd:element ref="ns2:Metadata1" minOccurs="0"/>
                <xsd:element ref="ns2:Metadata2" minOccurs="0"/>
                <xsd:element ref="ns2:Metadata3"/>
                <xsd:element ref="ns1:RatingCount" minOccurs="0"/>
                <xsd:element ref="ns3:_dlc_DocId" minOccurs="0"/>
                <xsd:element ref="ns3:_dlc_DocIdUrl" minOccurs="0"/>
                <xsd:element ref="ns3:_dlc_DocIdPersistId" minOccurs="0"/>
                <xsd:element ref="ns2:Copyright" minOccurs="0"/>
                <xsd:element ref="ns2:Permissions" minOccurs="0"/>
                <xsd:element ref="ns1:RatedBy" minOccurs="0"/>
                <xsd:element ref="ns1:Ratings" minOccurs="0"/>
                <xsd:element ref="ns1:LikesCount" minOccurs="0"/>
                <xsd:element ref="ns1:LikedBy" minOccurs="0"/>
                <xsd:element ref="ns2:Featured" minOccurs="0"/>
                <xsd:element ref="ns2:Published_x0020_Year" minOccurs="0"/>
                <xsd:element ref="ns2:Published_x0020_Month" minOccurs="0"/>
                <xsd:element ref="ns2:End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 nillable="true" ma:displayName="Scheduling Start Date" ma:internalName="PublishingStartDate">
      <xsd:simpleType>
        <xsd:restriction base="dms:Unknown"/>
      </xsd:simpleType>
    </xsd:element>
    <xsd:element name="PublishingExpirationDate" ma:index="3" nillable="true" ma:displayName="Scheduling End Date" ma:internalName="PublishingExpirationDate">
      <xsd:simpleType>
        <xsd:restriction base="dms:Unknown"/>
      </xsd:simpleType>
    </xsd:element>
    <xsd:element name="RatingCount" ma:index="9" nillable="true" ma:displayName="Number of Ratings" ma:decimals="0" ma:description="Number of ratings submitted" ma:internalName="RatingCount" ma:readOnly="true">
      <xsd:simpleType>
        <xsd:restriction base="dms:Number"/>
      </xsd:simpleType>
    </xsd:element>
    <xsd:element name="RatedBy" ma:index="21"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22" nillable="true" ma:displayName="User ratings" ma:description="User ratings for the item" ma:hidden="true" ma:internalName="Ratings">
      <xsd:simpleType>
        <xsd:restriction base="dms:Note"/>
      </xsd:simpleType>
    </xsd:element>
    <xsd:element name="LikesCount" ma:index="23" nillable="true" ma:displayName="Number of Likes" ma:internalName="LikesCount">
      <xsd:simpleType>
        <xsd:restriction base="dms:Unknown"/>
      </xsd:simpleType>
    </xsd:element>
    <xsd:element name="LikedBy" ma:index="24"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0f2c2bb-0164-486c-a94f-462cfe3e18e4" elementFormDefault="qualified">
    <xsd:import namespace="http://schemas.microsoft.com/office/2006/documentManagement/types"/>
    <xsd:import namespace="http://schemas.microsoft.com/office/infopath/2007/PartnerControls"/>
    <xsd:element name="Description0" ma:index="4" ma:displayName="Description" ma:description="Please enter a full description of your resource." ma:internalName="Description0">
      <xsd:simpleType>
        <xsd:restriction base="dms:Note"/>
      </xsd:simpleType>
    </xsd:element>
    <xsd:element name="Metadata1" ma:index="5" nillable="true" ma:displayName="Categories" ma:description="Select at least one category that relates to your resource.&lt;br&gt;&lt;br&gt;Adding a category aids in the search of your resource." ma:list="{0374c4f2-e654-49ac-a18a-336fea91df26}" ma:internalName="Metadata1" ma:showField="Title" ma:web="020f1094-de47-4204-9234-97d7dea42b7a" ma:requiredMultiChoice="true">
      <xsd:complexType>
        <xsd:complexContent>
          <xsd:extension base="dms:MultiChoiceLookup">
            <xsd:sequence>
              <xsd:element name="Value" type="dms:Lookup" maxOccurs="unbounded" minOccurs="0" nillable="true"/>
            </xsd:sequence>
          </xsd:extension>
        </xsd:complexContent>
      </xsd:complexType>
    </xsd:element>
    <xsd:element name="Metadata2" ma:index="6" nillable="true" ma:displayName="Topics" ma:description="Select one or more topics which relate to your resource.&lt;br&gt;&lt;br&gt;Assigning a topic to a resource allows you to &lt;br&gt;further define your resource." ma:list="{73bc9c00-e104-4369-be82-dad136c635d4}" ma:internalName="Metadata2" ma:showField="Title" ma:web="020f1094-de47-4204-9234-97d7dea42b7a">
      <xsd:complexType>
        <xsd:complexContent>
          <xsd:extension base="dms:MultiChoiceLookup">
            <xsd:sequence>
              <xsd:element name="Value" type="dms:Lookup" maxOccurs="unbounded" minOccurs="0" nillable="true"/>
            </xsd:sequence>
          </xsd:extension>
        </xsd:complexContent>
      </xsd:complexType>
    </xsd:element>
    <xsd:element name="Metadata3" ma:index="7" ma:displayName="Geographical Location or Agency" ma:description="Select the agency or state where the resource is from." ma:list="{d9c0a659-4262-4020-8b9d-15b01283bc19}" ma:internalName="Metadata3" ma:showField="Title" ma:web="020f1094-de47-4204-9234-97d7dea42b7a">
      <xsd:simpleType>
        <xsd:restriction base="dms:Lookup"/>
      </xsd:simpleType>
    </xsd:element>
    <xsd:element name="Copyright" ma:index="19" nillable="true" ma:displayName="Copyright" ma:description="Please indicate the copyright status of the resource." ma:format="Dropdown" ma:internalName="Copyright">
      <xsd:simpleType>
        <xsd:restriction base="dms:Choice">
          <xsd:enumeration value="There is no copyright associated with the document."/>
          <xsd:enumeration value="The document has a copyright and I am the owner."/>
          <xsd:enumeration value="The document has a copyright and I am NOT the owner."/>
          <xsd:enumeration value="The document has a copyright and permission to share has been obtained."/>
        </xsd:restriction>
      </xsd:simpleType>
    </xsd:element>
    <xsd:element name="Permissions" ma:index="20" nillable="true" ma:displayName="Permissions" ma:description="Please indicate your preference regarding&lt;br&gt;who has permission to view the resource." ma:format="Dropdown" ma:internalName="Permissions">
      <xsd:simpleType>
        <xsd:restriction base="dms:Choice">
          <xsd:enumeration value="The document can be viewed by anyone."/>
          <xsd:enumeration value="The document can only be viewed by APHL members."/>
        </xsd:restriction>
      </xsd:simpleType>
    </xsd:element>
    <xsd:element name="Featured" ma:index="25" nillable="true" ma:displayName="Featured" ma:default="0" ma:internalName="Featured">
      <xsd:simpleType>
        <xsd:restriction base="dms:Boolean"/>
      </xsd:simpleType>
    </xsd:element>
    <xsd:element name="Published_x0020_Year" ma:index="26" nillable="true" ma:displayName="Published Year" ma:internalName="Published_x0020_Year">
      <xsd:simpleType>
        <xsd:restriction base="dms:Text">
          <xsd:maxLength value="255"/>
        </xsd:restriction>
      </xsd:simpleType>
    </xsd:element>
    <xsd:element name="Published_x0020_Month" ma:index="27" nillable="true" ma:displayName="Published Month" ma:default="Jan" ma:format="Dropdown" ma:internalName="Published_x0020_Month">
      <xsd:simpleType>
        <xsd:restriction base="dms:Choice">
          <xsd:enumeration value="Jan"/>
          <xsd:enumeration value="Feb"/>
          <xsd:enumeration value="Mar"/>
          <xsd:enumeration value="Apr"/>
          <xsd:enumeration value="May"/>
          <xsd:enumeration value="Jun"/>
          <xsd:enumeration value="Jul"/>
          <xsd:enumeration value="Aug"/>
          <xsd:enumeration value="Sep"/>
          <xsd:enumeration value="Oct"/>
          <xsd:enumeration value="Nov"/>
          <xsd:enumeration value="Dec"/>
        </xsd:restriction>
      </xsd:simpleType>
    </xsd:element>
    <xsd:element name="End_x0020_Date" ma:index="28" nillable="true" ma:displayName="End Date" ma:format="DateOnly" ma:internalName="End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8bd4c3f-a4f2-4e0b-a3e7-155bda212c1e" elementFormDefault="qualified">
    <xsd:import namespace="http://schemas.microsoft.com/office/2006/documentManagement/types"/>
    <xsd:import namespace="http://schemas.microsoft.com/office/infopath/2007/PartnerControls"/>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axOccurs="1" ma:index="8" ma:displayName="Keywords">
          <xsd:simpleType xmlns:xs="http://www.w3.org/2001/XMLSchema">
            <xsd:restriction base="xsd:string">
              <xsd:minLength value="1"/>
            </xsd:restriction>
          </xsd:simpleType>
        </xsd:elemen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0B0D515997CB0546990B9821911254AF" ma:contentTypeVersion="25" ma:contentTypeDescription="Create a new document." ma:contentTypeScope="" ma:versionID="7eb8ef94f857e49f708fedbde209fca8">
  <xsd:schema xmlns:xsd="http://www.w3.org/2001/XMLSchema" xmlns:xs="http://www.w3.org/2001/XMLSchema" xmlns:p="http://schemas.microsoft.com/office/2006/metadata/properties" xmlns:ns1="http://schemas.microsoft.com/sharepoint/v3" xmlns:ns2="b8d4423e-d233-4bc9-97bc-d7574ce75186" targetNamespace="http://schemas.microsoft.com/office/2006/metadata/properties" ma:root="true" ma:fieldsID="dc9d42076f6c8e0d0ec43dbcf73cb2e6" ns1:_="" ns2:_="">
    <xsd:import namespace="http://schemas.microsoft.com/sharepoint/v3"/>
    <xsd:import namespace="b8d4423e-d233-4bc9-97bc-d7574ce75186"/>
    <xsd:element name="properties">
      <xsd:complexType>
        <xsd:sequence>
          <xsd:element name="documentManagement">
            <xsd:complexType>
              <xsd:all>
                <xsd:element ref="ns1:PublishingStartDate" minOccurs="0"/>
                <xsd:element ref="ns1:PublishingExpirationDate" minOccurs="0"/>
                <xsd:element ref="ns2:Description0"/>
                <xsd:element ref="ns2:Metadata1" minOccurs="0"/>
                <xsd:element ref="ns2:Metadata2" minOccurs="0"/>
                <xsd:element ref="ns2:Metadata3"/>
                <xsd:element ref="ns1:RatingCount" minOccurs="0"/>
                <xsd:element ref="ns2:Copyright" minOccurs="0"/>
                <xsd:element ref="ns2:Permissions" minOccurs="0"/>
                <xsd:element ref="ns1:LikesCount" minOccurs="0"/>
                <xsd:element ref="ns2:Featured" minOccurs="0"/>
                <xsd:element ref="ns2:Published_x0020_Year" minOccurs="0"/>
                <xsd:element ref="ns2:Published_x0020_Month" minOccurs="0"/>
                <xsd:element ref="ns2:End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 nillable="true" ma:displayName="Scheduling Start Date" ma:description="" ma:internalName="PublishingStartDate">
      <xsd:simpleType>
        <xsd:restriction base="dms:Unknown"/>
      </xsd:simpleType>
    </xsd:element>
    <xsd:element name="PublishingExpirationDate" ma:index="3" nillable="true" ma:displayName="Scheduling End Date" ma:description="" ma:internalName="PublishingExpirationDate">
      <xsd:simpleType>
        <xsd:restriction base="dms:Unknown"/>
      </xsd:simpleType>
    </xsd:element>
    <xsd:element name="RatingCount" ma:index="11" nillable="true" ma:displayName="Number of Ratings" ma:decimals="0" ma:description="Number of ratings submitted" ma:internalName="RatingCount" ma:readOnly="false" ma:percentage="FALSE">
      <xsd:simpleType>
        <xsd:restriction base="dms:Number"/>
      </xsd:simpleType>
    </xsd:element>
    <xsd:element name="LikesCount" ma:index="14" nillable="true" ma:displayName="Number of Likes" ma:internalName="Likes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8d4423e-d233-4bc9-97bc-d7574ce75186" elementFormDefault="qualified">
    <xsd:import namespace="http://schemas.microsoft.com/office/2006/documentManagement/types"/>
    <xsd:import namespace="http://schemas.microsoft.com/office/infopath/2007/PartnerControls"/>
    <xsd:element name="Description0" ma:index="4" ma:displayName="Description" ma:description="Please enter a full description of your resource." ma:internalName="Description0" ma:readOnly="false">
      <xsd:simpleType>
        <xsd:restriction base="dms:Note"/>
      </xsd:simpleType>
    </xsd:element>
    <xsd:element name="Metadata1" ma:index="6" nillable="true" ma:displayName="Categories" ma:description="Select at least one category that relates to your resource.&lt;br&gt;&lt;br&gt;Adding a category aids in the search of your resource." ma:list="{61941f64-2feb-4028-a951-3b5c001de6c7}" ma:internalName="Metadata1" ma:readOnly="false" ma:showField="Title" ma:web="81f67e4c-6aed-4aaa-86d1-aa3898cd5d42" ma:requiredMultiChoice="true">
      <xsd:complexType>
        <xsd:complexContent>
          <xsd:extension base="dms:MultiChoiceLookup">
            <xsd:sequence>
              <xsd:element name="Value" type="dms:Lookup" maxOccurs="unbounded" minOccurs="0" nillable="true"/>
            </xsd:sequence>
          </xsd:extension>
        </xsd:complexContent>
      </xsd:complexType>
    </xsd:element>
    <xsd:element name="Metadata2" ma:index="7" nillable="true" ma:displayName="Topics" ma:description="Select one or more topics which relate to your resource.&lt;br&gt;&lt;br&gt;Assigning a topic to a resource allows you to &lt;br&gt;further define your resource." ma:list="{e62908a1-1960-4f5e-843f-21c192ab3536}" ma:internalName="Metadata2" ma:readOnly="false" ma:showField="Title" ma:web="81f67e4c-6aed-4aaa-86d1-aa3898cd5d42">
      <xsd:complexType>
        <xsd:complexContent>
          <xsd:extension base="dms:MultiChoiceLookup">
            <xsd:sequence>
              <xsd:element name="Value" type="dms:Lookup" maxOccurs="unbounded" minOccurs="0" nillable="true"/>
            </xsd:sequence>
          </xsd:extension>
        </xsd:complexContent>
      </xsd:complexType>
    </xsd:element>
    <xsd:element name="Metadata3" ma:index="8" ma:displayName="Geographical Location or Agency" ma:description="Select the agency or state where the resource is from." ma:list="{064f33b2-56c3-4a74-b5fe-4ad23400e58d}" ma:internalName="Metadata3" ma:readOnly="false" ma:showField="Title" ma:web="81f67e4c-6aed-4aaa-86d1-aa3898cd5d42">
      <xsd:simpleType>
        <xsd:restriction base="dms:Lookup"/>
      </xsd:simpleType>
    </xsd:element>
    <xsd:element name="Copyright" ma:index="12" nillable="true" ma:displayName="Copyright" ma:description="Please indicate the copyright status of the resource." ma:format="Dropdown" ma:internalName="Copyright" ma:readOnly="false">
      <xsd:simpleType>
        <xsd:restriction base="dms:Choice">
          <xsd:enumeration value="There is no copyright associated with the document."/>
          <xsd:enumeration value="The document has a copyright and I am the owner."/>
          <xsd:enumeration value="The document has a copyright and I am NOT the owner."/>
          <xsd:enumeration value="The document has a copyright and permission to share has been obtained."/>
        </xsd:restriction>
      </xsd:simpleType>
    </xsd:element>
    <xsd:element name="Permissions" ma:index="13" nillable="true" ma:displayName="Permissions" ma:description="Please indicate your preference regarding&lt;br&gt;who has permission to view the resource." ma:format="Dropdown" ma:internalName="Permissions" ma:readOnly="false">
      <xsd:simpleType>
        <xsd:restriction base="dms:Choice">
          <xsd:enumeration value="The document can be viewed by anyone."/>
          <xsd:enumeration value="The document can only be viewed by APHL members."/>
        </xsd:restriction>
      </xsd:simpleType>
    </xsd:element>
    <xsd:element name="Featured" ma:index="15" nillable="true" ma:displayName="Featured" ma:default="0" ma:internalName="Featured" ma:readOnly="false">
      <xsd:simpleType>
        <xsd:restriction base="dms:Boolean"/>
      </xsd:simpleType>
    </xsd:element>
    <xsd:element name="Published_x0020_Year" ma:index="16" nillable="true" ma:displayName="Published Year" ma:internalName="Published_x0020_Year" ma:readOnly="false">
      <xsd:simpleType>
        <xsd:restriction base="dms:Text">
          <xsd:maxLength value="255"/>
        </xsd:restriction>
      </xsd:simpleType>
    </xsd:element>
    <xsd:element name="Published_x0020_Month" ma:index="17" nillable="true" ma:displayName="Published Month" ma:default="Jan" ma:format="Dropdown" ma:internalName="Published_x0020_Month" ma:readOnly="false">
      <xsd:simpleType>
        <xsd:restriction base="dms:Choice">
          <xsd:enumeration value="Jan"/>
          <xsd:enumeration value="Feb"/>
          <xsd:enumeration value="Mar"/>
          <xsd:enumeration value="Apr"/>
          <xsd:enumeration value="May"/>
          <xsd:enumeration value="Jun"/>
          <xsd:enumeration value="Jul"/>
          <xsd:enumeration value="Aug"/>
          <xsd:enumeration value="Sep"/>
          <xsd:enumeration value="Oct"/>
          <xsd:enumeration value="Nov"/>
          <xsd:enumeration value="Dec"/>
        </xsd:restriction>
      </xsd:simpleType>
    </xsd:element>
    <xsd:element name="End_x0020_Date" ma:index="18" nillable="true" ma:displayName="End Date" ma:format="DateOnly" ma:internalName="End_x0020_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axOccurs="1" ma:index="5" ma:displayName="Keywords">
          <xsd:simpleType xmlns:xs="http://www.w3.org/2001/XMLSchema">
            <xsd:restriction base="xsd:string">
              <xsd:minLength value="1"/>
            </xsd:restriction>
          </xsd:simpleType>
        </xsd:elemen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93B52E-E978-4C62-8DF6-C6C98F9D896B}"/>
</file>

<file path=customXml/itemProps2.xml><?xml version="1.0" encoding="utf-8"?>
<ds:datastoreItem xmlns:ds="http://schemas.openxmlformats.org/officeDocument/2006/customXml" ds:itemID="{AB2B0AC8-410C-4AF0-B318-1180AC7A5A35}"/>
</file>

<file path=customXml/itemProps3.xml><?xml version="1.0" encoding="utf-8"?>
<ds:datastoreItem xmlns:ds="http://schemas.openxmlformats.org/officeDocument/2006/customXml" ds:itemID="{5A9F9D42-171B-416C-85D6-34FE8EB2AD68}"/>
</file>

<file path=customXml/itemProps4.xml><?xml version="1.0" encoding="utf-8"?>
<ds:datastoreItem xmlns:ds="http://schemas.openxmlformats.org/officeDocument/2006/customXml" ds:itemID="{DFEACE27-326E-49D6-B82F-7FDE4ED8E359}"/>
</file>

<file path=docProps/app.xml><?xml version="1.0" encoding="utf-8"?>
<Properties xmlns="http://schemas.openxmlformats.org/officeDocument/2006/extended-properties" xmlns:vt="http://schemas.openxmlformats.org/officeDocument/2006/docPropsVTypes">
  <TotalTime>112</TotalTime>
  <Words>1328</Words>
  <Application>Microsoft Office PowerPoint</Application>
  <PresentationFormat>On-screen Show (4:3)</PresentationFormat>
  <Paragraphs>122</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Blank Presentation</vt:lpstr>
      <vt:lpstr>Add Title Here Name of group Date of Event</vt:lpstr>
      <vt:lpstr>Which crystal can be a normal crystal in the body?</vt:lpstr>
      <vt:lpstr>PowerPoint Presentation</vt:lpstr>
      <vt:lpstr>Which type of White Blood Cell is increased when a person has allergies?</vt:lpstr>
      <vt:lpstr>PowerPoint Presentation</vt:lpstr>
      <vt:lpstr>Which of these bacteria live in your body normally?</vt:lpstr>
      <vt:lpstr>PowerPoint Presentation</vt:lpstr>
      <vt:lpstr>What causes strep throat?</vt:lpstr>
      <vt:lpstr>PowerPoint Presentation</vt:lpstr>
      <vt:lpstr>Proper hand washing can prevent infections</vt:lpstr>
      <vt:lpstr>Is there such a thing as  good bacteria?</vt:lpstr>
      <vt:lpstr>PowerPoint Presentation</vt:lpstr>
      <vt:lpstr>Thank You!</vt:lpstr>
    </vt:vector>
  </TitlesOfParts>
  <Company>Candice Cooper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Hands-On Science Activities for a School Program: Lab Science for Kids (PPT)</dc:title>
  <dc:creator>Candice Cooper</dc:creator>
  <cp:keywords>science; education; advocacy; workforce; school activities; hands-on lab experiments; high school; college; elementary</cp:keywords>
  <cp:lastModifiedBy>Johnson, Catherine | APHL</cp:lastModifiedBy>
  <cp:revision>15</cp:revision>
  <cp:lastPrinted>2011-12-13T16:47:00Z</cp:lastPrinted>
  <dcterms:created xsi:type="dcterms:W3CDTF">2012-01-24T16:06:23Z</dcterms:created>
  <dcterms:modified xsi:type="dcterms:W3CDTF">2012-10-02T16:38:06Z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0x0101000B0D515997CB0546990B9821911254AF</vt:lpwstr>
  </property>
  <property fmtid="{D5CDD505-2E9C-101B-9397-08002B2CF9AE}" pid="3" name="_dlc_DocIdItemGuid">
    <vt:lpwstr>031d3785-6177-4ab3-8f04-481e6383d4fc</vt:lpwstr>
  </property>
  <property fmtid="{D5CDD505-2E9C-101B-9397-08002B2CF9AE}" pid="4" name="Page Title">
    <vt:lpwstr/>
  </property>
</Properties>
</file>